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81" r:id="rId2"/>
    <p:sldId id="1405" r:id="rId3"/>
    <p:sldId id="1421" r:id="rId4"/>
    <p:sldId id="1411" r:id="rId5"/>
    <p:sldId id="1412" r:id="rId6"/>
    <p:sldId id="1416" r:id="rId7"/>
    <p:sldId id="1417" r:id="rId8"/>
    <p:sldId id="1419" r:id="rId9"/>
    <p:sldId id="1418" r:id="rId10"/>
    <p:sldId id="1420" r:id="rId11"/>
    <p:sldId id="1422" r:id="rId1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D179864D-D07A-4C6D-9D0D-03A3156D3660}" type="datetimeFigureOut">
              <a:rPr lang="pt-BR" smtClean="0"/>
              <a:t>11/02/2014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4F5BF34-5D00-4A72-950B-4EB33668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72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22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5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2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4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11/02/2014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CONSTRUBR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1766"/>
              </p:ext>
            </p:extLst>
          </p:nvPr>
        </p:nvGraphicFramePr>
        <p:xfrm>
          <a:off x="174625" y="826480"/>
          <a:ext cx="8696325" cy="574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Worksheet" r:id="rId5" imgW="6143781" imgH="5095682" progId="Excel.Sheet.12">
                  <p:embed/>
                </p:oleObj>
              </mc:Choice>
              <mc:Fallback>
                <p:oleObj name="Worksheet" r:id="rId5" imgW="6143781" imgH="50956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25" y="826480"/>
                        <a:ext cx="8696325" cy="574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79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OUTROS - RISC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84261"/>
              </p:ext>
            </p:extLst>
          </p:nvPr>
        </p:nvGraphicFramePr>
        <p:xfrm>
          <a:off x="162119" y="854850"/>
          <a:ext cx="8816171" cy="556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Worksheet" r:id="rId5" imgW="6801054" imgH="5095682" progId="Excel.Sheet.12">
                  <p:embed/>
                </p:oleObj>
              </mc:Choice>
              <mc:Fallback>
                <p:oleObj name="Worksheet" r:id="rId5" imgW="6801054" imgH="50956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19" y="854850"/>
                        <a:ext cx="8816171" cy="556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232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ABRAINC - das 17h às 17:15h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Calendário 1º semestre </a:t>
            </a:r>
            <a:r>
              <a:rPr lang="pt-BR" dirty="0" smtClean="0"/>
              <a:t>– </a:t>
            </a:r>
            <a:r>
              <a:rPr lang="pt-BR" dirty="0" err="1" smtClean="0"/>
              <a:t>Booz</a:t>
            </a:r>
            <a:r>
              <a:rPr lang="pt-BR" dirty="0" smtClean="0"/>
              <a:t>, Caixa, </a:t>
            </a:r>
            <a:r>
              <a:rPr lang="pt-BR" dirty="0" err="1" smtClean="0"/>
              <a:t>Sinduscon</a:t>
            </a:r>
            <a:r>
              <a:rPr lang="pt-BR" dirty="0" smtClean="0"/>
              <a:t>, RITC, FGV, Encontro com Presidenciáveis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Ações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Evento </a:t>
            </a:r>
            <a:r>
              <a:rPr lang="pt-BR" b="1" dirty="0" err="1"/>
              <a:t>Booz</a:t>
            </a:r>
            <a:r>
              <a:rPr lang="pt-BR" b="1" dirty="0"/>
              <a:t> </a:t>
            </a:r>
            <a:r>
              <a:rPr lang="pt-BR" dirty="0"/>
              <a:t>– Orçamentos, divulgação, porta </a:t>
            </a:r>
            <a:r>
              <a:rPr lang="pt-BR" dirty="0" smtClean="0"/>
              <a:t>voz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Encontros com Presidenciáveis </a:t>
            </a:r>
            <a:r>
              <a:rPr lang="pt-BR" dirty="0" smtClean="0"/>
              <a:t>– programação, datas, orçamento, definições, </a:t>
            </a:r>
            <a:r>
              <a:rPr lang="pt-BR" dirty="0" err="1" smtClean="0"/>
              <a:t>responsáveís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Evento Caixa </a:t>
            </a:r>
            <a:r>
              <a:rPr lang="pt-BR" dirty="0"/>
              <a:t>– programação, datas, orçamento, definições, </a:t>
            </a:r>
            <a:r>
              <a:rPr lang="pt-BR" dirty="0" err="1"/>
              <a:t>responsáveís</a:t>
            </a:r>
            <a:endParaRPr lang="pt-BR" dirty="0"/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</a:t>
            </a:r>
            <a:r>
              <a:rPr lang="pt-BR" b="1" dirty="0"/>
              <a:t>Estudo FGV </a:t>
            </a:r>
            <a:r>
              <a:rPr lang="pt-BR" dirty="0"/>
              <a:t>- programação, datas, orçamento, definições, </a:t>
            </a:r>
            <a:r>
              <a:rPr lang="pt-BR" dirty="0" smtClean="0"/>
              <a:t>responsáveis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</a:t>
            </a:r>
            <a:r>
              <a:rPr lang="pt-BR" dirty="0" smtClean="0"/>
              <a:t> – </a:t>
            </a:r>
            <a:r>
              <a:rPr lang="pt-BR" dirty="0" err="1" smtClean="0"/>
              <a:t>Sinduscon</a:t>
            </a:r>
            <a:r>
              <a:rPr lang="pt-BR" dirty="0" smtClean="0"/>
              <a:t> (Construir BR), RITC, Divulgação </a:t>
            </a:r>
            <a:r>
              <a:rPr lang="pt-BR" dirty="0"/>
              <a:t>dados FIPE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1853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e Plano de Trabalho 2014 -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Geração de conteúdo – reforço no posicionamento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4773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pontuais por redução do </a:t>
            </a:r>
            <a:r>
              <a:rPr lang="pt-BR" dirty="0" smtClean="0"/>
              <a:t>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NDA/acesso pelos contribuintes de forma consolidada.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Lançamentos, vendas, </a:t>
            </a:r>
            <a:r>
              <a:rPr lang="pt-BR" dirty="0" err="1" smtClean="0"/>
              <a:t>distratos</a:t>
            </a:r>
            <a:r>
              <a:rPr lang="pt-BR" dirty="0" smtClean="0"/>
              <a:t>, estoque, entregas, repasses, quitações, carteira, </a:t>
            </a:r>
            <a:r>
              <a:rPr lang="pt-BR" i="1" dirty="0" err="1" smtClean="0"/>
              <a:t>land-bank</a:t>
            </a:r>
            <a:r>
              <a:rPr lang="pt-BR" dirty="0" smtClean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3ª-f, 11/2, </a:t>
            </a:r>
            <a:r>
              <a:rPr lang="pt-BR" dirty="0" smtClean="0"/>
              <a:t>9h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Estudo </a:t>
            </a:r>
            <a:r>
              <a:rPr lang="pt-BR" b="1" dirty="0" err="1" smtClean="0"/>
              <a:t>Booz</a:t>
            </a:r>
            <a:r>
              <a:rPr lang="pt-BR" b="1" dirty="0" smtClean="0"/>
              <a:t> – </a:t>
            </a:r>
            <a:r>
              <a:rPr lang="pt-BR" dirty="0" smtClean="0"/>
              <a:t>burocracia, licenciamentos, modelo de negócio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</a:t>
            </a:r>
            <a:r>
              <a:rPr lang="pt-BR" dirty="0" smtClean="0"/>
              <a:t>proposta </a:t>
            </a:r>
            <a:r>
              <a:rPr lang="pt-BR" dirty="0"/>
              <a:t>de incentivos,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encargos</a:t>
            </a:r>
          </a:p>
          <a:p>
            <a:endParaRPr lang="pt-BR" dirty="0"/>
          </a:p>
          <a:p>
            <a:r>
              <a:rPr lang="pt-BR" b="1" dirty="0"/>
              <a:t>Responsabilidade Social – </a:t>
            </a:r>
            <a:r>
              <a:rPr lang="pt-BR" dirty="0"/>
              <a:t>questionário </a:t>
            </a:r>
            <a:r>
              <a:rPr lang="pt-BR" dirty="0" smtClean="0"/>
              <a:t>Com. Resp.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813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e evento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entre 9 e 24%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com CBIC. Proposta: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04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7281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165955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7281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2060848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72816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132856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573016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Trabalho </a:t>
            </a:r>
            <a:r>
              <a:rPr lang="pt-BR" sz="1600" b="1" dirty="0" err="1" smtClean="0"/>
              <a:t>Falconi</a:t>
            </a:r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Listagem de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Acompanhamento SEL/Prefeito (SP)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240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e evento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Brasília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27560"/>
              </p:ext>
            </p:extLst>
          </p:nvPr>
        </p:nvGraphicFramePr>
        <p:xfrm>
          <a:off x="242887" y="733103"/>
          <a:ext cx="8539210" cy="583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Worksheet" r:id="rId5" imgW="6172322" imgH="5448103" progId="Excel.Sheet.12">
                  <p:embed/>
                </p:oleObj>
              </mc:Choice>
              <mc:Fallback>
                <p:oleObj name="Worksheet" r:id="rId5" imgW="6172322" imgH="54481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7" y="733103"/>
                        <a:ext cx="8539210" cy="5834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97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e evento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evento FGV/ Conjuntura Econômica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30351"/>
              </p:ext>
            </p:extLst>
          </p:nvPr>
        </p:nvGraphicFramePr>
        <p:xfrm>
          <a:off x="291628" y="785142"/>
          <a:ext cx="8440142" cy="570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5" imgW="5533936" imgH="5095682" progId="Excel.Sheet.12">
                  <p:embed/>
                </p:oleObj>
              </mc:Choice>
              <mc:Fallback>
                <p:oleObj name="Worksheet" r:id="rId5" imgW="5533936" imgH="50956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8" y="785142"/>
                        <a:ext cx="8440142" cy="5706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727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 Caixa/ ABRAINC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90516"/>
              </p:ext>
            </p:extLst>
          </p:nvPr>
        </p:nvGraphicFramePr>
        <p:xfrm>
          <a:off x="321084" y="720825"/>
          <a:ext cx="8471669" cy="585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Worksheet" r:id="rId5" imgW="5657752" imgH="5448103" progId="Excel.Sheet.12">
                  <p:embed/>
                </p:oleObj>
              </mc:Choice>
              <mc:Fallback>
                <p:oleObj name="Worksheet" r:id="rId5" imgW="5657752" imgH="54481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84" y="720825"/>
                        <a:ext cx="8471669" cy="585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4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35837</TotalTime>
  <Words>463</Words>
  <Application>Microsoft Office PowerPoint</Application>
  <PresentationFormat>Apresentação na tela (4:3)</PresentationFormat>
  <Paragraphs>122</Paragraphs>
  <Slides>11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Tema do Office</vt:lpstr>
      <vt:lpstr>Worksheet</vt:lpstr>
      <vt:lpstr>Apresentação do PowerPoint</vt:lpstr>
      <vt:lpstr>Pauta</vt:lpstr>
      <vt:lpstr>Atualizações e Plano de Trabalho 2014 - ABRAINC </vt:lpstr>
      <vt:lpstr>Trabalho e evento Booz </vt:lpstr>
      <vt:lpstr>Melhoria nos processos – Pacto anti-corrupção e Trabalho MBC/Booz </vt:lpstr>
      <vt:lpstr>Apresentação do PowerPoint</vt:lpstr>
      <vt:lpstr>Trabalho e evento Booz - Brasília </vt:lpstr>
      <vt:lpstr>Trabalho e evento Booz – evento FGV/ Conjuntura Econômica </vt:lpstr>
      <vt:lpstr>Evento Caixa/ ABRAINC </vt:lpstr>
      <vt:lpstr>CONSTRUBR </vt:lpstr>
      <vt:lpstr>OUTROS - RISC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3261</cp:revision>
  <cp:lastPrinted>2014-01-31T17:12:39Z</cp:lastPrinted>
  <dcterms:created xsi:type="dcterms:W3CDTF">2009-08-13T21:08:28Z</dcterms:created>
  <dcterms:modified xsi:type="dcterms:W3CDTF">2014-02-11T21:48:05Z</dcterms:modified>
</cp:coreProperties>
</file>