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81" r:id="rId2"/>
    <p:sldId id="720" r:id="rId3"/>
    <p:sldId id="909" r:id="rId4"/>
    <p:sldId id="993" r:id="rId5"/>
    <p:sldId id="998" r:id="rId6"/>
    <p:sldId id="997" r:id="rId7"/>
    <p:sldId id="1027" r:id="rId8"/>
    <p:sldId id="989" r:id="rId9"/>
    <p:sldId id="1011" r:id="rId10"/>
    <p:sldId id="1017" r:id="rId11"/>
    <p:sldId id="991" r:id="rId12"/>
    <p:sldId id="1018" r:id="rId13"/>
    <p:sldId id="1019" r:id="rId14"/>
    <p:sldId id="1020" r:id="rId15"/>
    <p:sldId id="1021" r:id="rId16"/>
    <p:sldId id="1022" r:id="rId17"/>
    <p:sldId id="1023" r:id="rId18"/>
    <p:sldId id="1024" r:id="rId19"/>
    <p:sldId id="1025" r:id="rId20"/>
    <p:sldId id="1004" r:id="rId21"/>
    <p:sldId id="1005" r:id="rId22"/>
    <p:sldId id="1013" r:id="rId23"/>
    <p:sldId id="1009" r:id="rId24"/>
    <p:sldId id="1006" r:id="rId25"/>
    <p:sldId id="1007" r:id="rId26"/>
    <p:sldId id="1008" r:id="rId27"/>
    <p:sldId id="1010" r:id="rId28"/>
    <p:sldId id="1026" r:id="rId29"/>
    <p:sldId id="994" r:id="rId30"/>
    <p:sldId id="980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66" d="100"/>
          <a:sy n="66" d="100"/>
        </p:scale>
        <p:origin x="-175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07/03/2013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392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n-US" b="1" dirty="0" err="1" smtClean="0"/>
              <a:t>Sinduscon</a:t>
            </a:r>
            <a:r>
              <a:rPr lang="en-US" b="1" dirty="0" smtClean="0"/>
              <a:t> –MG </a:t>
            </a:r>
            <a:r>
              <a:rPr lang="en-US" dirty="0" smtClean="0"/>
              <a:t>– </a:t>
            </a:r>
            <a:r>
              <a:rPr lang="en-US" dirty="0" err="1" smtClean="0"/>
              <a:t>Reunião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terceirização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15/3, 6a-feira </a:t>
            </a:r>
            <a:r>
              <a:rPr lang="en-US" dirty="0" err="1" smtClean="0"/>
              <a:t>às</a:t>
            </a:r>
            <a:r>
              <a:rPr lang="en-US" dirty="0" smtClean="0"/>
              <a:t> 14:00h </a:t>
            </a:r>
            <a:r>
              <a:rPr lang="en-US" dirty="0" err="1" smtClean="0"/>
              <a:t>em</a:t>
            </a:r>
            <a:r>
              <a:rPr lang="en-US" dirty="0" smtClean="0"/>
              <a:t> BH</a:t>
            </a:r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FIESP</a:t>
            </a:r>
            <a:r>
              <a:rPr lang="pt-BR" dirty="0" smtClean="0"/>
              <a:t> – 4/12 (com Ana Medina) – novos eventos </a:t>
            </a:r>
            <a:r>
              <a:rPr lang="pt-BR" dirty="0" err="1" smtClean="0"/>
              <a:t>multisetoriais</a:t>
            </a:r>
            <a:r>
              <a:rPr lang="pt-BR" dirty="0" smtClean="0"/>
              <a:t>; </a:t>
            </a:r>
            <a:r>
              <a:rPr lang="pt-BR" dirty="0" err="1" smtClean="0"/>
              <a:t>midia</a:t>
            </a:r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Discussão com centrais sindicais - </a:t>
            </a:r>
            <a:r>
              <a:rPr lang="pt-BR" dirty="0" smtClean="0"/>
              <a:t>obtenção de dados sobre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Terceirização vs. </a:t>
            </a:r>
            <a:r>
              <a:rPr lang="pt-BR" dirty="0" err="1" smtClean="0"/>
              <a:t>Precarização</a:t>
            </a:r>
            <a:r>
              <a:rPr lang="pt-BR" dirty="0" smtClean="0"/>
              <a:t> ; </a:t>
            </a:r>
            <a:r>
              <a:rPr lang="pt-BR" i="1" dirty="0" err="1" smtClean="0"/>
              <a:t>Turn</a:t>
            </a:r>
            <a:r>
              <a:rPr lang="pt-BR" i="1" dirty="0" smtClean="0"/>
              <a:t> Over </a:t>
            </a:r>
            <a:r>
              <a:rPr lang="pt-BR" dirty="0" smtClean="0"/>
              <a:t>no setor  dados</a:t>
            </a:r>
          </a:p>
          <a:p>
            <a:pPr>
              <a:buFont typeface="Arial" pitchFamily="34" charset="0"/>
              <a:buChar char="•"/>
            </a:pPr>
            <a:endParaRPr lang="pt-BR" sz="1700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Proposta de estudo econômico </a:t>
            </a:r>
            <a:r>
              <a:rPr lang="pt-BR" dirty="0" smtClean="0"/>
              <a:t>(FGV)  riscos/custos de restrições – </a:t>
            </a:r>
            <a:r>
              <a:rPr lang="pt-BR" dirty="0" err="1" smtClean="0"/>
              <a:t>Brookfield</a:t>
            </a:r>
            <a:endParaRPr lang="en-US" sz="1700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5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Proposta FGV para a </a:t>
            </a:r>
            <a:r>
              <a:rPr lang="pt-BR" sz="1600" b="1" dirty="0" err="1" smtClean="0"/>
              <a:t>Brookfield</a:t>
            </a:r>
            <a:r>
              <a:rPr lang="pt-BR" sz="1600" b="1" dirty="0" smtClean="0"/>
              <a:t> – Importância Socioeconômica da Terceirização na Construção Civil</a:t>
            </a:r>
            <a:r>
              <a:rPr lang="pt-BR" sz="1600" dirty="0" smtClean="0"/>
              <a:t> – Minuta para ajuste de escopo - 14/12/2012</a:t>
            </a:r>
          </a:p>
          <a:p>
            <a:pPr lvl="0"/>
            <a:endParaRPr lang="pt-BR" sz="1600" dirty="0" smtClean="0"/>
          </a:p>
          <a:p>
            <a:pPr lvl="0"/>
            <a:r>
              <a:rPr lang="pt-BR" dirty="0" smtClean="0"/>
              <a:t>1ª Etapa -  Terceirização no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2ª Etapa – Impacto econômico da cadeia construção civil (numérico,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3ª Etapa – Importância social/</a:t>
            </a:r>
            <a:r>
              <a:rPr lang="pt-BR" dirty="0" err="1" smtClean="0"/>
              <a:t>externalidades</a:t>
            </a:r>
            <a:r>
              <a:rPr lang="pt-BR" dirty="0" smtClean="0"/>
              <a:t> do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).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Comentários enviados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no imobiliário (em vez de construção civil como um todo)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Possibilidade de inclusão de:</a:t>
            </a:r>
          </a:p>
          <a:p>
            <a:pPr lvl="1"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Turn-over</a:t>
            </a:r>
            <a:r>
              <a:rPr lang="pt-BR" i="1" dirty="0" smtClean="0"/>
              <a:t> </a:t>
            </a:r>
            <a:r>
              <a:rPr lang="pt-BR" dirty="0" smtClean="0"/>
              <a:t>/especialização: efeito negativo se proibição. Indicativos numéricos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Precarização</a:t>
            </a:r>
            <a:r>
              <a:rPr lang="pt-BR" dirty="0" smtClean="0"/>
              <a:t> do trabalho -  CUT: RAIS 2009 (Terceirização: + acidentes, &lt; tempo de trabalho, &gt; jornadas, &lt; salários)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 econômico: arrecadação de impostos e empregos em toda a cadeia para cada m2 produzido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Ligação : Terceirização (ou de sua proibição- Etapa 1) e importância  do Setor (Etapas 2 e 3)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836712"/>
            <a:ext cx="8964612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 - ACP para cada imobiliária – </a:t>
            </a:r>
            <a:r>
              <a:rPr lang="pt-BR" dirty="0" smtClean="0"/>
              <a:t>extensão do TAC </a:t>
            </a:r>
            <a:r>
              <a:rPr lang="pt-BR" dirty="0" err="1" smtClean="0"/>
              <a:t>Abyara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TAC SATI( Lopes) </a:t>
            </a:r>
            <a:r>
              <a:rPr lang="pt-BR" dirty="0" smtClean="0"/>
              <a:t>-  não homologado</a:t>
            </a:r>
          </a:p>
          <a:p>
            <a:endParaRPr lang="pt-BR" b="1" dirty="0" smtClean="0"/>
          </a:p>
          <a:p>
            <a:r>
              <a:rPr lang="pt-BR" b="1" dirty="0" smtClean="0"/>
              <a:t>Relatório de fiscalização das imobiliárias de Alagoas – 31/10/2012 </a:t>
            </a:r>
          </a:p>
          <a:p>
            <a:endParaRPr lang="pt-BR" b="1" dirty="0" smtClean="0"/>
          </a:p>
          <a:p>
            <a:r>
              <a:rPr lang="pt-BR" b="1" dirty="0" smtClean="0"/>
              <a:t>Lei Nº 6378 DE 02/01/2013 (Estadual - Rio de Janeiro)</a:t>
            </a:r>
          </a:p>
          <a:p>
            <a:r>
              <a:rPr lang="pt-BR" dirty="0" smtClean="0"/>
              <a:t>São seus direitos na compra de imóvel pelo programa Minha Casa, Minha Vida: </a:t>
            </a:r>
            <a:endParaRPr lang="en-US" dirty="0" smtClean="0"/>
          </a:p>
          <a:p>
            <a:r>
              <a:rPr lang="pt-BR" dirty="0" smtClean="0"/>
              <a:t>I - não pagar taxa de corretagem (procure saber se a taxa está embutida na aquisição)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Ações, posicionamento das empresas</a:t>
            </a:r>
          </a:p>
          <a:p>
            <a:endParaRPr lang="pt-BR" b="1" dirty="0" smtClean="0"/>
          </a:p>
          <a:p>
            <a:r>
              <a:rPr lang="pt-BR" b="1" dirty="0" smtClean="0"/>
              <a:t>Parecer Dr. Nelson Nery – </a:t>
            </a:r>
            <a:r>
              <a:rPr lang="pt-BR" dirty="0" smtClean="0"/>
              <a:t>viés </a:t>
            </a:r>
            <a:r>
              <a:rPr lang="pt-BR" dirty="0" err="1" smtClean="0"/>
              <a:t>consumerista</a:t>
            </a:r>
            <a:endParaRPr lang="pt-BR" dirty="0" smtClean="0"/>
          </a:p>
          <a:p>
            <a:pPr lvl="1"/>
            <a:endParaRPr lang="pt-BR" b="1" dirty="0" smtClean="0"/>
          </a:p>
          <a:p>
            <a:r>
              <a:rPr lang="pt-BR" b="1" dirty="0" smtClean="0"/>
              <a:t>Imobiliárias – contratação LCA/ BA. Nota Técnica + assessoria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via Corretores Associados (MTE, Sindicatos, MF)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Inclusão no Simples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Outras instâncias, impactos</a:t>
            </a:r>
          </a:p>
          <a:p>
            <a:endParaRPr lang="pt-BR" b="1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 – ações propostas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836712"/>
            <a:ext cx="8964612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Análise geral sobre o assunto</a:t>
            </a:r>
            <a:r>
              <a:rPr lang="pt-BR" dirty="0" smtClean="0"/>
              <a:t> do ponto de vista das incorporadoras - atualização/uniformização de entendimentos sobre custos, impactos e ações necessários para diversas alternativas de encaminhamentos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b="1" dirty="0" smtClean="0"/>
              <a:t>: </a:t>
            </a:r>
            <a:r>
              <a:rPr lang="pt-BR" dirty="0" smtClean="0"/>
              <a:t>discussão com Dr. Euclides Mendonça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RJ:</a:t>
            </a:r>
            <a:r>
              <a:rPr lang="pt-BR" dirty="0" smtClean="0"/>
              <a:t>  acompanhamento ADEMI – reunião 14/3 -  Ana Medina</a:t>
            </a:r>
          </a:p>
          <a:p>
            <a:endParaRPr lang="pt-BR" dirty="0" smtClean="0"/>
          </a:p>
          <a:p>
            <a:endParaRPr lang="pt-BR" b="1" i="1" dirty="0" smtClean="0"/>
          </a:p>
          <a:p>
            <a:r>
              <a:rPr lang="pt-BR" b="1" i="1" dirty="0" smtClean="0"/>
              <a:t>Book</a:t>
            </a:r>
            <a:r>
              <a:rPr lang="pt-BR" b="1" dirty="0" smtClean="0"/>
              <a:t> : </a:t>
            </a:r>
            <a:r>
              <a:rPr lang="pt-BR" dirty="0" smtClean="0"/>
              <a:t>documentos,  decisões judiciais 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smtClean="0"/>
              <a:t>Comunicação</a:t>
            </a:r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Reunião MP – 12/3 - questão básica</a:t>
            </a:r>
            <a:r>
              <a:rPr lang="pt-BR" dirty="0" smtClean="0"/>
              <a:t>: flexibilidade, competição</a:t>
            </a:r>
          </a:p>
          <a:p>
            <a:endParaRPr lang="pt-BR" b="1" dirty="0" smtClean="0"/>
          </a:p>
          <a:p>
            <a:r>
              <a:rPr lang="pt-BR" b="1" dirty="0" smtClean="0"/>
              <a:t>Propostas enviadas ao Min. Planejamento em 27/11/2012</a:t>
            </a:r>
          </a:p>
          <a:p>
            <a:endParaRPr lang="pt-BR" b="1" dirty="0" smtClean="0"/>
          </a:p>
          <a:p>
            <a:r>
              <a:rPr lang="pt-BR" b="1" dirty="0" err="1" smtClean="0"/>
              <a:t>Check-list</a:t>
            </a:r>
            <a:r>
              <a:rPr lang="pt-BR" b="1" dirty="0" smtClean="0"/>
              <a:t> único, comentado,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único, comentado,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76470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184482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3/ outros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Registro Eletrônico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ARISP (apoio IRIB) – </a:t>
            </a:r>
            <a:r>
              <a:rPr lang="pt-BR" dirty="0" smtClean="0"/>
              <a:t>protocolo no CGJ-SP  em 5/10/2012 – termo final para 2014</a:t>
            </a:r>
          </a:p>
          <a:p>
            <a:pPr>
              <a:buFontTx/>
              <a:buChar char="-"/>
            </a:pPr>
            <a:r>
              <a:rPr lang="pt-BR" dirty="0" smtClean="0"/>
              <a:t> Uso de plataformas existentes; 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err="1" smtClean="0"/>
              <a:t>E-protocolo</a:t>
            </a:r>
            <a:r>
              <a:rPr lang="pt-BR" dirty="0" smtClean="0"/>
              <a:t>; </a:t>
            </a:r>
          </a:p>
          <a:p>
            <a:pPr>
              <a:buFontTx/>
              <a:buChar char="-"/>
            </a:pPr>
            <a:r>
              <a:rPr lang="pt-BR" dirty="0" smtClean="0"/>
              <a:t>Intercâmbio de dados: XML/ PDF/A</a:t>
            </a:r>
          </a:p>
          <a:p>
            <a:pPr>
              <a:buFontTx/>
              <a:buChar char="-"/>
            </a:pPr>
            <a:r>
              <a:rPr lang="pt-BR" dirty="0" smtClean="0"/>
              <a:t>Emolumentos pela internet; acompanhamento online; avisos email/SMS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Agentes financeiros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Contratos como “escritura pública”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ECP – extrato de contrato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Formato simplificado  - negociais/garantias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Assinado pelo Banco – responsabilidade de que o contrato formalizado, assinado pelas partes e arquivado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Integração em 120 dias a partir da homologação pelo CGJ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Até o fim de 2013 uso pode ser estendido a todo o país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12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Caixa: agenda efetiva para melhorias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Conferência prévia dos contratos (e possível redução), evitando retornos do Cartório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Redução de contratos, com centralização de cláusulas-padrão. Redução nas vias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Ações conjuntas para desconcentração de assinaturas no final do mês; cumprimento de normativas (apoio SGE)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Plano de Trabalho/cronograma de ações para diminuição de prazos de Registros</a:t>
            </a:r>
          </a:p>
          <a:p>
            <a:pPr lvl="0"/>
            <a:r>
              <a:rPr lang="pt-BR" dirty="0" smtClean="0"/>
              <a:t>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Assinatura eletrônica de contratos e troca de informações via arquivo entre Banco e Empresas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Convênio com prefeituras para emissão de ITBI on-line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CBIC – envio até 12/3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Adequação às Faixas 2 e 3 do PMCMV à “PROPOSTA DE NORMATIZAÇÃO DO PROCEDIMENTO REGISTRAL NO PROGRAMA MINHA CASA MINHA VIDA”  elaborada pelo Governo com relação à Faixa 1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13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Rio de Janeiro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14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tângulo 7"/>
          <p:cNvSpPr>
            <a:spLocks noChangeArrowheads="1"/>
          </p:cNvSpPr>
          <p:nvPr/>
        </p:nvSpPr>
        <p:spPr bwMode="auto">
          <a:xfrm>
            <a:off x="179388" y="764704"/>
            <a:ext cx="8964612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/RJZ, Cury, Direcional, Emccamp, Gafisa, MRV, PDG, Rossi, Tenda</a:t>
            </a:r>
          </a:p>
          <a:p>
            <a:endParaRPr lang="pt-BR" b="1" dirty="0" smtClean="0"/>
          </a:p>
          <a:p>
            <a:r>
              <a:rPr lang="pt-BR" b="1" dirty="0" smtClean="0"/>
              <a:t>Principais problemas </a:t>
            </a:r>
            <a:r>
              <a:rPr lang="pt-BR" dirty="0" smtClean="0"/>
              <a:t>(exceção: 3º Ofício do RJ)</a:t>
            </a: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Prazos para registro ou averbação superior a 30 dias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Apresentação de exigências em etapas;  prazo entre reapresentação &gt;  30 dias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Custas/emolumentos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Questão é crítica nas negociações pela frente. Diferenças de procedimentos impedem um julgamento mais simplista a respeito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Custas e emolumentos fazem parte da questão e deverão ser discutidos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Para isso, deveremos estar preparados para ouvir a proposta dos Cartórios, analisá-la e nos posicionar a respeito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Definição de </a:t>
            </a:r>
            <a:r>
              <a:rPr lang="pt-BR" i="1" dirty="0" err="1" smtClean="0"/>
              <a:t>Check-lists</a:t>
            </a:r>
            <a:r>
              <a:rPr lang="pt-BR" dirty="0" smtClean="0"/>
              <a:t>  - PF e Memorial de Incorporação - ok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 sobre Tabela e custos pagos a Cartórios – ok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 Acompanhamento de ações ADEMI via ABRAINC</a:t>
            </a:r>
            <a:endParaRPr lang="en-US" b="1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429309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ABRAINC –</a:t>
            </a:r>
            <a:r>
              <a:rPr lang="pt-BR" dirty="0" smtClean="0"/>
              <a:t> formalização, Comitê Jurídico, atuação – das 9:30h às 9:50h</a:t>
            </a:r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Relações de Trabalho/ Terceirização</a:t>
            </a:r>
            <a:r>
              <a:rPr lang="pt-BR" dirty="0" smtClean="0"/>
              <a:t> – 9:50h às 10:20h</a:t>
            </a:r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Corretagem Apartada</a:t>
            </a:r>
            <a:r>
              <a:rPr lang="pt-BR" dirty="0" smtClean="0"/>
              <a:t> – 10:20h às 10:40h</a:t>
            </a:r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Atualizações Cartórios</a:t>
            </a:r>
            <a:r>
              <a:rPr lang="pt-BR" dirty="0" smtClean="0"/>
              <a:t>  – 10:40h às 11:00h</a:t>
            </a:r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Desoneração da Folha</a:t>
            </a:r>
            <a:r>
              <a:rPr lang="pt-BR" dirty="0" smtClean="0"/>
              <a:t> – 11h às 11:20h</a:t>
            </a:r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Outros assuntos/atualizações</a:t>
            </a:r>
            <a:r>
              <a:rPr lang="pt-BR" dirty="0" smtClean="0"/>
              <a:t> – 11:20h às 11:30h 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Desoneração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Folha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Empresas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15/2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 Construção: mudança de base traz avanços na formalização do setor e em sua simplificação tributária, devendo ser apoiada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Abatimento recolhimentos de subempreiteiros (CEI da obra)</a:t>
            </a:r>
            <a:r>
              <a:rPr lang="pt-BR" b="1" dirty="0" smtClean="0"/>
              <a:t>  - </a:t>
            </a:r>
            <a:r>
              <a:rPr lang="pt-BR" dirty="0" smtClean="0"/>
              <a:t>não </a:t>
            </a:r>
            <a:r>
              <a:rPr lang="pt-BR" dirty="0" err="1" smtClean="0"/>
              <a:t>cumulatividade</a:t>
            </a:r>
            <a:r>
              <a:rPr lang="pt-BR" dirty="0" smtClean="0"/>
              <a:t> 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Detalhamentos para se evitarem questionamentos/ fiscalização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Base fiscal (IN 84), com regime de caixa considerado no faturamento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Receitas de venda: incorporação. Efeito da medida limitado p/ parte das empresas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Diferenças de modelo: indesejável inclusão da incorporação na mudança de base.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 Possibilidade: manutenção de base para a incorporação– redução do INSS de 20% para 10% na Folha.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Empresas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28/2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Construção</a:t>
            </a:r>
            <a:r>
              <a:rPr lang="pt-BR" dirty="0" smtClean="0"/>
              <a:t> - mudança de base/desoneração para a construção é positiva - definições plenas para sua operacionalização no menor prazo possível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Incorporação - </a:t>
            </a:r>
            <a:r>
              <a:rPr lang="pt-BR" dirty="0" smtClean="0"/>
              <a:t>não caberia se propor agora mudanças  -  risco de respostas inadequadas (ex: base faturamento)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Novas propostas</a:t>
            </a:r>
            <a:r>
              <a:rPr lang="pt-BR" dirty="0" smtClean="0"/>
              <a:t> -  posta em prática a Medida, para melhoria no panorama tributário e incentivos à formalização 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Governo</a:t>
            </a:r>
            <a:r>
              <a:rPr lang="pt-BR" dirty="0" smtClean="0"/>
              <a:t> - definições e detalhamento; novo encontro em meados de março. Propostas e sugestões para envio até </a:t>
            </a:r>
            <a:r>
              <a:rPr lang="pt-BR" b="1" dirty="0" smtClean="0"/>
              <a:t>6ª-feira, 8/3. Pontos: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Retenção 3,5%. </a:t>
            </a:r>
            <a:r>
              <a:rPr lang="pt-BR" dirty="0" smtClean="0"/>
              <a:t>Qual sua justificativa perante 2% de recolhimento? (</a:t>
            </a:r>
            <a:r>
              <a:rPr lang="pt-BR" dirty="0" err="1" smtClean="0"/>
              <a:t>Homex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Certidões e controles </a:t>
            </a:r>
            <a:r>
              <a:rPr lang="pt-BR" dirty="0" smtClean="0"/>
              <a:t>– necessidade da manutenção do CEI para controle/formalização (</a:t>
            </a:r>
            <a:r>
              <a:rPr lang="pt-BR" dirty="0" err="1" smtClean="0"/>
              <a:t>Brookfield</a:t>
            </a:r>
            <a:r>
              <a:rPr lang="pt-BR" dirty="0" smtClean="0"/>
              <a:t>)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Visão MF-SPE </a:t>
            </a:r>
            <a:r>
              <a:rPr lang="pt-BR" dirty="0" smtClean="0"/>
              <a:t>– desoneração é efetiva. Questão: dentro do setor há setores desonerados, de fato, mas haveria também </a:t>
            </a:r>
            <a:r>
              <a:rPr lang="pt-BR" dirty="0" err="1" smtClean="0"/>
              <a:t>oneração</a:t>
            </a:r>
            <a:r>
              <a:rPr lang="pt-BR" dirty="0" smtClean="0"/>
              <a:t>. Propostas a respeito?</a:t>
            </a:r>
            <a:endParaRPr lang="en-US" sz="2000" dirty="0" smtClean="0"/>
          </a:p>
          <a:p>
            <a:pPr lvl="0"/>
            <a:endParaRPr lang="en-US" sz="2000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20/2 -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dirty="0" smtClean="0"/>
              <a:t>Entendimento  - Sergio </a:t>
            </a:r>
            <a:r>
              <a:rPr lang="pt-BR" dirty="0" err="1" smtClean="0"/>
              <a:t>Gobetti</a:t>
            </a:r>
            <a:r>
              <a:rPr lang="pt-BR" dirty="0" smtClean="0"/>
              <a:t> (Secretário Adjunto Pol. Econ. Tributárias)  </a:t>
            </a:r>
            <a:endParaRPr lang="en-US" dirty="0" smtClean="0"/>
          </a:p>
          <a:p>
            <a:endParaRPr lang="pt-BR" dirty="0" smtClean="0"/>
          </a:p>
          <a:p>
            <a:r>
              <a:rPr lang="pt-BR" b="1" dirty="0" smtClean="0"/>
              <a:t>Hoje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VGV – 100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Terreno 50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Construção 50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25 </a:t>
            </a:r>
            <a:r>
              <a:rPr lang="pt-BR" dirty="0" err="1" smtClean="0"/>
              <a:t>Mat</a:t>
            </a:r>
            <a:r>
              <a:rPr lang="pt-BR" dirty="0" smtClean="0"/>
              <a:t>, 25 MDO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INSS – 20%*25 (MDO) = R$ 5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Total – R$ 5</a:t>
            </a:r>
            <a:endParaRPr lang="en-US" b="1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Novo Modelo</a:t>
            </a:r>
            <a:r>
              <a:rPr lang="pt-BR" dirty="0" smtClean="0"/>
              <a:t>, mesmo sem abatimento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VGV – 100 -  Taxação – R$ 2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Terreno 50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Construção 50, 25 </a:t>
            </a:r>
            <a:r>
              <a:rPr lang="pt-BR" dirty="0" err="1" smtClean="0"/>
              <a:t>Mat</a:t>
            </a:r>
            <a:r>
              <a:rPr lang="pt-BR" dirty="0" smtClean="0"/>
              <a:t>, 25 MDO – Taxação 2%*50 = R$ 1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Total – R$ 2+R$ 1= R$ 3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dirty="0" smtClean="0"/>
              <a:t>Atores diferentes e dificuldades negociais de ganhos repartidos, com </a:t>
            </a:r>
            <a:r>
              <a:rPr lang="pt-BR" dirty="0" err="1" smtClean="0"/>
              <a:t>oneração</a:t>
            </a:r>
            <a:r>
              <a:rPr lang="pt-BR" dirty="0" smtClean="0"/>
              <a:t> ao contratante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20/2 -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Reunião prévia -  CBIC - 20/2</a:t>
            </a:r>
            <a:endParaRPr lang="pt-BR" dirty="0" smtClean="0"/>
          </a:p>
          <a:p>
            <a:pPr lvl="0"/>
            <a:r>
              <a:rPr lang="pt-BR" dirty="0" smtClean="0"/>
              <a:t>Inclusão de incorporação com referência à base Folha de Pagamento necessitaria de nova Lei; risco de retrocesso nas discussões 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Avanço nas discussões, por incentivo à formalização e à padronização no setor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Reunião Ministério da Fazenda</a:t>
            </a:r>
          </a:p>
          <a:p>
            <a:endParaRPr lang="pt-BR" dirty="0" smtClean="0"/>
          </a:p>
          <a:p>
            <a:r>
              <a:rPr lang="pt-BR" b="1" dirty="0" smtClean="0"/>
              <a:t>Setor:</a:t>
            </a:r>
            <a:r>
              <a:rPr lang="pt-BR" dirty="0" smtClean="0"/>
              <a:t> CBIC, APEOP, Estradas, CII (João Crestana), ABRAINC</a:t>
            </a:r>
          </a:p>
          <a:p>
            <a:endParaRPr lang="pt-BR" b="1" dirty="0" smtClean="0"/>
          </a:p>
          <a:p>
            <a:r>
              <a:rPr lang="pt-BR" b="1" dirty="0" smtClean="0"/>
              <a:t>Governo: </a:t>
            </a:r>
            <a:r>
              <a:rPr lang="pt-BR" dirty="0" smtClean="0"/>
              <a:t>Márcio </a:t>
            </a:r>
            <a:r>
              <a:rPr lang="pt-BR" dirty="0" err="1" smtClean="0"/>
              <a:t>Holland</a:t>
            </a:r>
            <a:r>
              <a:rPr lang="pt-BR" dirty="0" smtClean="0"/>
              <a:t> (Sec. de Pol. Econ., Sérgio </a:t>
            </a:r>
            <a:r>
              <a:rPr lang="pt-BR" dirty="0" err="1" smtClean="0"/>
              <a:t>Gobetti</a:t>
            </a:r>
            <a:r>
              <a:rPr lang="pt-BR" dirty="0" smtClean="0"/>
              <a:t> (Sec. Adj. de Pol.Fiscais e </a:t>
            </a:r>
            <a:r>
              <a:rPr lang="pt-BR" dirty="0" err="1" smtClean="0"/>
              <a:t>Tribut</a:t>
            </a:r>
            <a:r>
              <a:rPr lang="pt-BR" dirty="0" smtClean="0"/>
              <a:t>.), Júlio Alexandre Menezes (Secretaria Adj. de Pol. Econ.), Nelson Leitão e Receita – Fernando </a:t>
            </a:r>
            <a:r>
              <a:rPr lang="pt-BR" dirty="0" err="1" smtClean="0"/>
              <a:t>Mombelli</a:t>
            </a:r>
            <a:r>
              <a:rPr lang="pt-BR" dirty="0" smtClean="0"/>
              <a:t> (Coord.Geral de Tributação), Carmem Araújo (GITRI).</a:t>
            </a:r>
          </a:p>
          <a:p>
            <a:pPr lvl="0"/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Desoneração efetiva </a:t>
            </a:r>
            <a:r>
              <a:rPr lang="pt-BR" dirty="0" smtClean="0"/>
              <a:t>e com efeitos em curto espaço de tempo, sem incentivos indevidos (ex: adiamento de início de obras para enquadramento)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Especificidades do setor: </a:t>
            </a:r>
            <a:r>
              <a:rPr lang="pt-BR" dirty="0" smtClean="0"/>
              <a:t>reconhecimento </a:t>
            </a:r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Limites nas alterações</a:t>
            </a:r>
            <a:r>
              <a:rPr lang="pt-BR" dirty="0" smtClean="0"/>
              <a:t>: volumes de recursos para renúncia e precedentes com 40 setores desonerados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20/2 -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Prazo: </a:t>
            </a:r>
            <a:r>
              <a:rPr lang="pt-BR" dirty="0" smtClean="0"/>
              <a:t>intenção de extensão após prazo original determinado. Esclarecimento de que obras sob novo regime o poderão manter até seu final. </a:t>
            </a:r>
            <a:endParaRPr lang="en-US" dirty="0" smtClean="0"/>
          </a:p>
          <a:p>
            <a:pPr lvl="0"/>
            <a:endParaRPr lang="pt-BR" dirty="0" smtClean="0"/>
          </a:p>
          <a:p>
            <a:pPr lvl="0"/>
            <a:r>
              <a:rPr lang="pt-BR" b="1" dirty="0" err="1" smtClean="0"/>
              <a:t>Opcionalidade</a:t>
            </a:r>
            <a:r>
              <a:rPr lang="pt-BR" dirty="0" smtClean="0"/>
              <a:t>, de início afastada (controles Receita), pode ser reconsiderada para as obras em andamento. </a:t>
            </a:r>
          </a:p>
          <a:p>
            <a:endParaRPr lang="pt-BR" b="1" dirty="0" smtClean="0"/>
          </a:p>
          <a:p>
            <a:r>
              <a:rPr lang="pt-BR" b="1" dirty="0" smtClean="0"/>
              <a:t>Proporcionalidade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Empresa: verificações mensais  - proporcionalidade das receitas enquadráveis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DARF unificado, de acordo com a proporcionalidade verificada (sem CEI da obra)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Redação de instruções detalhadas referentes a este procedimento.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Enquadramento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CNAE preponderante (de acordo com empresa)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Esclarecimentos regulatórios / consulta à Receita para se evitarem dúvidas futuras.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err="1" smtClean="0"/>
              <a:t>Opcionalidade</a:t>
            </a:r>
            <a:r>
              <a:rPr lang="pt-BR" dirty="0" smtClean="0"/>
              <a:t> para obras em curso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Início de obra: CEI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Estágios diferentes de obras, verificações e efeito dos índices (INCC, CUB); definições claras para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Receita verificará e confirmará esta possibilidade.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20/2 -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Obras iniciadas após 1º de abril</a:t>
            </a:r>
            <a:r>
              <a:rPr lang="pt-BR" dirty="0" smtClean="0"/>
              <a:t> (ou data definida) – enquadramento obrigatório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Intenção de se levar novo regime após dez/2014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Publicação: obras sob este regime o manterão até seu final.</a:t>
            </a:r>
          </a:p>
          <a:p>
            <a:endParaRPr lang="pt-BR" dirty="0" smtClean="0"/>
          </a:p>
          <a:p>
            <a:r>
              <a:rPr lang="pt-BR" b="1" dirty="0" smtClean="0"/>
              <a:t>CND</a:t>
            </a:r>
            <a:r>
              <a:rPr lang="pt-BR" dirty="0" smtClean="0"/>
              <a:t> – considerará apenas recolhimentos referentes à Folha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Intenção de se ter certificado adicional - obrigações federais. Necessário?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Subempreitadas/abatimento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Receita: tributo sobre faturamento é cumulativo. Ex: bens sob encomenda).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Neste caso, criação de </a:t>
            </a:r>
            <a:r>
              <a:rPr lang="pt-BR" dirty="0" err="1" smtClean="0"/>
              <a:t>cumulatividade</a:t>
            </a:r>
            <a:r>
              <a:rPr lang="pt-BR" dirty="0" smtClean="0"/>
              <a:t> onde não existia.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SPE-MF: </a:t>
            </a:r>
            <a:r>
              <a:rPr lang="pt-BR" dirty="0" err="1" smtClean="0"/>
              <a:t>opcionalidade</a:t>
            </a:r>
            <a:r>
              <a:rPr lang="pt-BR" dirty="0" smtClean="0"/>
              <a:t> (nas obras já com CEI) e proporcionalidade: empresas adaptam seus modelos de negócio, podendo extrair seus benefícios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Modelo supera a questão fiscal: produtividade, especialização e </a:t>
            </a:r>
            <a:r>
              <a:rPr lang="pt-BR" i="1" dirty="0" err="1" smtClean="0"/>
              <a:t>turn-over</a:t>
            </a:r>
            <a:r>
              <a:rPr lang="pt-BR" dirty="0" smtClean="0"/>
              <a:t>. Assim, o não abatimento poderia manter </a:t>
            </a:r>
            <a:r>
              <a:rPr lang="pt-BR" dirty="0" err="1" smtClean="0"/>
              <a:t>oneração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Índices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INCC pode ser alterado – ação para que isto se dê rapidamente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CUB depende de Normas Técnicas. Reunião específica em 3 semanas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Desbalanceamento : problema para obras (ou fluxos de caixa) que sofram mudança. Obras/fluxos posteriores não seriam impactados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20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Tecnisa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20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dirty="0" smtClean="0"/>
              <a:t>Desoneração atual não tem efeitos prático no modelo da empresa</a:t>
            </a:r>
          </a:p>
          <a:p>
            <a:endParaRPr lang="pt-BR" dirty="0" smtClean="0"/>
          </a:p>
          <a:p>
            <a:r>
              <a:rPr lang="pt-BR" dirty="0" smtClean="0"/>
              <a:t>Mudança – criação de empresa de mão de obra - implica em  aumento da carga tributária referente a INSS</a:t>
            </a:r>
          </a:p>
          <a:p>
            <a:endParaRPr lang="pt-BR" dirty="0" smtClean="0"/>
          </a:p>
          <a:p>
            <a:r>
              <a:rPr lang="pt-BR" dirty="0" smtClean="0"/>
              <a:t>Para se obter plena formalização do setor, necessária “limpeza” mais ampla, incluindo: setor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21</a:t>
            </a:r>
            <a:endParaRPr lang="en-US" sz="1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63688" y="306896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37,95%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1,5%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SAT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SENAI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1,6%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FGTS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Salário Educação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2,5%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Depósito de multa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6,09%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SECONCI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Férias indenizadas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14,06%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22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acompanhamentos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58169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/>
              <a:t>COAF - </a:t>
            </a:r>
            <a:r>
              <a:rPr lang="pt-BR" b="1" dirty="0" err="1" smtClean="0"/>
              <a:t>COFECI-CRECIs</a:t>
            </a:r>
            <a:r>
              <a:rPr lang="pt-BR" dirty="0" smtClean="0"/>
              <a:t> exercendo fiscalização conforme Lei Federal 9.613/98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Procuradoria Geral - FN  - desde 2008</a:t>
            </a:r>
          </a:p>
          <a:p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r>
              <a:rPr lang="en-US" b="1" dirty="0" smtClean="0">
                <a:cs typeface="Arial" pitchFamily="34" charset="0"/>
                <a:sym typeface="Arial" pitchFamily="34" charset="0"/>
              </a:rPr>
              <a:t>PL 178 –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Eli Correa Fo.</a:t>
            </a:r>
            <a:r>
              <a:rPr lang="pt-BR" b="1" dirty="0" smtClean="0">
                <a:cs typeface="Arial" pitchFamily="34" charset="0"/>
                <a:sym typeface="Arial" pitchFamily="34" charset="0"/>
              </a:rPr>
              <a:t> - aprovado no CDU p/ CDC. 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Contato com r</a:t>
            </a:r>
            <a:r>
              <a:rPr lang="pt-BR" dirty="0" smtClean="0"/>
              <a:t>elator: Ricardo </a:t>
            </a:r>
            <a:r>
              <a:rPr lang="pt-BR" dirty="0" err="1" smtClean="0"/>
              <a:t>Izar</a:t>
            </a:r>
            <a:r>
              <a:rPr lang="pt-BR" dirty="0" smtClean="0"/>
              <a:t> Filho – definições para agendamento de conversa com relator (MRV verá em MG perspectivas/timing)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Art. 48-A. Prazo máximo de 90 dias de atraso para a entrega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§ 1º Se o incorporador não cumprir o prazo, multa de 1% do valor total já pago por mês de atraso</a:t>
            </a:r>
          </a:p>
          <a:p>
            <a:endParaRPr lang="pt-BR" b="1" dirty="0" smtClean="0"/>
          </a:p>
          <a:p>
            <a:r>
              <a:rPr lang="pt-BR" b="1" dirty="0" smtClean="0"/>
              <a:t>PL 414/2011 -  São Paulo </a:t>
            </a:r>
            <a:r>
              <a:rPr lang="pt-BR" dirty="0" smtClean="0"/>
              <a:t>– impacto vizinhança – acompanhamento Secovi (Eduardo Della Manna)</a:t>
            </a:r>
          </a:p>
          <a:p>
            <a:endParaRPr lang="pt-BR" b="1" dirty="0" smtClean="0"/>
          </a:p>
          <a:p>
            <a:r>
              <a:rPr lang="pt-BR" b="1" dirty="0" smtClean="0"/>
              <a:t>Normas de Desempenho </a:t>
            </a:r>
            <a:r>
              <a:rPr lang="pt-BR" dirty="0" smtClean="0"/>
              <a:t>-  garantias, responsabilidades</a:t>
            </a:r>
          </a:p>
          <a:p>
            <a:endParaRPr lang="pt-BR" dirty="0" smtClean="0"/>
          </a:p>
          <a:p>
            <a:r>
              <a:rPr lang="pt-BR" b="1" dirty="0" smtClean="0"/>
              <a:t>ABRAINC - Princípios e Valores - </a:t>
            </a:r>
            <a:r>
              <a:rPr lang="pt-BR" dirty="0" smtClean="0"/>
              <a:t>Responsabilidade Socioambiental, Ética, Integridade, Conformidade técnica, fiscal e urbanística, Competitividade – Rubens Marin sugere discussão e possível assessoria para garantir plena visibilidade destes</a:t>
            </a:r>
          </a:p>
          <a:p>
            <a:r>
              <a:rPr lang="pt-BR" dirty="0" smtClean="0"/>
              <a:t>Princípios. Buscaremos avançar nesta discussão com Diretoria ABRAINC</a:t>
            </a:r>
          </a:p>
          <a:p>
            <a:endParaRPr lang="pt-BR" dirty="0" smtClean="0"/>
          </a:p>
          <a:p>
            <a:r>
              <a:rPr lang="pt-BR" b="1" dirty="0" smtClean="0"/>
              <a:t>Alinhamento</a:t>
            </a:r>
            <a:r>
              <a:rPr lang="pt-BR" dirty="0" smtClean="0"/>
              <a:t> – Conselho  Deliberativo- Diretoria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721600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Nome, logo,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764705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de Incorporadoras Imobiliárias</a:t>
            </a:r>
          </a:p>
          <a:p>
            <a:endParaRPr lang="pt-BR" dirty="0" smtClean="0"/>
          </a:p>
          <a:p>
            <a:r>
              <a:rPr lang="pt-BR" b="1" dirty="0" smtClean="0"/>
              <a:t>Missão - </a:t>
            </a:r>
            <a:r>
              <a:rPr lang="pt-BR" dirty="0" smtClean="0"/>
              <a:t>representar as empresas de incorporação imobiliária no âmbito nacional, fortalecendo o setor e contribuindo para o desenvolvimento sustentável do país e de suas cidades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Princípios e Valores - </a:t>
            </a:r>
            <a:r>
              <a:rPr lang="pt-BR" dirty="0" smtClean="0"/>
              <a:t>Responsabilidade Socioambiental, Ética, Integridade, Conformidade técnica, fiscal e urbanística, Competitividade</a:t>
            </a:r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23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Serasa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498598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dirty="0" smtClean="0"/>
              <a:t>Reuniões iniciais Serasa </a:t>
            </a:r>
            <a:r>
              <a:rPr lang="pt-BR" dirty="0" err="1" smtClean="0"/>
              <a:t>Experian</a:t>
            </a:r>
            <a:r>
              <a:rPr lang="pt-BR" dirty="0" smtClean="0"/>
              <a:t> com </a:t>
            </a:r>
            <a:r>
              <a:rPr lang="pt-BR" dirty="0" err="1" smtClean="0"/>
              <a:t>Cyrela</a:t>
            </a:r>
            <a:r>
              <a:rPr lang="pt-BR" dirty="0" smtClean="0"/>
              <a:t>, Rossi, </a:t>
            </a:r>
            <a:r>
              <a:rPr lang="pt-BR" dirty="0" err="1" smtClean="0"/>
              <a:t>Even</a:t>
            </a:r>
            <a:r>
              <a:rPr lang="pt-BR" dirty="0" smtClean="0"/>
              <a:t>, Tecnisa, PDG, MRV, </a:t>
            </a:r>
            <a:r>
              <a:rPr lang="pt-BR" dirty="0" err="1" smtClean="0"/>
              <a:t>Brookfield</a:t>
            </a:r>
            <a:r>
              <a:rPr lang="pt-BR" dirty="0" smtClean="0"/>
              <a:t>, Queiroz Galvão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Cadastro Positivo e seu possível uso pelas empresas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Os instrumentos legais que disciplinam a criação do Cadastro Positivo – Lei 12.414/11 e Decreto 7.829/12.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Lei 12.414, Art. 9o , § 1º, que diz que “</a:t>
            </a:r>
            <a:r>
              <a:rPr lang="pt-BR" i="1" dirty="0" smtClean="0"/>
              <a:t>o gestor que receber informações por meio de compartilhamento equipara-se, para todos os efeitos desta Lei, ao gestor que anotou originariamente a informação, inclusive quanto à responsabilidade solidária por eventuais prejuízos causados e ao dever de receber e processar impugnação e realizar retificações</a:t>
            </a:r>
            <a:r>
              <a:rPr lang="pt-BR" dirty="0" smtClean="0"/>
              <a:t>”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Cláusula </a:t>
            </a:r>
            <a:r>
              <a:rPr lang="pt-BR" dirty="0" err="1" smtClean="0"/>
              <a:t>Autorizatória</a:t>
            </a:r>
            <a:r>
              <a:rPr lang="pt-BR" dirty="0" smtClean="0"/>
              <a:t> do Cadastro Positivo (DECRETO) – Para inclusão ou substituição da última versão em suas fichas cadastrais e compromissos de C/V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</a:t>
            </a:r>
            <a:r>
              <a:rPr lang="pt-BR" b="1" dirty="0" smtClean="0"/>
              <a:t>Reuniões Jurídica e de TI para </a:t>
            </a:r>
            <a:r>
              <a:rPr lang="pt-BR" b="1" smtClean="0"/>
              <a:t>avanço comercial </a:t>
            </a:r>
            <a:endParaRPr lang="en-US" b="1" dirty="0" smtClean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Focos 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Trabalhista – interface com Comitê de RH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Tributário – interface com Comitê Financeiro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Negocial</a:t>
            </a:r>
            <a:r>
              <a:rPr lang="pt-BR" dirty="0" smtClean="0"/>
              <a:t> (contratos/modelos de negócios) – interface com Incorporações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Acompanhamento legislativo – interface com CBIC/Secovi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Coordenação  - </a:t>
            </a:r>
            <a:r>
              <a:rPr lang="pt-BR" dirty="0" smtClean="0"/>
              <a:t>Maria Fernanda Menin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Subcoordenação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 Rubens Marin, Marcelo Barbaresco, Marina Gil Miguel/ Ana Medina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r>
              <a:rPr lang="pt-BR" b="1" dirty="0" smtClean="0"/>
              <a:t>Calendário de reuniões </a:t>
            </a:r>
            <a:r>
              <a:rPr lang="pt-BR" dirty="0" smtClean="0"/>
              <a:t>- </a:t>
            </a:r>
            <a:r>
              <a:rPr lang="pt-BR" b="1" dirty="0" smtClean="0"/>
              <a:t>5as-feiras</a:t>
            </a:r>
            <a:r>
              <a:rPr lang="pt-BR" dirty="0" smtClean="0"/>
              <a:t> das </a:t>
            </a:r>
            <a:r>
              <a:rPr lang="pt-BR" b="1" dirty="0" smtClean="0"/>
              <a:t>9:30h às 11:30h,</a:t>
            </a:r>
            <a:r>
              <a:rPr lang="pt-BR" dirty="0" smtClean="0"/>
              <a:t> no Secovi – </a:t>
            </a:r>
          </a:p>
          <a:p>
            <a:r>
              <a:rPr lang="en-US" dirty="0" smtClean="0"/>
              <a:t>7/mar; 11 /</a:t>
            </a:r>
            <a:r>
              <a:rPr lang="en-US" dirty="0" err="1" smtClean="0"/>
              <a:t>abr</a:t>
            </a:r>
            <a:r>
              <a:rPr lang="en-US" dirty="0" smtClean="0"/>
              <a:t>; 9/</a:t>
            </a:r>
            <a:r>
              <a:rPr lang="en-US" dirty="0" err="1" smtClean="0"/>
              <a:t>mai</a:t>
            </a:r>
            <a:r>
              <a:rPr lang="en-US" dirty="0" smtClean="0"/>
              <a:t>; 13/</a:t>
            </a:r>
            <a:r>
              <a:rPr lang="en-US" dirty="0" err="1" smtClean="0"/>
              <a:t>jun</a:t>
            </a:r>
            <a:r>
              <a:rPr lang="en-US" dirty="0" smtClean="0"/>
              <a:t>; 11 /</a:t>
            </a:r>
            <a:r>
              <a:rPr lang="en-US" dirty="0" err="1" smtClean="0"/>
              <a:t>jul</a:t>
            </a:r>
            <a:r>
              <a:rPr lang="en-US" dirty="0" smtClean="0"/>
              <a:t>; 8/ago; 12/set; </a:t>
            </a:r>
            <a:r>
              <a:rPr lang="pt-BR" dirty="0" smtClean="0"/>
              <a:t>10/out; 7/</a:t>
            </a:r>
            <a:r>
              <a:rPr lang="pt-BR" dirty="0" err="1" smtClean="0"/>
              <a:t>nov</a:t>
            </a:r>
            <a:r>
              <a:rPr lang="pt-BR" dirty="0" smtClean="0"/>
              <a:t> 12 /dez</a:t>
            </a:r>
            <a:endParaRPr lang="en-US" dirty="0" smtClean="0"/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Acompanhamento pela Diretoria – </a:t>
            </a:r>
            <a:r>
              <a:rPr lang="pt-BR" dirty="0" smtClean="0"/>
              <a:t>Nicholas Reade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dirty="0" smtClean="0"/>
              <a:t>Outros assuntos/ outros comitês com interface ao Jurídico</a:t>
            </a:r>
          </a:p>
          <a:p>
            <a:endParaRPr lang="pt-BR" dirty="0" smtClean="0"/>
          </a:p>
          <a:p>
            <a:r>
              <a:rPr lang="pt-BR" b="1" dirty="0" smtClean="0"/>
              <a:t>Financeiro </a:t>
            </a:r>
          </a:p>
          <a:p>
            <a:r>
              <a:rPr lang="pt-BR" dirty="0" smtClean="0"/>
              <a:t>Legislação tributária; Fianças imóvel na planta, cadastro positivo </a:t>
            </a:r>
          </a:p>
          <a:p>
            <a:endParaRPr lang="pt-BR" dirty="0" smtClean="0"/>
          </a:p>
          <a:p>
            <a:r>
              <a:rPr lang="pt-BR" b="1" dirty="0" err="1" smtClean="0"/>
              <a:t>Incor</a:t>
            </a:r>
            <a:r>
              <a:rPr lang="en-US" b="1" dirty="0" err="1" smtClean="0"/>
              <a:t>poração</a:t>
            </a:r>
            <a:endParaRPr lang="en-US" b="1" dirty="0" smtClean="0"/>
          </a:p>
          <a:p>
            <a:r>
              <a:rPr lang="pt-BR" dirty="0" smtClean="0"/>
              <a:t>Cartórios , Corretagem,  Lei 4591-equilíbrio nas relações com compradores </a:t>
            </a:r>
            <a:endParaRPr lang="en-US" dirty="0" smtClean="0"/>
          </a:p>
          <a:p>
            <a:endParaRPr lang="pt-BR" dirty="0" smtClean="0"/>
          </a:p>
          <a:p>
            <a:r>
              <a:rPr lang="pt-BR" b="1" dirty="0" smtClean="0"/>
              <a:t>Técnico</a:t>
            </a:r>
          </a:p>
          <a:p>
            <a:r>
              <a:rPr lang="pt-BR" dirty="0" smtClean="0"/>
              <a:t>Normas de Desempenho – preparação/adequação N CP Jurídico </a:t>
            </a:r>
          </a:p>
          <a:p>
            <a:endParaRPr lang="pt-BR" dirty="0" smtClean="0"/>
          </a:p>
          <a:p>
            <a:r>
              <a:rPr lang="pt-BR" b="1" dirty="0" smtClean="0"/>
              <a:t>RH </a:t>
            </a:r>
          </a:p>
          <a:p>
            <a:r>
              <a:rPr lang="pt-BR" dirty="0" smtClean="0"/>
              <a:t>Fim da informalidade no setor - Desoneração Folha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7544" y="548680"/>
          <a:ext cx="8352928" cy="2520280"/>
        </p:xfrm>
        <a:graphic>
          <a:graphicData uri="http://schemas.openxmlformats.org/presentationml/2006/ole">
            <p:oleObj spid="_x0000_s1026" name="Planilha" r:id="rId3" imgW="7096206" imgH="2009655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51520" y="908720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Conselho Deliberativo</a:t>
            </a:r>
            <a:endParaRPr lang="pt-BR" sz="1400" b="1" dirty="0"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536" y="2348880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Diretoria</a:t>
            </a:r>
            <a:endParaRPr lang="pt-BR" sz="1400" b="1" dirty="0">
              <a:latin typeface="+mj-lt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23528" y="3789040"/>
            <a:ext cx="8350250" cy="2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 smtClean="0">
                <a:latin typeface="+mj-lt"/>
              </a:rPr>
              <a:t>Comitês</a:t>
            </a:r>
            <a:endParaRPr lang="pt-BR" sz="1300" b="1" dirty="0">
              <a:latin typeface="+mj-lt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79512" y="4365104"/>
            <a:ext cx="1296144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smtClean="0">
                <a:latin typeface="+mj-lt"/>
              </a:rPr>
              <a:t>Jurídico</a:t>
            </a:r>
            <a:endParaRPr lang="pt-BR" sz="1200" b="1" dirty="0">
              <a:latin typeface="+mj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19672" y="4365104"/>
            <a:ext cx="1296144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err="1" smtClean="0">
                <a:latin typeface="+mj-lt"/>
              </a:rPr>
              <a:t>Fin</a:t>
            </a:r>
            <a:r>
              <a:rPr lang="pt-BR" sz="1200" b="1" dirty="0" smtClean="0">
                <a:latin typeface="+mj-lt"/>
              </a:rPr>
              <a:t>/Contábi</a:t>
            </a:r>
            <a:r>
              <a:rPr lang="pt-BR" sz="1200" dirty="0" smtClean="0">
                <a:latin typeface="+mj-lt"/>
              </a:rPr>
              <a:t>l</a:t>
            </a:r>
            <a:endParaRPr lang="pt-BR" sz="1200" b="0" dirty="0">
              <a:latin typeface="+mj-lt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12160" y="4365104"/>
            <a:ext cx="1368152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smtClean="0">
                <a:latin typeface="+mj-lt"/>
              </a:rPr>
              <a:t>Incorporação</a:t>
            </a:r>
            <a:endParaRPr lang="pt-BR" sz="1200" b="1" dirty="0">
              <a:latin typeface="+mj-lt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499992" y="4365104"/>
            <a:ext cx="1368152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smtClean="0">
                <a:latin typeface="+mj-lt"/>
              </a:rPr>
              <a:t>Comunicação</a:t>
            </a:r>
            <a:endParaRPr lang="pt-BR" sz="1200" b="1" dirty="0">
              <a:latin typeface="+mj-lt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059832" y="4365104"/>
            <a:ext cx="1296144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smtClean="0">
                <a:latin typeface="+mj-lt"/>
              </a:rPr>
              <a:t>Técnico</a:t>
            </a:r>
            <a:endParaRPr lang="pt-BR" sz="1200" b="1" dirty="0">
              <a:latin typeface="+mj-lt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6256" y="1855857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VP: João Rossi</a:t>
            </a:r>
            <a:endParaRPr lang="pt-BR" sz="1200" b="0" dirty="0">
              <a:latin typeface="+mj-lt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6256" y="1484784"/>
            <a:ext cx="201622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Presidente: Rubens Menin</a:t>
            </a:r>
            <a:endParaRPr lang="pt-BR" sz="1200" b="0" dirty="0">
              <a:latin typeface="+mj-lt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187624" y="1412776"/>
            <a:ext cx="53285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Assuntos estratégicos  -19 empresas</a:t>
            </a:r>
          </a:p>
          <a:p>
            <a:pPr algn="ctr">
              <a:spcBef>
                <a:spcPct val="50000"/>
              </a:spcBef>
            </a:pPr>
            <a:r>
              <a:rPr lang="pt-BR" sz="1200" b="0" dirty="0" err="1" smtClean="0">
                <a:latin typeface="+mj-lt"/>
              </a:rPr>
              <a:t>Brookfield</a:t>
            </a:r>
            <a:r>
              <a:rPr lang="pt-BR" sz="1200" b="0" dirty="0" smtClean="0">
                <a:latin typeface="+mj-lt"/>
              </a:rPr>
              <a:t>, Cury, </a:t>
            </a:r>
            <a:r>
              <a:rPr lang="pt-BR" sz="1200" b="0" dirty="0" err="1" smtClean="0">
                <a:latin typeface="+mj-lt"/>
              </a:rPr>
              <a:t>Cyrela</a:t>
            </a:r>
            <a:r>
              <a:rPr lang="pt-BR" sz="1200" b="0" dirty="0" smtClean="0">
                <a:latin typeface="+mj-lt"/>
              </a:rPr>
              <a:t>, Direcional, Emccamp, </a:t>
            </a:r>
            <a:r>
              <a:rPr lang="pt-BR" sz="1200" b="0" dirty="0" err="1" smtClean="0">
                <a:latin typeface="+mj-lt"/>
              </a:rPr>
              <a:t>Even</a:t>
            </a:r>
            <a:r>
              <a:rPr lang="pt-BR" sz="1200" b="0" dirty="0" smtClean="0">
                <a:latin typeface="+mj-lt"/>
              </a:rPr>
              <a:t>, </a:t>
            </a:r>
            <a:r>
              <a:rPr lang="pt-BR" sz="1200" b="0" dirty="0" err="1" smtClean="0">
                <a:latin typeface="+mj-lt"/>
              </a:rPr>
              <a:t>Eztec</a:t>
            </a:r>
            <a:r>
              <a:rPr lang="pt-BR" sz="1200" b="0" dirty="0" smtClean="0">
                <a:latin typeface="+mj-lt"/>
              </a:rPr>
              <a:t>, Gafisa, HM, </a:t>
            </a:r>
            <a:r>
              <a:rPr lang="pt-BR" sz="1200" b="0" dirty="0" err="1" smtClean="0">
                <a:latin typeface="+mj-lt"/>
              </a:rPr>
              <a:t>Homex</a:t>
            </a:r>
            <a:r>
              <a:rPr lang="pt-BR" sz="1200" b="0" dirty="0" smtClean="0">
                <a:latin typeface="+mj-lt"/>
              </a:rPr>
              <a:t>, JHSF, MRV, OR, PDG, Rodobens, Rossi, Tecnisa, Trisul, Viver</a:t>
            </a:r>
            <a:endParaRPr lang="pt-BR" sz="1200" b="0" dirty="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9672" y="2780928"/>
            <a:ext cx="54726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Gestão: 5 membros  (Leonardo Diniz, Marcelo Borges, Meyer Nigri,Nicholas Reade, Rafael Novellino -  1 suplente  Ronaldo Cury)</a:t>
            </a:r>
            <a:endParaRPr lang="pt-BR" sz="1200" b="0" dirty="0">
              <a:latin typeface="+mj-lt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24328" y="4384268"/>
            <a:ext cx="1368152" cy="27699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1" dirty="0" err="1" smtClean="0">
                <a:latin typeface="+mj-lt"/>
              </a:rPr>
              <a:t>RH-Pessoas</a:t>
            </a:r>
            <a:endParaRPr lang="pt-BR" sz="1200" b="1" dirty="0">
              <a:latin typeface="+mj-lt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619672" y="3356992"/>
            <a:ext cx="2664296" cy="2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 Diretor Executivo: Renato Ventura</a:t>
            </a:r>
            <a:endParaRPr lang="pt-BR" sz="1200" b="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085185"/>
            <a:ext cx="12961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err="1" smtClean="0">
                <a:latin typeface="+mj-lt"/>
              </a:rPr>
              <a:t>Coord</a:t>
            </a:r>
            <a:r>
              <a:rPr lang="pt-BR" sz="1200" dirty="0" smtClean="0">
                <a:latin typeface="+mj-lt"/>
              </a:rPr>
              <a:t>: M. Fernanda(MRV)</a:t>
            </a:r>
            <a:endParaRPr lang="pt-BR" sz="1200" dirty="0">
              <a:latin typeface="+mj-lt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619672" y="5105510"/>
            <a:ext cx="12961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err="1" smtClean="0"/>
              <a:t>Coord</a:t>
            </a:r>
            <a:r>
              <a:rPr lang="pt-BR" sz="1200" dirty="0" smtClean="0"/>
              <a:t>: Mauro. Bastazin</a:t>
            </a:r>
            <a:r>
              <a:rPr lang="pt-BR" sz="1200" dirty="0" smtClean="0">
                <a:latin typeface="+mj-lt"/>
              </a:rPr>
              <a:t>(HM</a:t>
            </a:r>
            <a:r>
              <a:rPr lang="pt-BR" sz="1200" dirty="0" smtClean="0"/>
              <a:t>)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012160" y="5085185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err="1" smtClean="0"/>
              <a:t>Coord</a:t>
            </a:r>
            <a:r>
              <a:rPr lang="pt-BR" sz="1100" dirty="0" smtClean="0"/>
              <a:t>: R.  Ribeiro (Direcional)</a:t>
            </a:r>
            <a:endParaRPr lang="pt-BR" sz="1100" b="1" dirty="0">
              <a:latin typeface="+mj-lt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499992" y="5085185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err="1" smtClean="0"/>
              <a:t>Coord</a:t>
            </a:r>
            <a:r>
              <a:rPr lang="pt-BR" sz="1100" dirty="0" smtClean="0"/>
              <a:t>: </a:t>
            </a:r>
            <a:r>
              <a:rPr lang="pt-BR" sz="1100" dirty="0" err="1" smtClean="0"/>
              <a:t>L.F.</a:t>
            </a:r>
            <a:r>
              <a:rPr lang="pt-BR" sz="1100" dirty="0" smtClean="0"/>
              <a:t> Moura (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)</a:t>
            </a:r>
            <a:endParaRPr lang="pt-BR" sz="1100" b="1" dirty="0">
              <a:latin typeface="+mj-lt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059832" y="5085184"/>
            <a:ext cx="129614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err="1" smtClean="0"/>
              <a:t>Coord</a:t>
            </a:r>
            <a:r>
              <a:rPr lang="pt-BR" sz="1200" dirty="0" smtClean="0"/>
              <a:t>: </a:t>
            </a:r>
          </a:p>
          <a:p>
            <a:pPr algn="ctr">
              <a:spcBef>
                <a:spcPct val="50000"/>
              </a:spcBef>
            </a:pPr>
            <a:r>
              <a:rPr lang="pt-BR" sz="1200" dirty="0" smtClean="0"/>
              <a:t>         </a:t>
            </a:r>
            <a:r>
              <a:rPr lang="pt-BR" sz="1400" dirty="0" smtClean="0"/>
              <a:t> </a:t>
            </a:r>
            <a:endParaRPr lang="pt-BR" sz="1400" b="1" dirty="0">
              <a:latin typeface="+mj-lt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524328" y="5104349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err="1" smtClean="0"/>
              <a:t>Coord</a:t>
            </a:r>
            <a:r>
              <a:rPr lang="pt-BR" sz="1100" dirty="0" smtClean="0"/>
              <a:t>: M. Zappia (Tecnisa)</a:t>
            </a:r>
            <a:endParaRPr lang="pt-BR" sz="1100" b="1" dirty="0">
              <a:latin typeface="+mj-lt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79512" y="5827330"/>
            <a:ext cx="12961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AD: N. Reade(</a:t>
            </a:r>
            <a:r>
              <a:rPr lang="pt-BR" sz="1200" dirty="0" err="1" smtClean="0">
                <a:latin typeface="+mj-lt"/>
              </a:rPr>
              <a:t>Bfld</a:t>
            </a:r>
            <a:r>
              <a:rPr lang="pt-BR" sz="1200" dirty="0" smtClean="0">
                <a:latin typeface="+mj-lt"/>
              </a:rPr>
              <a:t>)</a:t>
            </a:r>
            <a:endParaRPr lang="pt-BR" sz="1200" dirty="0">
              <a:latin typeface="+mj-lt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619672" y="5847655"/>
            <a:ext cx="12961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AD: R. Novellino</a:t>
            </a:r>
            <a:r>
              <a:rPr lang="pt-BR" sz="1200" dirty="0" smtClean="0">
                <a:latin typeface="+mj-lt"/>
              </a:rPr>
              <a:t>(</a:t>
            </a:r>
            <a:r>
              <a:rPr lang="pt-BR" sz="1200" dirty="0" err="1" smtClean="0">
                <a:latin typeface="+mj-lt"/>
              </a:rPr>
              <a:t>Cyr</a:t>
            </a:r>
            <a:r>
              <a:rPr lang="pt-BR" sz="1200" dirty="0" smtClean="0">
                <a:latin typeface="+mj-lt"/>
              </a:rPr>
              <a:t>)</a:t>
            </a:r>
            <a:endParaRPr lang="pt-BR" sz="1200" dirty="0" smtClean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012160" y="5827330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smtClean="0"/>
              <a:t>AD: L. Diniz  (Rossi)</a:t>
            </a:r>
            <a:endParaRPr lang="pt-BR" sz="1100" b="1" dirty="0">
              <a:latin typeface="+mj-lt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4499992" y="5827330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smtClean="0"/>
              <a:t>AD: M. Borges (Rodobens)</a:t>
            </a:r>
            <a:endParaRPr lang="pt-BR" sz="1100" b="1" dirty="0">
              <a:latin typeface="+mj-lt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059832" y="5827329"/>
            <a:ext cx="1296144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AD: Ronaldo Cury (Cury)         </a:t>
            </a:r>
            <a:r>
              <a:rPr lang="pt-BR" sz="1400" dirty="0" smtClean="0"/>
              <a:t> </a:t>
            </a:r>
            <a:endParaRPr lang="pt-BR" sz="1400" b="1" dirty="0">
              <a:latin typeface="+mj-lt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524328" y="5846494"/>
            <a:ext cx="136815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 dirty="0" smtClean="0"/>
              <a:t>AD: M. Nigri (Tecnisa)</a:t>
            </a:r>
            <a:endParaRPr lang="pt-BR" sz="11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Parecer Dr.  Almir </a:t>
            </a:r>
            <a:r>
              <a:rPr lang="pt-BR" b="1" dirty="0" err="1" smtClean="0"/>
              <a:t>Pazzianotto</a:t>
            </a: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Diários Associados – </a:t>
            </a:r>
            <a:r>
              <a:rPr lang="pt-BR" dirty="0" smtClean="0"/>
              <a:t>Workshop 7/12 “</a:t>
            </a:r>
            <a:r>
              <a:rPr lang="pt-BR" i="1" dirty="0" smtClean="0"/>
              <a:t>Relações trabalhistas -Brasil século XXI”</a:t>
            </a:r>
          </a:p>
          <a:p>
            <a:pPr>
              <a:buFontTx/>
              <a:buChar char="-"/>
            </a:pPr>
            <a:r>
              <a:rPr lang="pt-BR" dirty="0" smtClean="0"/>
              <a:t>MRV, </a:t>
            </a:r>
            <a:r>
              <a:rPr lang="pt-BR" dirty="0" err="1" smtClean="0"/>
              <a:t>Brookfield</a:t>
            </a:r>
            <a:r>
              <a:rPr lang="pt-BR" dirty="0" smtClean="0"/>
              <a:t>, Rodobens, Tenda -  busca de entrega material TST/MTE</a:t>
            </a:r>
          </a:p>
          <a:p>
            <a:pPr>
              <a:buFontTx/>
              <a:buChar char="-"/>
            </a:pPr>
            <a:endParaRPr lang="pt-BR" i="1" dirty="0" smtClean="0"/>
          </a:p>
          <a:p>
            <a:pPr lvl="0"/>
            <a:r>
              <a:rPr lang="pt-BR" b="1" dirty="0" smtClean="0"/>
              <a:t>MPT – 15ª Região </a:t>
            </a:r>
            <a:r>
              <a:rPr lang="pt-BR" dirty="0" smtClean="0"/>
              <a:t>– proposta de TAC 10/12 -PDG, MRV, Direcional, </a:t>
            </a:r>
            <a:r>
              <a:rPr lang="pt-BR" dirty="0" err="1" smtClean="0"/>
              <a:t>Brookfield</a:t>
            </a:r>
            <a:r>
              <a:rPr lang="pt-BR" dirty="0" smtClean="0"/>
              <a:t> , Rossi, Gafisa, </a:t>
            </a:r>
            <a:r>
              <a:rPr lang="pt-BR" dirty="0" err="1" smtClean="0"/>
              <a:t>Cyrela</a:t>
            </a:r>
            <a:r>
              <a:rPr lang="pt-BR" dirty="0" smtClean="0"/>
              <a:t> e Odebrecht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Sinduscon</a:t>
            </a:r>
            <a:r>
              <a:rPr lang="pt-BR" dirty="0" smtClean="0"/>
              <a:t> SP – reunião 28/1 com Procurador Mário Gomes 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PL </a:t>
            </a:r>
            <a:r>
              <a:rPr lang="en-US" b="1" dirty="0" smtClean="0"/>
              <a:t>1.034/13-SP</a:t>
            </a:r>
            <a:r>
              <a:rPr lang="en-US" dirty="0" smtClean="0"/>
              <a:t>- </a:t>
            </a:r>
            <a:r>
              <a:rPr lang="pt-BR" dirty="0" smtClean="0"/>
              <a:t>sancionado em 28/1- restrições por 10 anos (cadastro ICMS).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NT 394 - revogação NT 88 </a:t>
            </a:r>
            <a:r>
              <a:rPr lang="pt-BR" dirty="0" smtClean="0"/>
              <a:t>– remete a Enunciado 331 -  Terceirização estrita a atividades meio definidas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CPRT - </a:t>
            </a:r>
            <a:r>
              <a:rPr lang="pt-BR" dirty="0" smtClean="0"/>
              <a:t>recomendação de retirada da Mesa Nacional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Súmula 277  - </a:t>
            </a:r>
            <a:r>
              <a:rPr lang="pt-BR" dirty="0" smtClean="0"/>
              <a:t>TST - retira período de validade de Convenção Coletiva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CPRT – 5/8 – </a:t>
            </a:r>
            <a:r>
              <a:rPr lang="pt-BR" dirty="0" smtClean="0"/>
              <a:t>ofício NT 88, contrato nacional, canteiros</a:t>
            </a:r>
          </a:p>
          <a:p>
            <a:pPr lvl="0"/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CPRT /CBIC  </a:t>
            </a:r>
            <a:r>
              <a:rPr lang="pt-BR" dirty="0" smtClean="0"/>
              <a:t>reuniões-  M. Fernanda (MRV), A. Medina (Gafisa), Wilson (</a:t>
            </a:r>
            <a:r>
              <a:rPr lang="pt-BR" dirty="0" err="1" smtClean="0"/>
              <a:t>Brfield</a:t>
            </a:r>
            <a:r>
              <a:rPr lang="pt-BR" dirty="0" smtClean="0"/>
              <a:t>)</a:t>
            </a:r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NR 18 </a:t>
            </a:r>
            <a:r>
              <a:rPr lang="pt-BR" dirty="0" smtClean="0"/>
              <a:t>- avaliar a possibilidade, junto à CBIC, de participação da ABRAINC na Comissão Permanente que discutirá a revisão da NR 18 -  AM</a:t>
            </a:r>
          </a:p>
          <a:p>
            <a:pPr lvl="0"/>
            <a:endParaRPr lang="pt-BR" dirty="0" smtClean="0"/>
          </a:p>
          <a:p>
            <a:r>
              <a:rPr lang="pt-BR" dirty="0" smtClean="0"/>
              <a:t> </a:t>
            </a:r>
            <a:r>
              <a:rPr lang="pt-BR" b="1" dirty="0" smtClean="0"/>
              <a:t>MPT – 15ª Região</a:t>
            </a:r>
            <a:r>
              <a:rPr lang="pt-BR" dirty="0" smtClean="0"/>
              <a:t> – conversa com Haruo sobre encaminhamentos </a:t>
            </a:r>
            <a:r>
              <a:rPr lang="pt-BR" dirty="0" err="1" smtClean="0"/>
              <a:t>Sinduscon</a:t>
            </a:r>
            <a:r>
              <a:rPr lang="pt-BR" dirty="0" smtClean="0"/>
              <a:t> –  Gafisa, MRV, PDG e </a:t>
            </a:r>
            <a:r>
              <a:rPr lang="pt-BR" dirty="0" err="1" smtClean="0"/>
              <a:t>Brookfield</a:t>
            </a:r>
            <a:r>
              <a:rPr lang="pt-BR" dirty="0" smtClean="0"/>
              <a:t> </a:t>
            </a:r>
          </a:p>
          <a:p>
            <a:endParaRPr lang="pt-BR" b="1" dirty="0" smtClean="0"/>
          </a:p>
          <a:p>
            <a:r>
              <a:rPr lang="pt-BR" b="1" dirty="0" smtClean="0"/>
              <a:t>Manifestação ao MTE  </a:t>
            </a:r>
            <a:r>
              <a:rPr lang="pt-BR" dirty="0" smtClean="0"/>
              <a:t>- reconsideração da revogação da NT 88/2008; entrega material evento Diários Associados para TEM/TST </a:t>
            </a:r>
          </a:p>
          <a:p>
            <a:endParaRPr lang="pt-BR" dirty="0" smtClean="0"/>
          </a:p>
          <a:p>
            <a:r>
              <a:rPr lang="pt-BR" b="1" dirty="0" smtClean="0"/>
              <a:t>Condições análogas ao trabalho escravo </a:t>
            </a:r>
            <a:r>
              <a:rPr lang="pt-BR" dirty="0" smtClean="0"/>
              <a:t>– ação e comunicação  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Aperfeiçoamentos legais</a:t>
            </a:r>
            <a:r>
              <a:rPr lang="pt-BR" dirty="0" smtClean="0"/>
              <a:t>: regularização/ detalhamento da Portaria Interministerial 02, de 2011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Esclarecimentos ao poder público</a:t>
            </a:r>
            <a:r>
              <a:rPr lang="pt-BR" dirty="0" smtClean="0"/>
              <a:t>: reguladores/fiscalizadores e outros órgãos competentes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Boas práticas</a:t>
            </a:r>
            <a:r>
              <a:rPr lang="pt-BR" dirty="0" smtClean="0"/>
              <a:t>: material utilizado para comprovar as boas práticas – atualização do material CBIC 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Regras de conduta</a:t>
            </a:r>
            <a:r>
              <a:rPr lang="pt-BR" dirty="0" smtClean="0"/>
              <a:t>/ pacote mínimo de cuidados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Estratégia de comunicação</a:t>
            </a:r>
            <a:endParaRPr lang="en-US" dirty="0" smtClean="0"/>
          </a:p>
          <a:p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24257</TotalTime>
  <Words>2345</Words>
  <Application>Microsoft Office PowerPoint</Application>
  <PresentationFormat>Apresentação na tela (4:3)</PresentationFormat>
  <Paragraphs>511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Design padrão</vt:lpstr>
      <vt:lpstr>Planilha</vt:lpstr>
      <vt:lpstr>Slide 1</vt:lpstr>
      <vt:lpstr>Pauta</vt:lpstr>
      <vt:lpstr>Nome, logo, princípios, reuniões</vt:lpstr>
      <vt:lpstr>Comitê Jurídico</vt:lpstr>
      <vt:lpstr>Comitê Jurídico</vt:lpstr>
      <vt:lpstr>Desenho estrutural</vt:lpstr>
      <vt:lpstr>Slide 7</vt:lpstr>
      <vt:lpstr>Terceirização </vt:lpstr>
      <vt:lpstr>Terceirização – ações propostas   </vt:lpstr>
      <vt:lpstr>Terceirização – ações propostas   </vt:lpstr>
      <vt:lpstr>Estudo FGV – Terceirização -  Brookfield</vt:lpstr>
      <vt:lpstr>Slide 12</vt:lpstr>
      <vt:lpstr>Corretagem Apartada</vt:lpstr>
      <vt:lpstr>Corretagem Apartada – ações propostas</vt:lpstr>
      <vt:lpstr>Slide 15</vt:lpstr>
      <vt:lpstr>Cartórios – Atualizações</vt:lpstr>
      <vt:lpstr>Cartórios – Atualizações – Registro Eletrônico</vt:lpstr>
      <vt:lpstr>Cartórios – Atualizações</vt:lpstr>
      <vt:lpstr>Cartórios – Atualizações – Rio de Janeiro</vt:lpstr>
      <vt:lpstr>Slide 20</vt:lpstr>
      <vt:lpstr>Desoneração da Folha – reunião Empresas 15/2</vt:lpstr>
      <vt:lpstr>Desoneração da Folha – reunião Empresas 28/2</vt:lpstr>
      <vt:lpstr>Desoneração da Folha – reunião 20/2 -  Ministério da Fazenda</vt:lpstr>
      <vt:lpstr>Desoneração da Folha – reunião 20/2 -  Ministério da Fazenda</vt:lpstr>
      <vt:lpstr>Desoneração da Folha – reunião 20/2 -  Ministério da Fazenda</vt:lpstr>
      <vt:lpstr>Desoneração da Folha – reunião 20/2 -  Ministério da Fazenda</vt:lpstr>
      <vt:lpstr>Desoneração da Folha – Estudo Tecnisa</vt:lpstr>
      <vt:lpstr>Slide 28</vt:lpstr>
      <vt:lpstr>Outras atualizações – acompanhamentos  </vt:lpstr>
      <vt:lpstr>Cadastro Positivo - Serasa 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2503</cp:revision>
  <dcterms:created xsi:type="dcterms:W3CDTF">2009-08-13T21:08:28Z</dcterms:created>
  <dcterms:modified xsi:type="dcterms:W3CDTF">2013-03-11T13:11:38Z</dcterms:modified>
</cp:coreProperties>
</file>