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481" r:id="rId2"/>
    <p:sldId id="1406" r:id="rId3"/>
    <p:sldId id="1418" r:id="rId4"/>
    <p:sldId id="1411" r:id="rId5"/>
    <p:sldId id="1419" r:id="rId6"/>
    <p:sldId id="1413" r:id="rId7"/>
    <p:sldId id="1414" r:id="rId8"/>
    <p:sldId id="1410" r:id="rId9"/>
  </p:sldIdLst>
  <p:sldSz cx="9144000" cy="6858000" type="screen4x3"/>
  <p:notesSz cx="6864350" cy="999648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F0000"/>
    <a:srgbClr val="969696"/>
    <a:srgbClr val="F8F8F8"/>
    <a:srgbClr val="EAEAEA"/>
    <a:srgbClr val="FFCCFF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59" autoAdjust="0"/>
    <p:restoredTop sz="88330" autoAdjust="0"/>
  </p:normalViewPr>
  <p:slideViewPr>
    <p:cSldViewPr>
      <p:cViewPr varScale="1">
        <p:scale>
          <a:sx n="74" d="100"/>
          <a:sy n="74" d="100"/>
        </p:scale>
        <p:origin x="151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501560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8210" y="0"/>
            <a:ext cx="2974552" cy="501560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/>
            </a:lvl1pPr>
          </a:lstStyle>
          <a:p>
            <a:fld id="{AAD12D11-BFAD-442A-BAED-F3E00A16CCA1}" type="datetimeFigureOut">
              <a:rPr lang="pt-BR" smtClean="0"/>
              <a:t>13/03/2014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94929"/>
            <a:ext cx="2974552" cy="501559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8210" y="9494929"/>
            <a:ext cx="2974552" cy="501559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/>
            </a:lvl1pPr>
          </a:lstStyle>
          <a:p>
            <a:fld id="{2F8A6C2C-5108-433E-AFDE-2521AD3B35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8804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D2743B8-5D1F-4C83-8C6D-2EBC422E93BF}" type="datetimeFigureOut">
              <a:rPr lang="pt-BR"/>
              <a:pPr>
                <a:defRPr/>
              </a:pPr>
              <a:t>13/03/2014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vert="horz" lIns="96341" tIns="48171" rIns="96341" bIns="48171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821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3726210-BF04-4767-8D3D-2B4B5D2429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7466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13/03/2014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88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13/03/2014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06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13/03/2014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09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13/03/2014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64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13/03/2014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65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13/03/2014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19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13/03/2014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177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13/03/2014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62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13/03/2014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88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13/03/2014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11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13/03/2014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76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13/03/2014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7481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 dirty="0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328807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Reunião</a:t>
            </a: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Comitê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RH</a:t>
            </a: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11/03/2014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Line 1"/>
          <p:cNvSpPr>
            <a:spLocks noChangeShapeType="1"/>
          </p:cNvSpPr>
          <p:nvPr/>
        </p:nvSpPr>
        <p:spPr bwMode="auto">
          <a:xfrm flipV="1">
            <a:off x="174625" y="620688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Pauta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17413" name="Rectangle 4"/>
          <p:cNvSpPr>
            <a:spLocks/>
          </p:cNvSpPr>
          <p:nvPr/>
        </p:nvSpPr>
        <p:spPr bwMode="auto">
          <a:xfrm>
            <a:off x="2771800" y="191683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17414" name="Retângulo 7"/>
          <p:cNvSpPr>
            <a:spLocks noChangeArrowheads="1"/>
          </p:cNvSpPr>
          <p:nvPr/>
        </p:nvSpPr>
        <p:spPr bwMode="auto">
          <a:xfrm>
            <a:off x="179388" y="764704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b="1" dirty="0" smtClean="0"/>
          </a:p>
          <a:p>
            <a:r>
              <a:rPr lang="pt-BR" b="1" dirty="0" smtClean="0"/>
              <a:t>Produtividade </a:t>
            </a:r>
            <a:r>
              <a:rPr lang="pt-BR" b="1" dirty="0"/>
              <a:t>– </a:t>
            </a:r>
            <a:r>
              <a:rPr lang="pt-BR" dirty="0"/>
              <a:t>das </a:t>
            </a:r>
            <a:r>
              <a:rPr lang="pt-BR" dirty="0" smtClean="0"/>
              <a:t>14:30h </a:t>
            </a:r>
            <a:r>
              <a:rPr lang="pt-BR" dirty="0"/>
              <a:t>às </a:t>
            </a:r>
            <a:r>
              <a:rPr lang="pt-BR" dirty="0" smtClean="0"/>
              <a:t>14:50h</a:t>
            </a:r>
            <a:endParaRPr lang="pt-BR" dirty="0"/>
          </a:p>
          <a:p>
            <a:endParaRPr lang="pt-B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SINDUSCON – Participação ABRAINC na negociação Sindical de SP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Terceirização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endParaRPr lang="pt-BR" b="1" dirty="0"/>
          </a:p>
          <a:p>
            <a:r>
              <a:rPr lang="pt-BR" b="1" dirty="0"/>
              <a:t>Modernização das Relações de </a:t>
            </a:r>
            <a:r>
              <a:rPr lang="pt-BR" b="1" dirty="0" smtClean="0"/>
              <a:t>Trabalho </a:t>
            </a:r>
            <a:r>
              <a:rPr lang="pt-BR" dirty="0" smtClean="0"/>
              <a:t>– das 14:50h as 15:30h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SINTRACON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Desoneração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endParaRPr lang="pt-BR" b="1" dirty="0"/>
          </a:p>
          <a:p>
            <a:r>
              <a:rPr lang="pt-BR" b="1" dirty="0"/>
              <a:t>Formação de Mão de Obra – </a:t>
            </a:r>
            <a:r>
              <a:rPr lang="pt-BR" dirty="0"/>
              <a:t>das </a:t>
            </a:r>
            <a:r>
              <a:rPr lang="pt-BR" dirty="0" smtClean="0"/>
              <a:t>15:30h </a:t>
            </a:r>
            <a:r>
              <a:rPr lang="pt-BR" dirty="0"/>
              <a:t>às </a:t>
            </a:r>
            <a:r>
              <a:rPr lang="pt-BR" dirty="0" smtClean="0"/>
              <a:t>16:30h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Pesquisa Ideia Brasil – Resultado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SENAI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SINTRACON</a:t>
            </a:r>
          </a:p>
          <a:p>
            <a:endParaRPr lang="pt-BR" b="1" dirty="0" smtClean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051582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Plano de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Trabalho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5996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692696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51520" y="299443"/>
            <a:ext cx="7397750" cy="249238"/>
          </a:xfrm>
        </p:spPr>
        <p:txBody>
          <a:bodyPr lIns="0" tIns="0" rIns="0" bIns="0" anchor="t">
            <a:normAutofit fontScale="90000"/>
          </a:bodyPr>
          <a:lstStyle/>
          <a:p>
            <a:pPr defTabSz="914145">
              <a:defRPr/>
            </a:pPr>
            <a:r>
              <a:rPr lang="en-US" sz="22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 </a:t>
            </a:r>
            <a:r>
              <a:rPr lang="en-US" sz="2200" b="1" dirty="0" err="1">
                <a:latin typeface="Arial" charset="0"/>
                <a:ea typeface="+mn-ea"/>
                <a:cs typeface="Arial" charset="0"/>
                <a:sym typeface="Arial" pitchFamily="34" charset="0"/>
              </a:rPr>
              <a:t>Comitê</a:t>
            </a:r>
            <a:r>
              <a:rPr lang="en-US" sz="22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 de RH </a:t>
            </a:r>
            <a:r>
              <a: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- </a:t>
            </a:r>
            <a:r>
              <a:rPr lang="pt-BR" sz="2200" b="1" dirty="0" smtClean="0">
                <a:latin typeface="Arial" charset="0"/>
                <a:ea typeface="+mn-ea"/>
                <a:cs typeface="Arial" charset="0"/>
                <a:sym typeface="Arial" pitchFamily="34" charset="0"/>
              </a:rPr>
              <a:t>Plano de Trabalho 2013/ </a:t>
            </a:r>
            <a:r>
              <a:rPr lang="pt-BR" sz="2200" b="1" dirty="0" smtClean="0">
                <a:latin typeface="Arial" charset="0"/>
                <a:ea typeface="+mn-ea"/>
                <a:cs typeface="Arial" charset="0"/>
              </a:rPr>
              <a:t>2014</a:t>
            </a:r>
            <a:r>
              <a:rPr lang="pt-BR" sz="1800" b="1" dirty="0"/>
              <a:t/>
            </a:r>
            <a:br>
              <a:rPr lang="pt-BR" sz="1800" b="1" dirty="0"/>
            </a:b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484784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01708" y="680006"/>
            <a:ext cx="8624887" cy="8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>
                <a:solidFill>
                  <a:srgbClr val="000000"/>
                </a:solidFill>
              </a:rPr>
              <a:t>3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275803" y="841858"/>
            <a:ext cx="7699797" cy="563106"/>
          </a:xfrm>
        </p:spPr>
        <p:txBody>
          <a:bodyPr/>
          <a:lstStyle/>
          <a:p>
            <a:pPr marL="0" indent="0">
              <a:buNone/>
            </a:pPr>
            <a:r>
              <a:rPr lang="pt-BR" b="1" dirty="0" smtClean="0"/>
              <a:t>Prioridades</a:t>
            </a:r>
            <a:r>
              <a:rPr lang="pt-BR" dirty="0" smtClean="0"/>
              <a:t> (junho 2013):</a:t>
            </a:r>
            <a:endParaRPr lang="pt-BR" dirty="0"/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gray">
          <a:xfrm>
            <a:off x="124388" y="1963229"/>
            <a:ext cx="1173569" cy="640556"/>
          </a:xfrm>
          <a:prstGeom prst="homePlate">
            <a:avLst>
              <a:gd name="adj" fmla="val 18985"/>
            </a:avLst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28398" dir="14606097" algn="ctr" rotWithShape="0">
                    <a:schemeClr val="accent2"/>
                  </a:outerShdw>
                </a:effectLst>
              </a14:hiddenEffects>
            </a:ext>
          </a:extLst>
        </p:spPr>
        <p:txBody>
          <a:bodyPr wrap="none" lIns="89522" tIns="44761" rIns="89522" bIns="44761" anchor="ctr"/>
          <a:lstStyle/>
          <a:p>
            <a:endParaRPr lang="pt-BR" sz="1200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gray">
          <a:xfrm>
            <a:off x="201708" y="2123116"/>
            <a:ext cx="988357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982663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66688" indent="-165100" algn="l" defTabSz="982663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376238" indent="-187325" algn="l" defTabSz="982663"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549275" indent="-171450" algn="l" defTabSz="982663">
              <a:buSzPct val="60000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754063" indent="-179388" algn="l" defTabSz="982663"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211263" indent="-179388" defTabSz="982663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668463" indent="-179388" defTabSz="982663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125663" indent="-179388" defTabSz="982663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582863" indent="-179388" defTabSz="982663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pt-BR" sz="1050" dirty="0">
                <a:solidFill>
                  <a:srgbClr val="000000"/>
                </a:solidFill>
              </a:rPr>
              <a:t>Formação de Mão de Obra</a:t>
            </a:r>
          </a:p>
        </p:txBody>
      </p:sp>
      <p:sp>
        <p:nvSpPr>
          <p:cNvPr id="12" name="AutoShape 13"/>
          <p:cNvSpPr>
            <a:spLocks noChangeArrowheads="1"/>
          </p:cNvSpPr>
          <p:nvPr/>
        </p:nvSpPr>
        <p:spPr bwMode="gray">
          <a:xfrm>
            <a:off x="124388" y="3165760"/>
            <a:ext cx="1173569" cy="640556"/>
          </a:xfrm>
          <a:prstGeom prst="homePlate">
            <a:avLst>
              <a:gd name="adj" fmla="val 18985"/>
            </a:avLst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28398" dir="14606097" algn="ctr" rotWithShape="0">
                    <a:schemeClr val="accent2"/>
                  </a:outerShdw>
                </a:effectLst>
              </a14:hiddenEffects>
            </a:ext>
          </a:extLst>
        </p:spPr>
        <p:txBody>
          <a:bodyPr wrap="none" lIns="89522" tIns="44761" rIns="89522" bIns="44761" anchor="ctr"/>
          <a:lstStyle/>
          <a:p>
            <a:endParaRPr lang="pt-BR" sz="1200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gray">
          <a:xfrm>
            <a:off x="201709" y="3406437"/>
            <a:ext cx="1205960" cy="161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982663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66688" indent="-165100" algn="l" defTabSz="982663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376238" indent="-187325" algn="l" defTabSz="982663"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549275" indent="-171450" algn="l" defTabSz="982663">
              <a:buSzPct val="60000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754063" indent="-179388" algn="l" defTabSz="982663"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211263" indent="-179388" defTabSz="982663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668463" indent="-179388" defTabSz="982663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125663" indent="-179388" defTabSz="982663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582863" indent="-179388" defTabSz="982663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pt-BR" sz="1050" dirty="0">
                <a:solidFill>
                  <a:srgbClr val="000000"/>
                </a:solidFill>
              </a:rPr>
              <a:t>Produtividade</a:t>
            </a:r>
          </a:p>
        </p:txBody>
      </p:sp>
      <p:sp>
        <p:nvSpPr>
          <p:cNvPr id="14" name="AutoShape 15"/>
          <p:cNvSpPr>
            <a:spLocks noChangeArrowheads="1"/>
          </p:cNvSpPr>
          <p:nvPr/>
        </p:nvSpPr>
        <p:spPr bwMode="gray">
          <a:xfrm>
            <a:off x="124388" y="4368291"/>
            <a:ext cx="1173569" cy="639366"/>
          </a:xfrm>
          <a:prstGeom prst="homePlate">
            <a:avLst>
              <a:gd name="adj" fmla="val 19021"/>
            </a:avLst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28398" dir="14606097" algn="ctr" rotWithShape="0">
                    <a:schemeClr val="accent2"/>
                  </a:outerShdw>
                </a:effectLst>
              </a14:hiddenEffects>
            </a:ext>
          </a:extLst>
        </p:spPr>
        <p:txBody>
          <a:bodyPr wrap="none" lIns="89522" tIns="44761" rIns="89522" bIns="44761" anchor="ctr"/>
          <a:lstStyle/>
          <a:p>
            <a:endParaRPr lang="pt-BR" sz="1200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gray">
          <a:xfrm>
            <a:off x="201708" y="4446790"/>
            <a:ext cx="988357" cy="484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982663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66688" indent="-165100" algn="l" defTabSz="982663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376238" indent="-187325" algn="l" defTabSz="982663"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549275" indent="-171450" algn="l" defTabSz="982663">
              <a:buSzPct val="60000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754063" indent="-179388" algn="l" defTabSz="982663"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211263" indent="-179388" defTabSz="982663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668463" indent="-179388" defTabSz="982663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125663" indent="-179388" defTabSz="982663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582863" indent="-179388" defTabSz="982663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pt-BR" sz="1050" dirty="0">
                <a:solidFill>
                  <a:srgbClr val="000000"/>
                </a:solidFill>
              </a:rPr>
              <a:t>Modernização das Relações de Trabalho</a:t>
            </a:r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1346247" y="1937259"/>
            <a:ext cx="4263413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955675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50813" indent="-149225" algn="l" defTabSz="955675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323850" indent="-171450" algn="l" defTabSz="955675"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95300" indent="-150813" algn="l" defTabSz="955675">
              <a:buSzPct val="60000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696913" indent="-200025" algn="l" defTabSz="955675"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1541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6113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0685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5257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15504" lvl="1" indent="-214313">
              <a:buFont typeface="Arial" panose="020B0604020202020204" pitchFamily="34" charset="0"/>
              <a:buChar char="•"/>
            </a:pPr>
            <a:r>
              <a:rPr lang="pt-BR" sz="900" b="0" dirty="0"/>
              <a:t>Levantar dados / melhores práticas atualmente existentes nas empresas</a:t>
            </a:r>
          </a:p>
          <a:p>
            <a:pPr marL="215504" lvl="1" indent="-214313">
              <a:buFont typeface="Arial" panose="020B0604020202020204" pitchFamily="34" charset="0"/>
              <a:buChar char="•"/>
            </a:pPr>
            <a:r>
              <a:rPr lang="pt-BR" sz="900" b="0" dirty="0"/>
              <a:t>Identificar oportunidades de promoção de programas integrados, buscando sinergia</a:t>
            </a:r>
          </a:p>
          <a:p>
            <a:pPr marL="215504" lvl="1" indent="-214313">
              <a:buFont typeface="Arial" panose="020B0604020202020204" pitchFamily="34" charset="0"/>
              <a:buChar char="•"/>
            </a:pPr>
            <a:r>
              <a:rPr lang="pt-BR" sz="900" b="0" dirty="0"/>
              <a:t>Buscar incentivos para as empresas que comprovadamente investirem em formação</a:t>
            </a: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1346247" y="3209040"/>
            <a:ext cx="426341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955675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50813" indent="-149225" algn="l" defTabSz="955675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323850" indent="-171450" algn="l" defTabSz="955675"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95300" indent="-150813" algn="l" defTabSz="955675">
              <a:buSzPct val="60000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696913" indent="-200025" algn="l" defTabSz="955675"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1541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6113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0685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5257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15504" lvl="1" indent="-214313">
              <a:buFont typeface="Arial" panose="020B0604020202020204" pitchFamily="34" charset="0"/>
              <a:buChar char="•"/>
            </a:pPr>
            <a:r>
              <a:rPr lang="pt-BR" sz="900" b="0" dirty="0"/>
              <a:t>Entender os componentes de custo de MO do setor e seus impactos no custo do produto final (separando o peso dos impostos)</a:t>
            </a:r>
          </a:p>
          <a:p>
            <a:pPr marL="215504" lvl="1" indent="-214313">
              <a:buFont typeface="Arial" panose="020B0604020202020204" pitchFamily="34" charset="0"/>
              <a:buChar char="•"/>
            </a:pPr>
            <a:r>
              <a:rPr lang="pt-BR" sz="900" b="0" dirty="0"/>
              <a:t>Estudar / analisar oportunidades de automação / mecanização dos métodos de trabalho do setor</a:t>
            </a:r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1346247" y="4480820"/>
            <a:ext cx="4263413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955675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50813" indent="-149225" algn="l" defTabSz="955675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323850" indent="-171450" algn="l" defTabSz="955675"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95300" indent="-150813" algn="l" defTabSz="955675">
              <a:buSzPct val="60000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696913" indent="-200025" algn="l" defTabSz="955675"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1541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6113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0685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5257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15504" lvl="1" indent="-214313">
              <a:buFont typeface="Arial" panose="020B0604020202020204" pitchFamily="34" charset="0"/>
              <a:buChar char="•"/>
            </a:pPr>
            <a:r>
              <a:rPr lang="pt-BR" sz="900" b="0" dirty="0"/>
              <a:t>Mapear processos atuais, fragilidades e novas formas de trabalho (ex.: cooperativas)</a:t>
            </a:r>
          </a:p>
          <a:p>
            <a:pPr marL="215504" lvl="1" indent="-214313">
              <a:buFont typeface="Arial" panose="020B0604020202020204" pitchFamily="34" charset="0"/>
              <a:buChar char="•"/>
            </a:pPr>
            <a:r>
              <a:rPr lang="pt-BR" sz="900" b="0" dirty="0"/>
              <a:t>Analisar formas de redução de custo de encargos (ex.: PLR mais frequente)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5746488" y="2079120"/>
            <a:ext cx="133339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955675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50813" indent="-149225" algn="l" defTabSz="955675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323850" indent="-171450" algn="l" defTabSz="955675"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95300" indent="-150813" algn="l" defTabSz="955675">
              <a:buSzPct val="60000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696913" indent="-200025" algn="l" defTabSz="955675"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1541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6113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0685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5257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15504" lvl="1" indent="-214313">
              <a:buFont typeface="Arial" panose="020B0604020202020204" pitchFamily="34" charset="0"/>
              <a:buChar char="•"/>
            </a:pPr>
            <a:r>
              <a:rPr lang="pt-BR" sz="900" b="0" dirty="0"/>
              <a:t>Incentivos financeiros</a:t>
            </a:r>
          </a:p>
          <a:p>
            <a:pPr marL="215504" lvl="1" indent="-214313">
              <a:buFont typeface="Arial" panose="020B0604020202020204" pitchFamily="34" charset="0"/>
              <a:buChar char="•"/>
            </a:pPr>
            <a:r>
              <a:rPr lang="pt-BR" sz="900" b="0" dirty="0"/>
              <a:t>Programas integrados</a:t>
            </a: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5746488" y="3350901"/>
            <a:ext cx="133339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955675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50813" indent="-149225" algn="l" defTabSz="955675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323850" indent="-171450" algn="l" defTabSz="955675"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95300" indent="-150813" algn="l" defTabSz="955675">
              <a:buSzPct val="60000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696913" indent="-200025" algn="l" defTabSz="955675"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1541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6113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0685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5257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15504" lvl="1" indent="-214313">
              <a:buFont typeface="Arial" panose="020B0604020202020204" pitchFamily="34" charset="0"/>
              <a:buChar char="•"/>
            </a:pPr>
            <a:r>
              <a:rPr lang="pt-BR" sz="900" b="0" dirty="0"/>
              <a:t>Book com recomendações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5746488" y="4553432"/>
            <a:ext cx="133339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955675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50813" indent="-149225" algn="l" defTabSz="955675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323850" indent="-171450" algn="l" defTabSz="955675"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95300" indent="-150813" algn="l" defTabSz="955675">
              <a:buSzPct val="60000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696913" indent="-200025" algn="l" defTabSz="955675"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1541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6113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0685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5257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15504" lvl="1" indent="-214313">
              <a:buFont typeface="Arial" panose="020B0604020202020204" pitchFamily="34" charset="0"/>
              <a:buChar char="•"/>
            </a:pPr>
            <a:r>
              <a:rPr lang="pt-BR" sz="900" b="0" dirty="0"/>
              <a:t>Book com recomendações</a:t>
            </a: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1567813" y="1582935"/>
            <a:ext cx="113886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955675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50813" indent="-149225" algn="l" defTabSz="955675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323850" indent="-171450" algn="l" defTabSz="955675"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95300" indent="-150813" algn="l" defTabSz="955675">
              <a:buSzPct val="60000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696913" indent="-200025" algn="l" defTabSz="955675"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1541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6113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0685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5257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191" lvl="1" indent="0"/>
            <a:r>
              <a:rPr lang="pt-BR" sz="900" dirty="0"/>
              <a:t>Descrição</a:t>
            </a:r>
          </a:p>
        </p:txBody>
      </p:sp>
      <p:cxnSp>
        <p:nvCxnSpPr>
          <p:cNvPr id="23" name="Conector reto 22"/>
          <p:cNvCxnSpPr/>
          <p:nvPr/>
        </p:nvCxnSpPr>
        <p:spPr>
          <a:xfrm>
            <a:off x="1346247" y="1805693"/>
            <a:ext cx="40998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5929735" y="1591726"/>
            <a:ext cx="1205474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955675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50813" indent="-149225" algn="l" defTabSz="955675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323850" indent="-171450" algn="l" defTabSz="955675"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95300" indent="-150813" algn="l" defTabSz="955675">
              <a:buSzPct val="60000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696913" indent="-200025" algn="l" defTabSz="955675"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1541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6113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0685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5257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191" lvl="1" indent="0"/>
            <a:r>
              <a:rPr lang="pt-BR" sz="900" dirty="0"/>
              <a:t>Output</a:t>
            </a:r>
          </a:p>
        </p:txBody>
      </p:sp>
      <p:cxnSp>
        <p:nvCxnSpPr>
          <p:cNvPr id="25" name="Conector reto 24"/>
          <p:cNvCxnSpPr/>
          <p:nvPr/>
        </p:nvCxnSpPr>
        <p:spPr>
          <a:xfrm>
            <a:off x="5746488" y="1805693"/>
            <a:ext cx="1333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7534941" y="2176634"/>
            <a:ext cx="1429750" cy="1800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955675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50813" indent="-149225" algn="l" defTabSz="955675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323850" indent="-171450" algn="l" defTabSz="955675"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95300" indent="-150813" algn="l" defTabSz="955675">
              <a:buSzPct val="60000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696913" indent="-200025" algn="l" defTabSz="955675"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1541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6113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0685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5257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15504" lvl="1" indent="-214313">
              <a:buFont typeface="Arial" panose="020B0604020202020204" pitchFamily="34" charset="0"/>
              <a:buChar char="•"/>
            </a:pPr>
            <a:r>
              <a:rPr lang="pt-BR" sz="900" b="0" dirty="0" smtClean="0"/>
              <a:t>Relatório</a:t>
            </a:r>
            <a:endParaRPr lang="pt-BR" sz="900" b="0" dirty="0"/>
          </a:p>
          <a:p>
            <a:pPr marL="215504" lvl="1" indent="-214313">
              <a:buFont typeface="Arial" panose="020B0604020202020204" pitchFamily="34" charset="0"/>
              <a:buChar char="•"/>
            </a:pPr>
            <a:endParaRPr lang="pt-BR" sz="900" b="0" dirty="0"/>
          </a:p>
          <a:p>
            <a:pPr marL="215504" lvl="1" indent="-214313">
              <a:buFont typeface="Arial" panose="020B0604020202020204" pitchFamily="34" charset="0"/>
              <a:buChar char="•"/>
            </a:pPr>
            <a:r>
              <a:rPr lang="pt-BR" sz="900" b="0" dirty="0"/>
              <a:t>Elaborar evento para pessoas chave da Abrainc e do setor, para divulgar melhores práticas e pontos críticos do relatório. </a:t>
            </a:r>
          </a:p>
          <a:p>
            <a:pPr marL="215504" lvl="1" indent="-214313">
              <a:buFont typeface="Arial" panose="020B0604020202020204" pitchFamily="34" charset="0"/>
              <a:buChar char="•"/>
            </a:pPr>
            <a:endParaRPr lang="pt-BR" sz="900" b="0" dirty="0"/>
          </a:p>
          <a:p>
            <a:pPr marL="215504" lvl="1" indent="-214313">
              <a:buFont typeface="Arial" panose="020B0604020202020204" pitchFamily="34" charset="0"/>
              <a:buChar char="•"/>
            </a:pPr>
            <a:r>
              <a:rPr lang="pt-BR" sz="900" b="0" dirty="0"/>
              <a:t>Traduzir as ações propostas em incentivos financeiros às empresas. </a:t>
            </a:r>
          </a:p>
        </p:txBody>
      </p:sp>
      <p:sp>
        <p:nvSpPr>
          <p:cNvPr id="27" name="Rectangle 19"/>
          <p:cNvSpPr>
            <a:spLocks noChangeArrowheads="1"/>
          </p:cNvSpPr>
          <p:nvPr/>
        </p:nvSpPr>
        <p:spPr bwMode="auto">
          <a:xfrm>
            <a:off x="7718188" y="1595088"/>
            <a:ext cx="1292591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955675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50813" indent="-149225" algn="l" defTabSz="955675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323850" indent="-171450" algn="l" defTabSz="955675"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95300" indent="-150813" algn="l" defTabSz="955675">
              <a:buSzPct val="60000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696913" indent="-200025" algn="l" defTabSz="955675"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1541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6113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0685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5257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191" lvl="1" indent="0"/>
            <a:r>
              <a:rPr lang="pt-BR" sz="900" dirty="0"/>
              <a:t>Meta</a:t>
            </a:r>
          </a:p>
        </p:txBody>
      </p:sp>
      <p:cxnSp>
        <p:nvCxnSpPr>
          <p:cNvPr id="28" name="Conector reto 27"/>
          <p:cNvCxnSpPr/>
          <p:nvPr/>
        </p:nvCxnSpPr>
        <p:spPr>
          <a:xfrm>
            <a:off x="7534942" y="1809055"/>
            <a:ext cx="1429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riângulo isósceles 28"/>
          <p:cNvSpPr/>
          <p:nvPr/>
        </p:nvSpPr>
        <p:spPr>
          <a:xfrm rot="5400000">
            <a:off x="6086382" y="3233861"/>
            <a:ext cx="2531409" cy="1411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044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Atualizações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,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encaminhamentos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8050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692696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299443"/>
            <a:ext cx="7397750" cy="249238"/>
          </a:xfrm>
        </p:spPr>
        <p:txBody>
          <a:bodyPr lIns="0" tIns="0" rIns="0" bIns="0" anchor="t">
            <a:normAutofit fontScale="90000"/>
          </a:bodyPr>
          <a:lstStyle/>
          <a:p>
            <a:pPr defTabSz="914145">
              <a:defRPr/>
            </a:pPr>
            <a:r>
              <a: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2 - </a:t>
            </a:r>
            <a:r>
              <a:rPr lang="en-US" sz="2200" b="1" dirty="0" err="1" smtClean="0">
                <a:latin typeface="Arial" charset="0"/>
                <a:ea typeface="+mn-ea"/>
                <a:cs typeface="Arial" charset="0"/>
                <a:sym typeface="Arial" pitchFamily="34" charset="0"/>
              </a:rPr>
              <a:t>Produtividade</a:t>
            </a:r>
            <a:r>
              <a:rPr lang="pt-BR" sz="1800" b="1" dirty="0"/>
              <a:t/>
            </a:r>
            <a:br>
              <a:rPr lang="pt-BR" sz="1800" b="1" dirty="0"/>
            </a:b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67593" y="980728"/>
            <a:ext cx="8624887" cy="8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45477" y="764704"/>
            <a:ext cx="8624887" cy="4219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SINDUSCON </a:t>
            </a:r>
            <a:r>
              <a:rPr lang="pt-BR" dirty="0" smtClean="0"/>
              <a:t>– Validação da Participação ABRAINC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Participação CPN e Núcleo de Negociação – Validado, 1° reunião 14/3. </a:t>
            </a:r>
            <a:r>
              <a:rPr lang="pt-BR" dirty="0"/>
              <a:t>D</a:t>
            </a:r>
            <a:r>
              <a:rPr lang="pt-BR" dirty="0" smtClean="0"/>
              <a:t>efinir representante ABRAINC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PCD e Aprendizes – agendar reunião com </a:t>
            </a:r>
            <a:r>
              <a:rPr lang="pt-BR" dirty="0" err="1" smtClean="0"/>
              <a:t>Sinduscon</a:t>
            </a:r>
            <a:r>
              <a:rPr lang="pt-BR" dirty="0" smtClean="0"/>
              <a:t>/</a:t>
            </a:r>
            <a:r>
              <a:rPr lang="pt-BR" dirty="0" err="1" smtClean="0"/>
              <a:t>Seconci</a:t>
            </a:r>
            <a:endParaRPr lang="pt-B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smtClean="0"/>
              <a:t>Ação </a:t>
            </a:r>
            <a:r>
              <a:rPr lang="pt-BR" dirty="0" err="1" smtClean="0"/>
              <a:t>Swissport</a:t>
            </a:r>
            <a:r>
              <a:rPr lang="pt-BR" dirty="0" smtClean="0"/>
              <a:t>/ </a:t>
            </a:r>
            <a:r>
              <a:rPr lang="pt-BR" dirty="0" err="1" smtClean="0"/>
              <a:t>Demarest</a:t>
            </a:r>
            <a:endParaRPr lang="pt-B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smtClean="0"/>
              <a:t>Entrega – Efetivar a participação no Núcleo de Negociação e CPN. </a:t>
            </a:r>
            <a:r>
              <a:rPr lang="pt-BR" b="1" dirty="0" smtClean="0">
                <a:solidFill>
                  <a:srgbClr val="FF0000"/>
                </a:solidFill>
              </a:rPr>
              <a:t>OK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smtClean="0"/>
              <a:t>Representante ABRAINC no Conselho do </a:t>
            </a:r>
            <a:r>
              <a:rPr lang="pt-BR" dirty="0" err="1" smtClean="0"/>
              <a:t>Seconci</a:t>
            </a:r>
            <a:r>
              <a:rPr lang="pt-BR" dirty="0" smtClean="0"/>
              <a:t>.</a:t>
            </a:r>
          </a:p>
          <a:p>
            <a:pPr lvl="1"/>
            <a:endParaRPr lang="pt-BR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TERCEIRIZAÇÃO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Corretores: discussão com escritórios especializados 14/3, 9:30h, Tecnisa.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Pauta para encontro com Ramalho (</a:t>
            </a:r>
            <a:r>
              <a:rPr lang="pt-BR" dirty="0" err="1" smtClean="0"/>
              <a:t>Sintracon</a:t>
            </a:r>
            <a:r>
              <a:rPr lang="pt-BR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lvl="1"/>
            <a:endParaRPr lang="pt-BR" dirty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>
                <a:solidFill>
                  <a:srgbClr val="000000"/>
                </a:solidFill>
              </a:rPr>
              <a:t>5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9821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692696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07504" y="227434"/>
            <a:ext cx="7397750" cy="249238"/>
          </a:xfrm>
        </p:spPr>
        <p:txBody>
          <a:bodyPr lIns="0" tIns="0" rIns="0" bIns="0" anchor="t">
            <a:normAutofit fontScale="90000"/>
          </a:bodyPr>
          <a:lstStyle/>
          <a:p>
            <a:pPr defTabSz="914145">
              <a:defRPr/>
            </a:pPr>
            <a:r>
              <a:rPr lang="en-US" sz="22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 </a:t>
            </a:r>
            <a:r>
              <a:rPr lang="en-US" sz="2200" b="1" dirty="0" err="1">
                <a:latin typeface="Arial" charset="0"/>
                <a:ea typeface="+mn-ea"/>
                <a:cs typeface="Arial" charset="0"/>
                <a:sym typeface="Arial" pitchFamily="34" charset="0"/>
              </a:rPr>
              <a:t>Modernização</a:t>
            </a:r>
            <a:r>
              <a:rPr lang="en-US" sz="22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 das </a:t>
            </a:r>
            <a:r>
              <a:rPr lang="en-US" sz="2200" b="1" dirty="0" err="1">
                <a:latin typeface="Arial" charset="0"/>
                <a:ea typeface="+mn-ea"/>
                <a:cs typeface="Arial" charset="0"/>
                <a:sym typeface="Arial" pitchFamily="34" charset="0"/>
              </a:rPr>
              <a:t>Relações</a:t>
            </a:r>
            <a:r>
              <a:rPr lang="en-US" sz="22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 de </a:t>
            </a:r>
            <a:r>
              <a:rPr lang="en-US" sz="2200" b="1" dirty="0" err="1">
                <a:latin typeface="Arial" charset="0"/>
                <a:ea typeface="+mn-ea"/>
                <a:cs typeface="Arial" charset="0"/>
                <a:sym typeface="Arial" pitchFamily="34" charset="0"/>
              </a:rPr>
              <a:t>Trabalho</a:t>
            </a:r>
            <a:r>
              <a:rPr lang="en-US" sz="22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 </a:t>
            </a:r>
            <a:r>
              <a:rPr lang="pt-BR" sz="1800" b="1" dirty="0"/>
              <a:t/>
            </a:r>
            <a:br>
              <a:rPr lang="pt-BR" sz="1800" b="1" dirty="0"/>
            </a:b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67593" y="980728"/>
            <a:ext cx="8624887" cy="8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45477" y="764704"/>
            <a:ext cx="8624887" cy="3665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Trabalho amplo pela Desoneração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Encontro com Miguel Jorge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smtClean="0"/>
              <a:t>Entrega </a:t>
            </a:r>
            <a:r>
              <a:rPr lang="pt-BR" dirty="0"/>
              <a:t>– Desenho de uma proposta para pleito junto ao governo até o final de </a:t>
            </a:r>
            <a:r>
              <a:rPr lang="pt-BR" dirty="0" smtClean="0"/>
              <a:t>2014.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pt-BR" dirty="0"/>
              <a:t>F</a:t>
            </a:r>
            <a:r>
              <a:rPr lang="pt-BR" dirty="0" smtClean="0"/>
              <a:t>ormalização completa no setor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pt-BR" dirty="0" smtClean="0"/>
              <a:t>Ensaios e modelagem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pt-BR" dirty="0" smtClean="0"/>
              <a:t>Proposta objetiva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smtClean="0"/>
              <a:t>Avaliação sobre a contratação de Consultoria para levantamento e </a:t>
            </a:r>
            <a:r>
              <a:rPr lang="pt-BR" dirty="0" smtClean="0"/>
              <a:t>análise</a:t>
            </a:r>
            <a:endParaRPr lang="pt-B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smtClean="0"/>
              <a:t>Profissionalização/ referências a trabalho ABRAMAT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smtClean="0"/>
              <a:t>Acompanhar o andamento do processo de corretagem Bernard </a:t>
            </a:r>
            <a:r>
              <a:rPr lang="pt-BR" dirty="0" err="1" smtClean="0"/>
              <a:t>Appy</a:t>
            </a:r>
            <a:endParaRPr lang="pt-BR" dirty="0" smtClean="0"/>
          </a:p>
          <a:p>
            <a:pPr lvl="2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>
                <a:solidFill>
                  <a:srgbClr val="000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1926892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692696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51520" y="299443"/>
            <a:ext cx="7397750" cy="249238"/>
          </a:xfrm>
        </p:spPr>
        <p:txBody>
          <a:bodyPr lIns="0" tIns="0" rIns="0" bIns="0" anchor="t">
            <a:normAutofit fontScale="90000"/>
          </a:bodyPr>
          <a:lstStyle/>
          <a:p>
            <a:pPr defTabSz="914145">
              <a:defRPr/>
            </a:pPr>
            <a:r>
              <a: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1 - </a:t>
            </a:r>
            <a:r>
              <a:rPr lang="pt-BR" sz="2200" b="1" dirty="0" smtClean="0">
                <a:latin typeface="Arial" charset="0"/>
                <a:ea typeface="+mn-ea"/>
                <a:cs typeface="Arial" charset="0"/>
                <a:sym typeface="Arial" pitchFamily="34" charset="0"/>
              </a:rPr>
              <a:t>Formação de Mão de Obra</a:t>
            </a:r>
            <a:r>
              <a:rPr lang="pt-BR" sz="1800" b="1" dirty="0"/>
              <a:t/>
            </a:r>
            <a:br>
              <a:rPr lang="pt-BR" sz="1800" b="1" dirty="0"/>
            </a:b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67593" y="980728"/>
            <a:ext cx="8624887" cy="8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45477" y="764704"/>
            <a:ext cx="8624887" cy="477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SENAI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Brasília - reunião para potencializar uso de entidade e seus recursos em benefício das empresas e do setor – Rafael </a:t>
            </a:r>
            <a:r>
              <a:rPr lang="pt-BR" dirty="0" err="1" smtClean="0"/>
              <a:t>Luchese</a:t>
            </a:r>
            <a:r>
              <a:rPr lang="pt-BR" dirty="0" smtClean="0"/>
              <a:t> (EA)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Entrega – Disponibilizar e divulgar as associadas os programas de treinamentos oferecidos pelo Senai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SINTRACON – encontro com Ramalho e Darci (EA)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Aproximação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PLR mensal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Entrega: Nesse primeiro momento é a aproximação e inicio das discussões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Pesquisa </a:t>
            </a:r>
            <a:r>
              <a:rPr lang="pt-BR" b="1" dirty="0"/>
              <a:t>Ideia Brasil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Apresentação do resultados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Entrega Inicial – Definir a proposta de ações após resultado da Pesquisa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Entrega Final – Implantação das ações </a:t>
            </a:r>
            <a:r>
              <a:rPr lang="pt-BR" dirty="0" smtClean="0"/>
              <a:t>propostas</a:t>
            </a:r>
            <a:endParaRPr lang="pt-BR" dirty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>
                <a:solidFill>
                  <a:srgbClr val="000000"/>
                </a:solidFill>
              </a:rPr>
              <a:t>4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7409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44869</TotalTime>
  <Words>479</Words>
  <Application>Microsoft Office PowerPoint</Application>
  <PresentationFormat>Apresentação na tela (4:3)</PresentationFormat>
  <Paragraphs>115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</vt:lpstr>
      <vt:lpstr>Tema do Office</vt:lpstr>
      <vt:lpstr>Apresentação do PowerPoint</vt:lpstr>
      <vt:lpstr>Pauta</vt:lpstr>
      <vt:lpstr>Apresentação do PowerPoint</vt:lpstr>
      <vt:lpstr> Comitê de RH - Plano de Trabalho 2013/ 2014 </vt:lpstr>
      <vt:lpstr>Apresentação do PowerPoint</vt:lpstr>
      <vt:lpstr> 2 - Produtividade </vt:lpstr>
      <vt:lpstr> Modernização das Relações de Trabalho  </vt:lpstr>
      <vt:lpstr> 1 - Formação de Mão de Obra 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Fabio B</cp:lastModifiedBy>
  <cp:revision>3287</cp:revision>
  <cp:lastPrinted>2014-03-12T13:07:27Z</cp:lastPrinted>
  <dcterms:created xsi:type="dcterms:W3CDTF">2009-08-13T21:08:28Z</dcterms:created>
  <dcterms:modified xsi:type="dcterms:W3CDTF">2014-03-14T19:03:10Z</dcterms:modified>
</cp:coreProperties>
</file>