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481" r:id="rId2"/>
    <p:sldId id="1469" r:id="rId3"/>
    <p:sldId id="1470" r:id="rId4"/>
    <p:sldId id="1468" r:id="rId5"/>
    <p:sldId id="1626" r:id="rId6"/>
    <p:sldId id="1634" r:id="rId7"/>
    <p:sldId id="1627" r:id="rId8"/>
    <p:sldId id="1628" r:id="rId9"/>
    <p:sldId id="1679" r:id="rId10"/>
    <p:sldId id="1630" r:id="rId11"/>
    <p:sldId id="1631" r:id="rId12"/>
    <p:sldId id="1632" r:id="rId13"/>
    <p:sldId id="1633" r:id="rId14"/>
    <p:sldId id="1635" r:id="rId15"/>
    <p:sldId id="1693" r:id="rId16"/>
    <p:sldId id="1692" r:id="rId17"/>
    <p:sldId id="1568" r:id="rId18"/>
    <p:sldId id="1640" r:id="rId19"/>
    <p:sldId id="1691" r:id="rId20"/>
    <p:sldId id="1605" r:id="rId21"/>
    <p:sldId id="1622" r:id="rId22"/>
    <p:sldId id="1624" r:id="rId23"/>
    <p:sldId id="1609" r:id="rId24"/>
    <p:sldId id="1670" r:id="rId25"/>
    <p:sldId id="1623" r:id="rId26"/>
    <p:sldId id="1611" r:id="rId27"/>
    <p:sldId id="1618" r:id="rId28"/>
    <p:sldId id="1671" r:id="rId29"/>
    <p:sldId id="1672" r:id="rId30"/>
    <p:sldId id="1673" r:id="rId31"/>
    <p:sldId id="1613" r:id="rId32"/>
    <p:sldId id="1677" r:id="rId33"/>
    <p:sldId id="1678" r:id="rId34"/>
    <p:sldId id="1674" r:id="rId35"/>
    <p:sldId id="1663" r:id="rId36"/>
    <p:sldId id="1676" r:id="rId37"/>
    <p:sldId id="1675" r:id="rId38"/>
    <p:sldId id="1625" r:id="rId39"/>
    <p:sldId id="1578" r:id="rId40"/>
    <p:sldId id="1664" r:id="rId41"/>
    <p:sldId id="1665" r:id="rId42"/>
    <p:sldId id="1666" r:id="rId43"/>
    <p:sldId id="1668" r:id="rId44"/>
    <p:sldId id="1642" r:id="rId45"/>
    <p:sldId id="1680" r:id="rId46"/>
    <p:sldId id="1644" r:id="rId47"/>
    <p:sldId id="1645" r:id="rId48"/>
    <p:sldId id="1646" r:id="rId49"/>
    <p:sldId id="1647" r:id="rId50"/>
    <p:sldId id="1648" r:id="rId51"/>
    <p:sldId id="1649" r:id="rId52"/>
    <p:sldId id="1681" r:id="rId53"/>
    <p:sldId id="1682" r:id="rId54"/>
    <p:sldId id="1683" r:id="rId55"/>
    <p:sldId id="1653" r:id="rId56"/>
    <p:sldId id="1684" r:id="rId57"/>
    <p:sldId id="1685" r:id="rId58"/>
    <p:sldId id="1656" r:id="rId59"/>
    <p:sldId id="1686" r:id="rId60"/>
    <p:sldId id="1687" r:id="rId61"/>
    <p:sldId id="1688" r:id="rId62"/>
    <p:sldId id="1689" r:id="rId63"/>
    <p:sldId id="1661" r:id="rId64"/>
    <p:sldId id="1690" r:id="rId65"/>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969696"/>
    <a:srgbClr val="F8F8F8"/>
    <a:srgbClr val="EAEAEA"/>
    <a:srgbClr val="FFCCFF"/>
    <a:srgbClr val="B2B2B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1" autoAdjust="0"/>
    <p:restoredTop sz="86441" autoAdjust="0"/>
  </p:normalViewPr>
  <p:slideViewPr>
    <p:cSldViewPr>
      <p:cViewPr varScale="1">
        <p:scale>
          <a:sx n="70" d="100"/>
          <a:sy n="70" d="100"/>
        </p:scale>
        <p:origin x="1638"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sandra\G\Or&#231;amentos\OR&#199;AMENTO%20ABRAINC%20201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lgn="ctr">
              <a:defRPr sz="2400" b="0" i="0" u="none" strike="noStrike" kern="1200" spc="0" baseline="0">
                <a:solidFill>
                  <a:schemeClr val="tx1">
                    <a:lumMod val="65000"/>
                    <a:lumOff val="35000"/>
                  </a:schemeClr>
                </a:solidFill>
                <a:latin typeface="+mn-lt"/>
                <a:ea typeface="+mn-ea"/>
                <a:cs typeface="+mn-cs"/>
              </a:defRPr>
            </a:pPr>
            <a:r>
              <a:rPr lang="pt-BR" sz="2400" dirty="0"/>
              <a:t>Orçamento Ordinário 2014</a:t>
            </a:r>
          </a:p>
        </c:rich>
      </c:tx>
      <c:layout>
        <c:manualLayout>
          <c:xMode val="edge"/>
          <c:yMode val="edge"/>
          <c:x val="0.29926577483793348"/>
          <c:y val="3.7692710310134714E-2"/>
        </c:manualLayout>
      </c:layout>
      <c:overlay val="0"/>
      <c:spPr>
        <a:noFill/>
        <a:ln>
          <a:noFill/>
        </a:ln>
        <a:effectLst/>
      </c:spPr>
      <c:txPr>
        <a:bodyPr rot="0" spcFirstLastPara="1" vertOverflow="ellipsis" vert="horz" wrap="square" anchor="ctr" anchorCtr="1"/>
        <a:lstStyle/>
        <a:p>
          <a:pPr algn="ctr">
            <a:defRPr sz="2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0.21397408834915779"/>
          <c:y val="0.26324229237322311"/>
          <c:w val="0.69358471769315011"/>
          <c:h val="0.60577337832770906"/>
        </c:manualLayout>
      </c:layout>
      <c:barChart>
        <c:barDir val="col"/>
        <c:grouping val="clustered"/>
        <c:varyColors val="0"/>
        <c:ser>
          <c:idx val="0"/>
          <c:order val="0"/>
          <c:spPr>
            <a:solidFill>
              <a:schemeClr val="accent3">
                <a:shade val="76000"/>
              </a:schemeClr>
            </a:solidFill>
            <a:ln>
              <a:noFill/>
            </a:ln>
            <a:effectLst/>
          </c:spPr>
          <c:invertIfNegative val="0"/>
          <c:dPt>
            <c:idx val="0"/>
            <c:invertIfNegative val="0"/>
            <c:bubble3D val="0"/>
            <c:spPr>
              <a:solidFill>
                <a:srgbClr val="002060"/>
              </a:solidFill>
              <a:ln>
                <a:noFill/>
              </a:ln>
              <a:effectLst/>
            </c:spPr>
          </c:dPt>
          <c:dPt>
            <c:idx val="1"/>
            <c:invertIfNegative val="0"/>
            <c:bubble3D val="0"/>
            <c:spPr>
              <a:solidFill>
                <a:srgbClr val="CC0000"/>
              </a:solidFill>
              <a:ln>
                <a:noFill/>
              </a:ln>
              <a:effectLst/>
            </c:spPr>
          </c:dPt>
          <c:dPt>
            <c:idx val="2"/>
            <c:invertIfNegative val="0"/>
            <c:bubble3D val="0"/>
            <c:spPr>
              <a:solidFill>
                <a:schemeClr val="accent3">
                  <a:shade val="76000"/>
                </a:schemeClr>
              </a:solidFill>
              <a:ln>
                <a:noFill/>
              </a:ln>
              <a:effectLst/>
            </c:spPr>
          </c:dPt>
          <c:dPt>
            <c:idx val="3"/>
            <c:invertIfNegative val="0"/>
            <c:bubble3D val="0"/>
            <c:spPr>
              <a:solidFill>
                <a:schemeClr val="accent3">
                  <a:shade val="76000"/>
                </a:schemeClr>
              </a:solidFill>
              <a:ln>
                <a:noFill/>
              </a:ln>
              <a:effectLst/>
            </c:spPr>
          </c:dPt>
          <c:dPt>
            <c:idx val="4"/>
            <c:invertIfNegative val="0"/>
            <c:bubble3D val="0"/>
            <c:spPr>
              <a:solidFill>
                <a:schemeClr val="accent3">
                  <a:shade val="76000"/>
                </a:schemeClr>
              </a:solidFill>
              <a:ln>
                <a:noFill/>
              </a:ln>
              <a:effectLst/>
            </c:spPr>
          </c:dPt>
          <c:dPt>
            <c:idx val="5"/>
            <c:invertIfNegative val="0"/>
            <c:bubble3D val="0"/>
            <c:spPr>
              <a:solidFill>
                <a:schemeClr val="accent3">
                  <a:shade val="76000"/>
                </a:schemeClr>
              </a:solidFill>
              <a:ln>
                <a:noFill/>
              </a:ln>
              <a:effectLst/>
            </c:spPr>
          </c:dPt>
          <c:dPt>
            <c:idx val="6"/>
            <c:invertIfNegative val="0"/>
            <c:bubble3D val="0"/>
            <c:spPr>
              <a:solidFill>
                <a:schemeClr val="accent3">
                  <a:shade val="76000"/>
                </a:schemeClr>
              </a:solidFill>
              <a:ln>
                <a:noFill/>
              </a:ln>
              <a:effectLst/>
            </c:spPr>
          </c:dPt>
          <c:dLbls>
            <c:dLbl>
              <c:idx val="0"/>
              <c:layout>
                <c:manualLayout>
                  <c:x val="2.2611447730878907E-3"/>
                  <c:y val="2.7715228169216701E-2"/>
                </c:manualLayout>
              </c:layout>
              <c:tx>
                <c:rich>
                  <a:bodyPr/>
                  <a:lstStyle/>
                  <a:p>
                    <a:fld id="{8FF0ADBC-60CC-4FFC-A067-403BE5EF22CB}" type="CELLRANGE">
                      <a:rPr lang="en-US" smtClean="0"/>
                      <a:pPr/>
                      <a:t>[CELLRANGE]</a:t>
                    </a:fld>
                    <a:r>
                      <a:rPr lang="en-US" baseline="0" dirty="0" smtClean="0"/>
                      <a:t> </a:t>
                    </a:r>
                    <a:fld id="{93512642-EF54-43CF-AF0A-F904A4D47365}" type="VALUE">
                      <a:rPr lang="en-US" baseline="0"/>
                      <a:pPr/>
                      <a:t>[VALOR]</a:t>
                    </a:fld>
                    <a:endParaRPr lang="en-US" baseline="0" dirty="0" smtClean="0"/>
                  </a:p>
                </c:rich>
              </c:tx>
              <c:dLblPos val="outEnd"/>
              <c:showLegendKey val="0"/>
              <c:showVal val="1"/>
              <c:showCatName val="0"/>
              <c:showSerName val="0"/>
              <c:showPercent val="0"/>
              <c:showBubbleSize val="0"/>
              <c:extLst>
                <c:ext xmlns:c15="http://schemas.microsoft.com/office/drawing/2012/chart" uri="{CE6537A1-D6FC-4f65-9D91-7224C49458BB}">
                  <c15:layout>
                    <c:manualLayout>
                      <c:w val="0.25732575297901372"/>
                      <c:h val="0.10188117875004059"/>
                    </c:manualLayout>
                  </c15:layout>
                  <c15:dlblFieldTable/>
                  <c15:showDataLabelsRange val="1"/>
                </c:ext>
              </c:extLst>
            </c:dLbl>
            <c:dLbl>
              <c:idx val="1"/>
              <c:layout>
                <c:manualLayout>
                  <c:x val="-5.2760044705385221E-3"/>
                  <c:y val="4.8778801577821308E-2"/>
                </c:manualLayout>
              </c:layout>
              <c:tx>
                <c:rich>
                  <a:bodyPr/>
                  <a:lstStyle/>
                  <a:p>
                    <a:fld id="{7B64959E-565A-4DD5-A140-F502D76A024A}" type="CELLRANGE">
                      <a:rPr lang="en-US"/>
                      <a:pPr/>
                      <a:t>[CELLRANGE]</a:t>
                    </a:fld>
                    <a:r>
                      <a:rPr lang="en-US" baseline="0"/>
                      <a:t>; </a:t>
                    </a:r>
                    <a:endParaRPr lang="en-US" baseline="0" smtClean="0"/>
                  </a:p>
                  <a:p>
                    <a:fld id="{F618D071-3FD9-456B-BF40-59CB6F77F7A5}" type="VALUE">
                      <a:rPr lang="en-US" baseline="0" smtClean="0"/>
                      <a:pPr/>
                      <a:t>[VALOR]</a:t>
                    </a:fld>
                    <a:endParaRPr lang="pt-BR"/>
                  </a:p>
                </c:rich>
              </c:tx>
              <c:dLblPos val="outEnd"/>
              <c:showLegendKey val="0"/>
              <c:showVal val="1"/>
              <c:showCatName val="0"/>
              <c:showSerName val="0"/>
              <c:showPercent val="0"/>
              <c:showBubbleSize val="0"/>
              <c:extLst>
                <c:ext xmlns:c15="http://schemas.microsoft.com/office/drawing/2012/chart" uri="{CE6537A1-D6FC-4f65-9D91-7224C49458BB}">
                  <c15:layout>
                    <c:manualLayout>
                      <c:w val="0.2106709178562306"/>
                      <c:h val="0.19023732615350344"/>
                    </c:manualLayout>
                  </c15:layout>
                  <c15:dlblFieldTable/>
                  <c15:showDataLabelsRange val="1"/>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'Relatorio Conselho'!$K$4:$K$5</c:f>
              <c:strCache>
                <c:ptCount val="2"/>
                <c:pt idx="0">
                  <c:v>Orçado</c:v>
                </c:pt>
                <c:pt idx="1">
                  <c:v>Realizado</c:v>
                </c:pt>
              </c:strCache>
            </c:strRef>
          </c:cat>
          <c:val>
            <c:numRef>
              <c:f>'Relatorio Conselho'!$L$4:$L$5</c:f>
              <c:numCache>
                <c:formatCode>_("R$"* #,##0.00_);_("R$"* \(#,##0.00\);_("R$"* "-"??_);_(@_)</c:formatCode>
                <c:ptCount val="2"/>
                <c:pt idx="0">
                  <c:v>3574516</c:v>
                </c:pt>
                <c:pt idx="1">
                  <c:v>1611642.0400000003</c:v>
                </c:pt>
              </c:numCache>
            </c:numRef>
          </c:val>
          <c:extLst>
            <c:ext xmlns:c15="http://schemas.microsoft.com/office/drawing/2012/chart" uri="{02D57815-91ED-43cb-92C2-25804820EDAC}">
              <c15:filteredSeriesTitle>
                <c15:tx>
                  <c:strRef>
                    <c:extLst>
                      <c:ext uri="{02D57815-91ED-43cb-92C2-25804820EDAC}">
                        <c15:formulaRef>
                          <c15:sqref>'Relatorio Conselho'!#REF!</c15:sqref>
                        </c15:formulaRef>
                      </c:ext>
                    </c:extLst>
                    <c:strCache>
                      <c:ptCount val="1"/>
                      <c:pt idx="0">
                        <c:v>#REF!</c:v>
                      </c:pt>
                    </c:strCache>
                  </c:strRef>
                </c15:tx>
              </c15:filteredSeriesTitle>
            </c:ext>
            <c:ext xmlns:c15="http://schemas.microsoft.com/office/drawing/2012/chart" uri="{02D57815-91ED-43cb-92C2-25804820EDAC}">
              <c15:datalabelsRange>
                <c15:f>'Relatorio Conselho'!$M$4:$M$5</c15:f>
                <c15:dlblRangeCache>
                  <c:ptCount val="2"/>
                  <c:pt idx="1">
                    <c:v>45%</c:v>
                  </c:pt>
                </c15:dlblRangeCache>
              </c15:datalabelsRange>
            </c:ext>
          </c:extLst>
        </c:ser>
        <c:dLbls>
          <c:dLblPos val="outEnd"/>
          <c:showLegendKey val="0"/>
          <c:showVal val="1"/>
          <c:showCatName val="0"/>
          <c:showSerName val="0"/>
          <c:showPercent val="0"/>
          <c:showBubbleSize val="0"/>
        </c:dLbls>
        <c:gapWidth val="219"/>
        <c:overlap val="-27"/>
        <c:axId val="207973864"/>
        <c:axId val="207972296"/>
        <c:extLst>
          <c:ext xmlns:c15="http://schemas.microsoft.com/office/drawing/2012/chart" uri="{02D57815-91ED-43cb-92C2-25804820EDAC}">
            <c15:filteredBarSeries>
              <c15:ser>
                <c:idx val="1"/>
                <c:order val="1"/>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'Relatorio Conselho'!$K$4:$K$5</c15:sqref>
                        </c15:formulaRef>
                      </c:ext>
                    </c:extLst>
                    <c:strCache>
                      <c:ptCount val="2"/>
                      <c:pt idx="0">
                        <c:v>Orçado</c:v>
                      </c:pt>
                      <c:pt idx="1">
                        <c:v>Realizado</c:v>
                      </c:pt>
                    </c:strCache>
                  </c:strRef>
                </c:cat>
                <c:val>
                  <c:numLit>
                    <c:formatCode>General</c:formatCode>
                    <c:ptCount val="1"/>
                    <c:pt idx="0">
                      <c:v>1</c:v>
                    </c:pt>
                  </c:numLit>
                </c:val>
                <c:extLst>
                  <c:ext uri="{02D57815-91ED-43cb-92C2-25804820EDAC}">
                    <c15:filteredSeriesTitle>
                      <c15:tx>
                        <c:strRef>
                          <c:extLst>
                            <c:ext uri="{02D57815-91ED-43cb-92C2-25804820EDAC}">
                              <c15:formulaRef>
                                <c15:sqref>'Relatorio Conselho'!#REF!</c15:sqref>
                              </c15:formulaRef>
                            </c:ext>
                          </c:extLst>
                          <c:strCache>
                            <c:ptCount val="1"/>
                            <c:pt idx="0">
                              <c:v>#REF!</c:v>
                            </c:pt>
                          </c:strCache>
                        </c:strRef>
                      </c15:tx>
                    </c15:filteredSeriesTitle>
                  </c:ext>
                </c:extLst>
              </c15:ser>
            </c15:filteredBarSeries>
          </c:ext>
        </c:extLst>
      </c:barChart>
      <c:catAx>
        <c:axId val="207973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pt-BR"/>
          </a:p>
        </c:txPr>
        <c:crossAx val="207972296"/>
        <c:crosses val="autoZero"/>
        <c:auto val="1"/>
        <c:lblAlgn val="ctr"/>
        <c:lblOffset val="100"/>
        <c:noMultiLvlLbl val="0"/>
      </c:catAx>
      <c:valAx>
        <c:axId val="207972296"/>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0.00_);_(&quot;R$&quot;* \(#,##0.00\);_(&quot;R$&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pt-BR"/>
          </a:p>
        </c:txPr>
        <c:crossAx val="207973864"/>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60B54-C110-4C26-B4B7-D8D2DE0C3805}"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pt-BR"/>
        </a:p>
      </dgm:t>
    </dgm:pt>
    <dgm:pt modelId="{6C2F4251-DA0E-4B5F-B39F-4E8DBCBE887C}">
      <dgm:prSet phldrT="[Texto]" custT="1"/>
      <dgm:spPr/>
      <dgm:t>
        <a:bodyPr/>
        <a:lstStyle/>
        <a:p>
          <a:r>
            <a:rPr lang="pt-BR" sz="1200" b="1" dirty="0" smtClean="0"/>
            <a:t>Empregos</a:t>
          </a:r>
          <a:endParaRPr lang="pt-BR" sz="1200" b="1" dirty="0"/>
        </a:p>
      </dgm:t>
    </dgm:pt>
    <dgm:pt modelId="{14F0E189-0E16-4C10-A5D1-DC7E64CDFCC0}" type="parTrans" cxnId="{8C9609F6-099C-432A-90D5-33B4CC29B7F3}">
      <dgm:prSet/>
      <dgm:spPr/>
      <dgm:t>
        <a:bodyPr/>
        <a:lstStyle/>
        <a:p>
          <a:endParaRPr lang="pt-BR"/>
        </a:p>
      </dgm:t>
    </dgm:pt>
    <dgm:pt modelId="{9B503455-B3BA-4344-B1B8-24302AFC449A}" type="sibTrans" cxnId="{8C9609F6-099C-432A-90D5-33B4CC29B7F3}">
      <dgm:prSet/>
      <dgm:spPr/>
      <dgm:t>
        <a:bodyPr/>
        <a:lstStyle/>
        <a:p>
          <a:endParaRPr lang="pt-BR"/>
        </a:p>
      </dgm:t>
    </dgm:pt>
    <dgm:pt modelId="{068E55AB-72B6-4957-AD10-CF2420E491D4}">
      <dgm:prSet phldrT="[Texto]"/>
      <dgm:spPr/>
      <dgm:t>
        <a:bodyPr/>
        <a:lstStyle/>
        <a:p>
          <a:r>
            <a:rPr lang="pt-BR" b="0" dirty="0" smtClean="0"/>
            <a:t>Geração de renda de 72 bilhões ao ano.</a:t>
          </a:r>
          <a:endParaRPr lang="pt-BR" b="0" dirty="0"/>
        </a:p>
      </dgm:t>
    </dgm:pt>
    <dgm:pt modelId="{10DC44E6-390B-4263-A7F2-9359F9EA4977}" type="parTrans" cxnId="{02EEC685-554F-451F-8F5E-0013C0938AC1}">
      <dgm:prSet/>
      <dgm:spPr/>
      <dgm:t>
        <a:bodyPr/>
        <a:lstStyle/>
        <a:p>
          <a:endParaRPr lang="pt-BR"/>
        </a:p>
      </dgm:t>
    </dgm:pt>
    <dgm:pt modelId="{01903DA5-BE7C-4E7F-9D28-63E81B59D58C}" type="sibTrans" cxnId="{02EEC685-554F-451F-8F5E-0013C0938AC1}">
      <dgm:prSet/>
      <dgm:spPr/>
      <dgm:t>
        <a:bodyPr/>
        <a:lstStyle/>
        <a:p>
          <a:endParaRPr lang="pt-BR"/>
        </a:p>
      </dgm:t>
    </dgm:pt>
    <dgm:pt modelId="{CE44C1F4-D90E-4E88-A29A-9B3CDFA33CB1}">
      <dgm:prSet phldrT="[Texto]" custT="1"/>
      <dgm:spPr/>
      <dgm:t>
        <a:bodyPr/>
        <a:lstStyle/>
        <a:p>
          <a:r>
            <a:rPr lang="pt-BR" sz="1200" b="1" dirty="0" smtClean="0"/>
            <a:t>Tributos</a:t>
          </a:r>
          <a:endParaRPr lang="pt-BR" sz="1200" b="1" dirty="0"/>
        </a:p>
      </dgm:t>
    </dgm:pt>
    <dgm:pt modelId="{FD47B17A-D4FC-4AE1-A524-DE555B552670}" type="parTrans" cxnId="{4A08EDEE-6D3E-474B-B8C7-3846F404B5CB}">
      <dgm:prSet/>
      <dgm:spPr/>
      <dgm:t>
        <a:bodyPr/>
        <a:lstStyle/>
        <a:p>
          <a:endParaRPr lang="pt-BR"/>
        </a:p>
      </dgm:t>
    </dgm:pt>
    <dgm:pt modelId="{25674984-9DE3-49DE-AE9F-1A48B8834B32}" type="sibTrans" cxnId="{4A08EDEE-6D3E-474B-B8C7-3846F404B5CB}">
      <dgm:prSet/>
      <dgm:spPr/>
      <dgm:t>
        <a:bodyPr/>
        <a:lstStyle/>
        <a:p>
          <a:endParaRPr lang="pt-BR"/>
        </a:p>
      </dgm:t>
    </dgm:pt>
    <dgm:pt modelId="{0A45531A-80EC-4706-84BB-459A04DD146D}">
      <dgm:prSet phldrT="[Texto]"/>
      <dgm:spPr/>
      <dgm:t>
        <a:bodyPr/>
        <a:lstStyle/>
        <a:p>
          <a:pPr algn="l"/>
          <a:endParaRPr lang="pt-BR" b="0" dirty="0"/>
        </a:p>
      </dgm:t>
    </dgm:pt>
    <dgm:pt modelId="{8D421622-973C-48CC-A520-D8CDD8BF886B}" type="parTrans" cxnId="{7BDF0B11-ED83-4B56-A62D-2E898B6DEF0B}">
      <dgm:prSet/>
      <dgm:spPr/>
      <dgm:t>
        <a:bodyPr/>
        <a:lstStyle/>
        <a:p>
          <a:endParaRPr lang="pt-BR"/>
        </a:p>
      </dgm:t>
    </dgm:pt>
    <dgm:pt modelId="{BAB7604A-8F75-49EB-BE52-688FB8F47FCB}" type="sibTrans" cxnId="{7BDF0B11-ED83-4B56-A62D-2E898B6DEF0B}">
      <dgm:prSet/>
      <dgm:spPr/>
      <dgm:t>
        <a:bodyPr/>
        <a:lstStyle/>
        <a:p>
          <a:endParaRPr lang="pt-BR"/>
        </a:p>
      </dgm:t>
    </dgm:pt>
    <dgm:pt modelId="{9A61B2AC-438E-4FBD-AEF6-789CD4D440F7}">
      <dgm:prSet phldrT="[Texto]" custT="1"/>
      <dgm:spPr/>
      <dgm:t>
        <a:bodyPr/>
        <a:lstStyle/>
        <a:p>
          <a:r>
            <a:rPr lang="pt-BR" sz="1100" b="1" dirty="0" smtClean="0"/>
            <a:t>Geração de Renda</a:t>
          </a:r>
          <a:endParaRPr lang="pt-BR" sz="1100" b="1" dirty="0"/>
        </a:p>
      </dgm:t>
    </dgm:pt>
    <dgm:pt modelId="{C080319F-1559-4EF0-B262-A1591D836D79}" type="parTrans" cxnId="{B92E8ABA-E923-486D-9A29-1AFD6FB314F8}">
      <dgm:prSet/>
      <dgm:spPr/>
      <dgm:t>
        <a:bodyPr/>
        <a:lstStyle/>
        <a:p>
          <a:endParaRPr lang="pt-BR"/>
        </a:p>
      </dgm:t>
    </dgm:pt>
    <dgm:pt modelId="{23D95093-A8A9-4192-BDAD-B302B169B3BA}" type="sibTrans" cxnId="{B92E8ABA-E923-486D-9A29-1AFD6FB314F8}">
      <dgm:prSet/>
      <dgm:spPr/>
      <dgm:t>
        <a:bodyPr/>
        <a:lstStyle/>
        <a:p>
          <a:endParaRPr lang="pt-BR"/>
        </a:p>
      </dgm:t>
    </dgm:pt>
    <dgm:pt modelId="{1F1A24F8-25C9-431C-AA52-9A3E482CE57E}">
      <dgm:prSet/>
      <dgm:spPr/>
      <dgm:t>
        <a:bodyPr/>
        <a:lstStyle/>
        <a:p>
          <a:r>
            <a:rPr lang="pt-BR" dirty="0" smtClean="0"/>
            <a:t>1,1 milhão de empregos gerados</a:t>
          </a:r>
          <a:endParaRPr lang="pt-BR" dirty="0"/>
        </a:p>
      </dgm:t>
    </dgm:pt>
    <dgm:pt modelId="{629C2B5F-48F7-433C-A66C-25B6A6430D48}" type="parTrans" cxnId="{21A46CC9-DCD7-4E42-9D96-FA676BE2C7DE}">
      <dgm:prSet/>
      <dgm:spPr/>
      <dgm:t>
        <a:bodyPr/>
        <a:lstStyle/>
        <a:p>
          <a:endParaRPr lang="pt-BR"/>
        </a:p>
      </dgm:t>
    </dgm:pt>
    <dgm:pt modelId="{E07A21A1-DDED-4F61-B9E8-8B88BFC1E6F1}" type="sibTrans" cxnId="{21A46CC9-DCD7-4E42-9D96-FA676BE2C7DE}">
      <dgm:prSet/>
      <dgm:spPr/>
      <dgm:t>
        <a:bodyPr/>
        <a:lstStyle/>
        <a:p>
          <a:endParaRPr lang="pt-BR"/>
        </a:p>
      </dgm:t>
    </dgm:pt>
    <dgm:pt modelId="{D80ED0D3-FF41-4011-B476-ACFBA9A9ACF8}">
      <dgm:prSet phldrT="[Texto]"/>
      <dgm:spPr/>
      <dgm:t>
        <a:bodyPr/>
        <a:lstStyle/>
        <a:p>
          <a:pPr algn="l"/>
          <a:endParaRPr lang="pt-BR" b="0" dirty="0"/>
        </a:p>
      </dgm:t>
    </dgm:pt>
    <dgm:pt modelId="{97B7BA66-7F59-4F8E-A63E-2443AF0F507F}" type="parTrans" cxnId="{3FEB86B3-DBAD-432B-AFD4-C35270F0691F}">
      <dgm:prSet/>
      <dgm:spPr/>
      <dgm:t>
        <a:bodyPr/>
        <a:lstStyle/>
        <a:p>
          <a:endParaRPr lang="pt-BR"/>
        </a:p>
      </dgm:t>
    </dgm:pt>
    <dgm:pt modelId="{D5FB2AEB-4E78-4DFF-A277-FDEEB12060FF}" type="sibTrans" cxnId="{3FEB86B3-DBAD-432B-AFD4-C35270F0691F}">
      <dgm:prSet/>
      <dgm:spPr/>
      <dgm:t>
        <a:bodyPr/>
        <a:lstStyle/>
        <a:p>
          <a:endParaRPr lang="pt-BR"/>
        </a:p>
      </dgm:t>
    </dgm:pt>
    <dgm:pt modelId="{ABCF4C6B-0614-47D0-A1D7-C6547B6D04F0}">
      <dgm:prSet phldrT="[Texto]"/>
      <dgm:spPr/>
      <dgm:t>
        <a:bodyPr/>
        <a:lstStyle/>
        <a:p>
          <a:pPr algn="l"/>
          <a:r>
            <a:rPr lang="pt-BR" b="0" dirty="0" smtClean="0"/>
            <a:t>Arrecadação de 106 bilhões em Tributos</a:t>
          </a:r>
          <a:endParaRPr lang="pt-BR" b="0" dirty="0"/>
        </a:p>
      </dgm:t>
    </dgm:pt>
    <dgm:pt modelId="{0D70A6ED-D948-4FDC-B894-3F1A98C19D24}" type="parTrans" cxnId="{D36B1EE0-52E5-43CB-A9B1-BA5754E3F477}">
      <dgm:prSet/>
      <dgm:spPr/>
      <dgm:t>
        <a:bodyPr/>
        <a:lstStyle/>
        <a:p>
          <a:endParaRPr lang="pt-BR"/>
        </a:p>
      </dgm:t>
    </dgm:pt>
    <dgm:pt modelId="{8DC26544-E2F2-443C-88B3-46D09B78CF1C}" type="sibTrans" cxnId="{D36B1EE0-52E5-43CB-A9B1-BA5754E3F477}">
      <dgm:prSet/>
      <dgm:spPr/>
      <dgm:t>
        <a:bodyPr/>
        <a:lstStyle/>
        <a:p>
          <a:endParaRPr lang="pt-BR"/>
        </a:p>
      </dgm:t>
    </dgm:pt>
    <dgm:pt modelId="{B785B1F1-A696-4691-BBC0-ED6B9BF08CC9}" type="pres">
      <dgm:prSet presAssocID="{9B360B54-C110-4C26-B4B7-D8D2DE0C3805}" presName="linearFlow" presStyleCnt="0">
        <dgm:presLayoutVars>
          <dgm:dir/>
          <dgm:animLvl val="lvl"/>
          <dgm:resizeHandles val="exact"/>
        </dgm:presLayoutVars>
      </dgm:prSet>
      <dgm:spPr/>
      <dgm:t>
        <a:bodyPr/>
        <a:lstStyle/>
        <a:p>
          <a:endParaRPr lang="pt-BR"/>
        </a:p>
      </dgm:t>
    </dgm:pt>
    <dgm:pt modelId="{A13D8E86-7173-44D5-981E-FAF940C3A6AD}" type="pres">
      <dgm:prSet presAssocID="{6C2F4251-DA0E-4B5F-B39F-4E8DBCBE887C}" presName="composite" presStyleCnt="0"/>
      <dgm:spPr/>
    </dgm:pt>
    <dgm:pt modelId="{D5EDB83D-2064-4DB6-9236-39E30B8A5570}" type="pres">
      <dgm:prSet presAssocID="{6C2F4251-DA0E-4B5F-B39F-4E8DBCBE887C}" presName="parentText" presStyleLbl="alignNode1" presStyleIdx="0" presStyleCnt="3">
        <dgm:presLayoutVars>
          <dgm:chMax val="1"/>
          <dgm:bulletEnabled val="1"/>
        </dgm:presLayoutVars>
      </dgm:prSet>
      <dgm:spPr/>
      <dgm:t>
        <a:bodyPr/>
        <a:lstStyle/>
        <a:p>
          <a:endParaRPr lang="pt-BR"/>
        </a:p>
      </dgm:t>
    </dgm:pt>
    <dgm:pt modelId="{4FECE060-8B58-4F40-8B9D-E072D3008DDE}" type="pres">
      <dgm:prSet presAssocID="{6C2F4251-DA0E-4B5F-B39F-4E8DBCBE887C}" presName="descendantText" presStyleLbl="alignAcc1" presStyleIdx="0" presStyleCnt="3" custLinFactNeighborX="17082" custLinFactNeighborY="-21474">
        <dgm:presLayoutVars>
          <dgm:bulletEnabled val="1"/>
        </dgm:presLayoutVars>
      </dgm:prSet>
      <dgm:spPr/>
      <dgm:t>
        <a:bodyPr/>
        <a:lstStyle/>
        <a:p>
          <a:endParaRPr lang="pt-BR"/>
        </a:p>
      </dgm:t>
    </dgm:pt>
    <dgm:pt modelId="{42D794AE-D13B-4EA3-96FB-804AC404144D}" type="pres">
      <dgm:prSet presAssocID="{9B503455-B3BA-4344-B1B8-24302AFC449A}" presName="sp" presStyleCnt="0"/>
      <dgm:spPr/>
    </dgm:pt>
    <dgm:pt modelId="{CD616BE1-6DAE-4558-8637-683A8FD20C3B}" type="pres">
      <dgm:prSet presAssocID="{9A61B2AC-438E-4FBD-AEF6-789CD4D440F7}" presName="composite" presStyleCnt="0"/>
      <dgm:spPr/>
    </dgm:pt>
    <dgm:pt modelId="{A86FABDE-7161-4882-9D1E-572EC6C02C24}" type="pres">
      <dgm:prSet presAssocID="{9A61B2AC-438E-4FBD-AEF6-789CD4D440F7}" presName="parentText" presStyleLbl="alignNode1" presStyleIdx="1" presStyleCnt="3" custLinFactNeighborY="0">
        <dgm:presLayoutVars>
          <dgm:chMax val="1"/>
          <dgm:bulletEnabled val="1"/>
        </dgm:presLayoutVars>
      </dgm:prSet>
      <dgm:spPr/>
      <dgm:t>
        <a:bodyPr/>
        <a:lstStyle/>
        <a:p>
          <a:endParaRPr lang="pt-BR"/>
        </a:p>
      </dgm:t>
    </dgm:pt>
    <dgm:pt modelId="{9CCEC536-EFF5-4402-BCDC-B9ED2DC784BB}" type="pres">
      <dgm:prSet presAssocID="{9A61B2AC-438E-4FBD-AEF6-789CD4D440F7}" presName="descendantText" presStyleLbl="alignAcc1" presStyleIdx="1" presStyleCnt="3">
        <dgm:presLayoutVars>
          <dgm:bulletEnabled val="1"/>
        </dgm:presLayoutVars>
      </dgm:prSet>
      <dgm:spPr/>
      <dgm:t>
        <a:bodyPr/>
        <a:lstStyle/>
        <a:p>
          <a:endParaRPr lang="pt-BR"/>
        </a:p>
      </dgm:t>
    </dgm:pt>
    <dgm:pt modelId="{E7454148-FA67-48F7-8917-10FFCBC0C610}" type="pres">
      <dgm:prSet presAssocID="{23D95093-A8A9-4192-BDAD-B302B169B3BA}" presName="sp" presStyleCnt="0"/>
      <dgm:spPr/>
    </dgm:pt>
    <dgm:pt modelId="{A5FC237D-D25D-42D4-A60F-A8C452212643}" type="pres">
      <dgm:prSet presAssocID="{CE44C1F4-D90E-4E88-A29A-9B3CDFA33CB1}" presName="composite" presStyleCnt="0"/>
      <dgm:spPr/>
    </dgm:pt>
    <dgm:pt modelId="{94608D29-06BD-4791-82B5-F0AD02F1FAF2}" type="pres">
      <dgm:prSet presAssocID="{CE44C1F4-D90E-4E88-A29A-9B3CDFA33CB1}" presName="parentText" presStyleLbl="alignNode1" presStyleIdx="2" presStyleCnt="3" custLinFactNeighborX="-9499" custLinFactNeighborY="6031">
        <dgm:presLayoutVars>
          <dgm:chMax val="1"/>
          <dgm:bulletEnabled val="1"/>
        </dgm:presLayoutVars>
      </dgm:prSet>
      <dgm:spPr/>
      <dgm:t>
        <a:bodyPr/>
        <a:lstStyle/>
        <a:p>
          <a:endParaRPr lang="pt-BR"/>
        </a:p>
      </dgm:t>
    </dgm:pt>
    <dgm:pt modelId="{436F7141-A202-45A0-97ED-03E5167EB315}" type="pres">
      <dgm:prSet presAssocID="{CE44C1F4-D90E-4E88-A29A-9B3CDFA33CB1}" presName="descendantText" presStyleLbl="alignAcc1" presStyleIdx="2" presStyleCnt="3">
        <dgm:presLayoutVars>
          <dgm:bulletEnabled val="1"/>
        </dgm:presLayoutVars>
      </dgm:prSet>
      <dgm:spPr/>
      <dgm:t>
        <a:bodyPr/>
        <a:lstStyle/>
        <a:p>
          <a:endParaRPr lang="pt-BR"/>
        </a:p>
      </dgm:t>
    </dgm:pt>
  </dgm:ptLst>
  <dgm:cxnLst>
    <dgm:cxn modelId="{70297279-CCC2-4AAB-B8AA-BACE43304733}" type="presOf" srcId="{9B360B54-C110-4C26-B4B7-D8D2DE0C3805}" destId="{B785B1F1-A696-4691-BBC0-ED6B9BF08CC9}" srcOrd="0" destOrd="0" presId="urn:microsoft.com/office/officeart/2005/8/layout/chevron2"/>
    <dgm:cxn modelId="{20546A62-44D6-475C-B403-77693EB2EE51}" type="presOf" srcId="{6C2F4251-DA0E-4B5F-B39F-4E8DBCBE887C}" destId="{D5EDB83D-2064-4DB6-9236-39E30B8A5570}" srcOrd="0" destOrd="0" presId="urn:microsoft.com/office/officeart/2005/8/layout/chevron2"/>
    <dgm:cxn modelId="{02EEC685-554F-451F-8F5E-0013C0938AC1}" srcId="{9A61B2AC-438E-4FBD-AEF6-789CD4D440F7}" destId="{068E55AB-72B6-4957-AD10-CF2420E491D4}" srcOrd="0" destOrd="0" parTransId="{10DC44E6-390B-4263-A7F2-9359F9EA4977}" sibTransId="{01903DA5-BE7C-4E7F-9D28-63E81B59D58C}"/>
    <dgm:cxn modelId="{C7FFC991-B860-46E2-8C2A-39E4F9741158}" type="presOf" srcId="{CE44C1F4-D90E-4E88-A29A-9B3CDFA33CB1}" destId="{94608D29-06BD-4791-82B5-F0AD02F1FAF2}" srcOrd="0" destOrd="0" presId="urn:microsoft.com/office/officeart/2005/8/layout/chevron2"/>
    <dgm:cxn modelId="{21A46CC9-DCD7-4E42-9D96-FA676BE2C7DE}" srcId="{6C2F4251-DA0E-4B5F-B39F-4E8DBCBE887C}" destId="{1F1A24F8-25C9-431C-AA52-9A3E482CE57E}" srcOrd="0" destOrd="0" parTransId="{629C2B5F-48F7-433C-A66C-25B6A6430D48}" sibTransId="{E07A21A1-DDED-4F61-B9E8-8B88BFC1E6F1}"/>
    <dgm:cxn modelId="{3FEB86B3-DBAD-432B-AFD4-C35270F0691F}" srcId="{CE44C1F4-D90E-4E88-A29A-9B3CDFA33CB1}" destId="{D80ED0D3-FF41-4011-B476-ACFBA9A9ACF8}" srcOrd="1" destOrd="0" parTransId="{97B7BA66-7F59-4F8E-A63E-2443AF0F507F}" sibTransId="{D5FB2AEB-4E78-4DFF-A277-FDEEB12060FF}"/>
    <dgm:cxn modelId="{EB7BD4C3-1296-47CE-9355-8941EF334036}" type="presOf" srcId="{D80ED0D3-FF41-4011-B476-ACFBA9A9ACF8}" destId="{436F7141-A202-45A0-97ED-03E5167EB315}" srcOrd="0" destOrd="1" presId="urn:microsoft.com/office/officeart/2005/8/layout/chevron2"/>
    <dgm:cxn modelId="{D36B1EE0-52E5-43CB-A9B1-BA5754E3F477}" srcId="{CE44C1F4-D90E-4E88-A29A-9B3CDFA33CB1}" destId="{ABCF4C6B-0614-47D0-A1D7-C6547B6D04F0}" srcOrd="0" destOrd="0" parTransId="{0D70A6ED-D948-4FDC-B894-3F1A98C19D24}" sibTransId="{8DC26544-E2F2-443C-88B3-46D09B78CF1C}"/>
    <dgm:cxn modelId="{7BDF0B11-ED83-4B56-A62D-2E898B6DEF0B}" srcId="{CE44C1F4-D90E-4E88-A29A-9B3CDFA33CB1}" destId="{0A45531A-80EC-4706-84BB-459A04DD146D}" srcOrd="2" destOrd="0" parTransId="{8D421622-973C-48CC-A520-D8CDD8BF886B}" sibTransId="{BAB7604A-8F75-49EB-BE52-688FB8F47FCB}"/>
    <dgm:cxn modelId="{E343B183-EBE2-4074-BCAA-7E4D31780997}" type="presOf" srcId="{0A45531A-80EC-4706-84BB-459A04DD146D}" destId="{436F7141-A202-45A0-97ED-03E5167EB315}" srcOrd="0" destOrd="2" presId="urn:microsoft.com/office/officeart/2005/8/layout/chevron2"/>
    <dgm:cxn modelId="{DE8EA8F4-2E50-4D8D-B0CD-9A55892DA48A}" type="presOf" srcId="{068E55AB-72B6-4957-AD10-CF2420E491D4}" destId="{9CCEC536-EFF5-4402-BCDC-B9ED2DC784BB}" srcOrd="0" destOrd="0" presId="urn:microsoft.com/office/officeart/2005/8/layout/chevron2"/>
    <dgm:cxn modelId="{4A08EDEE-6D3E-474B-B8C7-3846F404B5CB}" srcId="{9B360B54-C110-4C26-B4B7-D8D2DE0C3805}" destId="{CE44C1F4-D90E-4E88-A29A-9B3CDFA33CB1}" srcOrd="2" destOrd="0" parTransId="{FD47B17A-D4FC-4AE1-A524-DE555B552670}" sibTransId="{25674984-9DE3-49DE-AE9F-1A48B8834B32}"/>
    <dgm:cxn modelId="{8C9609F6-099C-432A-90D5-33B4CC29B7F3}" srcId="{9B360B54-C110-4C26-B4B7-D8D2DE0C3805}" destId="{6C2F4251-DA0E-4B5F-B39F-4E8DBCBE887C}" srcOrd="0" destOrd="0" parTransId="{14F0E189-0E16-4C10-A5D1-DC7E64CDFCC0}" sibTransId="{9B503455-B3BA-4344-B1B8-24302AFC449A}"/>
    <dgm:cxn modelId="{0D87F382-4498-4592-9A81-33E55E1C107D}" type="presOf" srcId="{1F1A24F8-25C9-431C-AA52-9A3E482CE57E}" destId="{4FECE060-8B58-4F40-8B9D-E072D3008DDE}" srcOrd="0" destOrd="0" presId="urn:microsoft.com/office/officeart/2005/8/layout/chevron2"/>
    <dgm:cxn modelId="{A7E36885-FA1B-4B08-BEA1-F434AAD15C10}" type="presOf" srcId="{9A61B2AC-438E-4FBD-AEF6-789CD4D440F7}" destId="{A86FABDE-7161-4882-9D1E-572EC6C02C24}" srcOrd="0" destOrd="0" presId="urn:microsoft.com/office/officeart/2005/8/layout/chevron2"/>
    <dgm:cxn modelId="{B92E8ABA-E923-486D-9A29-1AFD6FB314F8}" srcId="{9B360B54-C110-4C26-B4B7-D8D2DE0C3805}" destId="{9A61B2AC-438E-4FBD-AEF6-789CD4D440F7}" srcOrd="1" destOrd="0" parTransId="{C080319F-1559-4EF0-B262-A1591D836D79}" sibTransId="{23D95093-A8A9-4192-BDAD-B302B169B3BA}"/>
    <dgm:cxn modelId="{51D380DD-BDC9-40BF-9DF7-A0CF73B25D56}" type="presOf" srcId="{ABCF4C6B-0614-47D0-A1D7-C6547B6D04F0}" destId="{436F7141-A202-45A0-97ED-03E5167EB315}" srcOrd="0" destOrd="0" presId="urn:microsoft.com/office/officeart/2005/8/layout/chevron2"/>
    <dgm:cxn modelId="{815884FF-B632-4A3B-89FD-3B1DC0794E1E}" type="presParOf" srcId="{B785B1F1-A696-4691-BBC0-ED6B9BF08CC9}" destId="{A13D8E86-7173-44D5-981E-FAF940C3A6AD}" srcOrd="0" destOrd="0" presId="urn:microsoft.com/office/officeart/2005/8/layout/chevron2"/>
    <dgm:cxn modelId="{54E146AC-2671-44E0-9B86-897068ED74AA}" type="presParOf" srcId="{A13D8E86-7173-44D5-981E-FAF940C3A6AD}" destId="{D5EDB83D-2064-4DB6-9236-39E30B8A5570}" srcOrd="0" destOrd="0" presId="urn:microsoft.com/office/officeart/2005/8/layout/chevron2"/>
    <dgm:cxn modelId="{FAA9F418-3AE3-490A-9EE3-28A7C660EDA5}" type="presParOf" srcId="{A13D8E86-7173-44D5-981E-FAF940C3A6AD}" destId="{4FECE060-8B58-4F40-8B9D-E072D3008DDE}" srcOrd="1" destOrd="0" presId="urn:microsoft.com/office/officeart/2005/8/layout/chevron2"/>
    <dgm:cxn modelId="{F3B59997-18BB-44A2-9282-A337F385716A}" type="presParOf" srcId="{B785B1F1-A696-4691-BBC0-ED6B9BF08CC9}" destId="{42D794AE-D13B-4EA3-96FB-804AC404144D}" srcOrd="1" destOrd="0" presId="urn:microsoft.com/office/officeart/2005/8/layout/chevron2"/>
    <dgm:cxn modelId="{CE958E13-1ABD-4CC8-8FEC-C9600CDB0BBB}" type="presParOf" srcId="{B785B1F1-A696-4691-BBC0-ED6B9BF08CC9}" destId="{CD616BE1-6DAE-4558-8637-683A8FD20C3B}" srcOrd="2" destOrd="0" presId="urn:microsoft.com/office/officeart/2005/8/layout/chevron2"/>
    <dgm:cxn modelId="{720C7EA4-493E-49C4-B91C-BB65B0EAA9BC}" type="presParOf" srcId="{CD616BE1-6DAE-4558-8637-683A8FD20C3B}" destId="{A86FABDE-7161-4882-9D1E-572EC6C02C24}" srcOrd="0" destOrd="0" presId="urn:microsoft.com/office/officeart/2005/8/layout/chevron2"/>
    <dgm:cxn modelId="{AC3FF697-6BF5-43A0-8B7F-9D944DB735A2}" type="presParOf" srcId="{CD616BE1-6DAE-4558-8637-683A8FD20C3B}" destId="{9CCEC536-EFF5-4402-BCDC-B9ED2DC784BB}" srcOrd="1" destOrd="0" presId="urn:microsoft.com/office/officeart/2005/8/layout/chevron2"/>
    <dgm:cxn modelId="{FE4A7133-AE2B-4DFE-A665-5BF051717B88}" type="presParOf" srcId="{B785B1F1-A696-4691-BBC0-ED6B9BF08CC9}" destId="{E7454148-FA67-48F7-8917-10FFCBC0C610}" srcOrd="3" destOrd="0" presId="urn:microsoft.com/office/officeart/2005/8/layout/chevron2"/>
    <dgm:cxn modelId="{5B724439-3BA3-4FEE-953E-F35CCF90207D}" type="presParOf" srcId="{B785B1F1-A696-4691-BBC0-ED6B9BF08CC9}" destId="{A5FC237D-D25D-42D4-A60F-A8C452212643}" srcOrd="4" destOrd="0" presId="urn:microsoft.com/office/officeart/2005/8/layout/chevron2"/>
    <dgm:cxn modelId="{03196D53-6AE1-4A0A-9DC1-DB85238D7DF1}" type="presParOf" srcId="{A5FC237D-D25D-42D4-A60F-A8C452212643}" destId="{94608D29-06BD-4791-82B5-F0AD02F1FAF2}" srcOrd="0" destOrd="0" presId="urn:microsoft.com/office/officeart/2005/8/layout/chevron2"/>
    <dgm:cxn modelId="{6C42FF7B-7797-467B-8132-66B963DC4813}" type="presParOf" srcId="{A5FC237D-D25D-42D4-A60F-A8C452212643}" destId="{436F7141-A202-45A0-97ED-03E5167EB31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D2743B8-5D1F-4C83-8C6D-2EBC422E93BF}" type="datetimeFigureOut">
              <a:rPr lang="pt-BR"/>
              <a:pPr>
                <a:defRPr/>
              </a:pPr>
              <a:t>12/09/2014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C3726210-BF04-4767-8D3D-2B4B5D24292F}" type="slidenum">
              <a:rPr lang="pt-BR"/>
              <a:pPr>
                <a:defRPr/>
              </a:pPr>
              <a:t>‹nº›</a:t>
            </a:fld>
            <a:endParaRPr lang="pt-BR"/>
          </a:p>
        </p:txBody>
      </p:sp>
    </p:spTree>
    <p:extLst>
      <p:ext uri="{BB962C8B-B14F-4D97-AF65-F5344CB8AC3E}">
        <p14:creationId xmlns:p14="http://schemas.microsoft.com/office/powerpoint/2010/main" val="3917746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a:t>
            </a:fld>
            <a:endParaRPr lang="pt-BR"/>
          </a:p>
        </p:txBody>
      </p:sp>
    </p:spTree>
    <p:extLst>
      <p:ext uri="{BB962C8B-B14F-4D97-AF65-F5344CB8AC3E}">
        <p14:creationId xmlns:p14="http://schemas.microsoft.com/office/powerpoint/2010/main" val="2173175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28</a:t>
            </a:fld>
            <a:endParaRPr lang="pt-BR"/>
          </a:p>
        </p:txBody>
      </p:sp>
    </p:spTree>
    <p:extLst>
      <p:ext uri="{BB962C8B-B14F-4D97-AF65-F5344CB8AC3E}">
        <p14:creationId xmlns:p14="http://schemas.microsoft.com/office/powerpoint/2010/main" val="248896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29</a:t>
            </a:fld>
            <a:endParaRPr lang="pt-BR"/>
          </a:p>
        </p:txBody>
      </p:sp>
    </p:spTree>
    <p:extLst>
      <p:ext uri="{BB962C8B-B14F-4D97-AF65-F5344CB8AC3E}">
        <p14:creationId xmlns:p14="http://schemas.microsoft.com/office/powerpoint/2010/main" val="4021815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30</a:t>
            </a:fld>
            <a:endParaRPr lang="pt-BR"/>
          </a:p>
        </p:txBody>
      </p:sp>
    </p:spTree>
    <p:extLst>
      <p:ext uri="{BB962C8B-B14F-4D97-AF65-F5344CB8AC3E}">
        <p14:creationId xmlns:p14="http://schemas.microsoft.com/office/powerpoint/2010/main" val="2432840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35</a:t>
            </a:fld>
            <a:endParaRPr lang="pt-BR"/>
          </a:p>
        </p:txBody>
      </p:sp>
    </p:spTree>
    <p:extLst>
      <p:ext uri="{BB962C8B-B14F-4D97-AF65-F5344CB8AC3E}">
        <p14:creationId xmlns:p14="http://schemas.microsoft.com/office/powerpoint/2010/main" val="1412973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36</a:t>
            </a:fld>
            <a:endParaRPr lang="pt-BR"/>
          </a:p>
        </p:txBody>
      </p:sp>
    </p:spTree>
    <p:extLst>
      <p:ext uri="{BB962C8B-B14F-4D97-AF65-F5344CB8AC3E}">
        <p14:creationId xmlns:p14="http://schemas.microsoft.com/office/powerpoint/2010/main" val="3262139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38</a:t>
            </a:fld>
            <a:endParaRPr lang="pt-BR"/>
          </a:p>
        </p:txBody>
      </p:sp>
    </p:spTree>
    <p:extLst>
      <p:ext uri="{BB962C8B-B14F-4D97-AF65-F5344CB8AC3E}">
        <p14:creationId xmlns:p14="http://schemas.microsoft.com/office/powerpoint/2010/main" val="3739974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9850CEFF-6744-4F97-A7E5-68F6090EEDEE}" type="slidenum">
              <a:rPr lang="pt-BR" smtClean="0"/>
              <a:t>40</a:t>
            </a:fld>
            <a:endParaRPr lang="pt-BR"/>
          </a:p>
        </p:txBody>
      </p:sp>
    </p:spTree>
    <p:extLst>
      <p:ext uri="{BB962C8B-B14F-4D97-AF65-F5344CB8AC3E}">
        <p14:creationId xmlns:p14="http://schemas.microsoft.com/office/powerpoint/2010/main" val="2307609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41</a:t>
            </a:fld>
            <a:endParaRPr lang="pt-BR"/>
          </a:p>
        </p:txBody>
      </p:sp>
    </p:spTree>
    <p:extLst>
      <p:ext uri="{BB962C8B-B14F-4D97-AF65-F5344CB8AC3E}">
        <p14:creationId xmlns:p14="http://schemas.microsoft.com/office/powerpoint/2010/main" val="2101634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45</a:t>
            </a:fld>
            <a:endParaRPr lang="pt-BR"/>
          </a:p>
        </p:txBody>
      </p:sp>
    </p:spTree>
    <p:extLst>
      <p:ext uri="{BB962C8B-B14F-4D97-AF65-F5344CB8AC3E}">
        <p14:creationId xmlns:p14="http://schemas.microsoft.com/office/powerpoint/2010/main" val="139436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4</a:t>
            </a:fld>
            <a:endParaRPr lang="pt-BR"/>
          </a:p>
        </p:txBody>
      </p:sp>
    </p:spTree>
    <p:extLst>
      <p:ext uri="{BB962C8B-B14F-4D97-AF65-F5344CB8AC3E}">
        <p14:creationId xmlns:p14="http://schemas.microsoft.com/office/powerpoint/2010/main" val="292956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7</a:t>
            </a:fld>
            <a:endParaRPr lang="pt-BR"/>
          </a:p>
        </p:txBody>
      </p:sp>
    </p:spTree>
    <p:extLst>
      <p:ext uri="{BB962C8B-B14F-4D97-AF65-F5344CB8AC3E}">
        <p14:creationId xmlns:p14="http://schemas.microsoft.com/office/powerpoint/2010/main" val="416699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9</a:t>
            </a:fld>
            <a:endParaRPr lang="pt-BR"/>
          </a:p>
        </p:txBody>
      </p:sp>
    </p:spTree>
    <p:extLst>
      <p:ext uri="{BB962C8B-B14F-4D97-AF65-F5344CB8AC3E}">
        <p14:creationId xmlns:p14="http://schemas.microsoft.com/office/powerpoint/2010/main" val="396204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18</a:t>
            </a:fld>
            <a:endParaRPr lang="pt-BR"/>
          </a:p>
        </p:txBody>
      </p:sp>
    </p:spTree>
    <p:extLst>
      <p:ext uri="{BB962C8B-B14F-4D97-AF65-F5344CB8AC3E}">
        <p14:creationId xmlns:p14="http://schemas.microsoft.com/office/powerpoint/2010/main" val="3619829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19</a:t>
            </a:fld>
            <a:endParaRPr lang="pt-BR"/>
          </a:p>
        </p:txBody>
      </p:sp>
    </p:spTree>
    <p:extLst>
      <p:ext uri="{BB962C8B-B14F-4D97-AF65-F5344CB8AC3E}">
        <p14:creationId xmlns:p14="http://schemas.microsoft.com/office/powerpoint/2010/main" val="261804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21</a:t>
            </a:fld>
            <a:endParaRPr lang="pt-BR"/>
          </a:p>
        </p:txBody>
      </p:sp>
    </p:spTree>
    <p:extLst>
      <p:ext uri="{BB962C8B-B14F-4D97-AF65-F5344CB8AC3E}">
        <p14:creationId xmlns:p14="http://schemas.microsoft.com/office/powerpoint/2010/main" val="198561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22</a:t>
            </a:fld>
            <a:endParaRPr lang="pt-BR"/>
          </a:p>
        </p:txBody>
      </p:sp>
    </p:spTree>
    <p:extLst>
      <p:ext uri="{BB962C8B-B14F-4D97-AF65-F5344CB8AC3E}">
        <p14:creationId xmlns:p14="http://schemas.microsoft.com/office/powerpoint/2010/main" val="256937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23</a:t>
            </a:fld>
            <a:endParaRPr lang="pt-BR"/>
          </a:p>
        </p:txBody>
      </p:sp>
    </p:spTree>
    <p:extLst>
      <p:ext uri="{BB962C8B-B14F-4D97-AF65-F5344CB8AC3E}">
        <p14:creationId xmlns:p14="http://schemas.microsoft.com/office/powerpoint/2010/main" val="64307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31788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25606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6"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1"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473092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pic>
        <p:nvPicPr>
          <p:cNvPr id="2" name="523d1cf1-6642-4e3a-9bab-a47b69022ee4" descr="E1BB9BC2-3358-4BFF-9977-1311CB9C1564@TREELAB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9325" r="31433" b="7738"/>
          <a:stretch>
            <a:fillRect/>
          </a:stretch>
        </p:blipFill>
        <p:spPr bwMode="auto">
          <a:xfrm>
            <a:off x="558801" y="368302"/>
            <a:ext cx="13938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ector reto 2"/>
          <p:cNvCxnSpPr/>
          <p:nvPr userDrawn="1"/>
        </p:nvCxnSpPr>
        <p:spPr>
          <a:xfrm>
            <a:off x="460376" y="1050925"/>
            <a:ext cx="8215313" cy="1588"/>
          </a:xfrm>
          <a:prstGeom prst="line">
            <a:avLst/>
          </a:prstGeom>
          <a:ln w="19050">
            <a:solidFill>
              <a:schemeClr val="tx1"/>
            </a:solidFill>
          </a:ln>
          <a:effectLst>
            <a:outerShdw dist="50800"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4" name="Espaço Reservado para Número de Slide 5"/>
          <p:cNvSpPr>
            <a:spLocks noGrp="1"/>
          </p:cNvSpPr>
          <p:nvPr>
            <p:ph type="sldNum" sz="quarter" idx="10"/>
          </p:nvPr>
        </p:nvSpPr>
        <p:spPr/>
        <p:txBody>
          <a:bodyPr/>
          <a:lstStyle>
            <a:lvl1pPr>
              <a:defRPr/>
            </a:lvl1pPr>
          </a:lstStyle>
          <a:p>
            <a:pPr>
              <a:defRPr/>
            </a:pPr>
            <a:fld id="{1D9AFB12-1DBE-414F-9EBC-17CCFC2FFAFC}" type="slidenum">
              <a:rPr lang="pt-BR"/>
              <a:pPr>
                <a:defRPr/>
              </a:pPr>
              <a:t>‹nº›</a:t>
            </a:fld>
            <a:endParaRPr lang="pt-BR"/>
          </a:p>
        </p:txBody>
      </p:sp>
    </p:spTree>
    <p:extLst>
      <p:ext uri="{BB962C8B-B14F-4D97-AF65-F5344CB8AC3E}">
        <p14:creationId xmlns:p14="http://schemas.microsoft.com/office/powerpoint/2010/main" val="3720754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e conteúdo">
    <p:spTree>
      <p:nvGrpSpPr>
        <p:cNvPr id="1" name=""/>
        <p:cNvGrpSpPr/>
        <p:nvPr/>
      </p:nvGrpSpPr>
      <p:grpSpPr>
        <a:xfrm>
          <a:off x="0" y="0"/>
          <a:ext cx="0" cy="0"/>
          <a:chOff x="0" y="0"/>
          <a:chExt cx="0" cy="0"/>
        </a:xfrm>
      </p:grpSpPr>
      <p:pic>
        <p:nvPicPr>
          <p:cNvPr id="2" name="523d1cf1-6642-4e3a-9bab-a47b69022ee4" descr="E1BB9BC2-3358-4BFF-9977-1311CB9C1564@TREELAB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9325" r="31433" b="7738"/>
          <a:stretch>
            <a:fillRect/>
          </a:stretch>
        </p:blipFill>
        <p:spPr bwMode="auto">
          <a:xfrm>
            <a:off x="558801" y="368302"/>
            <a:ext cx="13938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ector reto 2"/>
          <p:cNvCxnSpPr/>
          <p:nvPr userDrawn="1"/>
        </p:nvCxnSpPr>
        <p:spPr>
          <a:xfrm>
            <a:off x="460376" y="1050925"/>
            <a:ext cx="8215313" cy="1588"/>
          </a:xfrm>
          <a:prstGeom prst="line">
            <a:avLst/>
          </a:prstGeom>
          <a:ln w="19050">
            <a:solidFill>
              <a:schemeClr val="tx1"/>
            </a:solidFill>
          </a:ln>
          <a:effectLst>
            <a:outerShdw dist="50800"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4" name="Espaço Reservado para Número de Slide 5"/>
          <p:cNvSpPr>
            <a:spLocks noGrp="1"/>
          </p:cNvSpPr>
          <p:nvPr>
            <p:ph type="sldNum" sz="quarter" idx="10"/>
          </p:nvPr>
        </p:nvSpPr>
        <p:spPr/>
        <p:txBody>
          <a:bodyPr/>
          <a:lstStyle>
            <a:lvl1pPr>
              <a:defRPr/>
            </a:lvl1pPr>
          </a:lstStyle>
          <a:p>
            <a:pPr>
              <a:defRPr/>
            </a:pPr>
            <a:fld id="{1D9AFB12-1DBE-414F-9EBC-17CCFC2FFAFC}" type="slidenum">
              <a:rPr lang="pt-BR">
                <a:solidFill>
                  <a:prstClr val="black">
                    <a:tint val="75000"/>
                  </a:prstClr>
                </a:solidFill>
              </a:rPr>
              <a:pPr>
                <a:defRPr/>
              </a:pPr>
              <a:t>‹nº›</a:t>
            </a:fld>
            <a:endParaRPr lang="pt-BR">
              <a:solidFill>
                <a:prstClr val="black">
                  <a:tint val="75000"/>
                </a:prstClr>
              </a:solidFill>
            </a:endParaRPr>
          </a:p>
        </p:txBody>
      </p:sp>
    </p:spTree>
    <p:extLst>
      <p:ext uri="{BB962C8B-B14F-4D97-AF65-F5344CB8AC3E}">
        <p14:creationId xmlns:p14="http://schemas.microsoft.com/office/powerpoint/2010/main" val="179809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ítulo e conteúdo">
    <p:spTree>
      <p:nvGrpSpPr>
        <p:cNvPr id="1" name=""/>
        <p:cNvGrpSpPr/>
        <p:nvPr/>
      </p:nvGrpSpPr>
      <p:grpSpPr>
        <a:xfrm>
          <a:off x="0" y="0"/>
          <a:ext cx="0" cy="0"/>
          <a:chOff x="0" y="0"/>
          <a:chExt cx="0" cy="0"/>
        </a:xfrm>
      </p:grpSpPr>
      <p:pic>
        <p:nvPicPr>
          <p:cNvPr id="2" name="523d1cf1-6642-4e3a-9bab-a47b69022ee4" descr="E1BB9BC2-3358-4BFF-9977-1311CB9C1564@TREELABS"/>
          <p:cNvPicPr>
            <a:picLocks noChangeAspect="1" noChangeArrowheads="1"/>
          </p:cNvPicPr>
          <p:nvPr userDrawn="1"/>
        </p:nvPicPr>
        <p:blipFill>
          <a:blip r:embed="rId2">
            <a:extLst>
              <a:ext uri="{28A0092B-C50C-407E-A947-70E740481C1C}">
                <a14:useLocalDpi xmlns:a14="http://schemas.microsoft.com/office/drawing/2010/main" val="0"/>
              </a:ext>
            </a:extLst>
          </a:blip>
          <a:srcRect l="9325" r="31433" b="7738"/>
          <a:stretch>
            <a:fillRect/>
          </a:stretch>
        </p:blipFill>
        <p:spPr bwMode="auto">
          <a:xfrm>
            <a:off x="558801" y="368302"/>
            <a:ext cx="13938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ector reto 2"/>
          <p:cNvCxnSpPr/>
          <p:nvPr userDrawn="1"/>
        </p:nvCxnSpPr>
        <p:spPr>
          <a:xfrm>
            <a:off x="460376" y="1050925"/>
            <a:ext cx="8215313" cy="1588"/>
          </a:xfrm>
          <a:prstGeom prst="line">
            <a:avLst/>
          </a:prstGeom>
          <a:ln w="19050">
            <a:solidFill>
              <a:schemeClr val="tx1"/>
            </a:solidFill>
          </a:ln>
          <a:effectLst>
            <a:outerShdw dist="50800"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4" name="Espaço Reservado para Número de Slide 5"/>
          <p:cNvSpPr>
            <a:spLocks noGrp="1"/>
          </p:cNvSpPr>
          <p:nvPr>
            <p:ph type="sldNum" sz="quarter" idx="10"/>
          </p:nvPr>
        </p:nvSpPr>
        <p:spPr/>
        <p:txBody>
          <a:bodyPr/>
          <a:lstStyle>
            <a:lvl1pPr>
              <a:defRPr/>
            </a:lvl1pPr>
          </a:lstStyle>
          <a:p>
            <a:pPr>
              <a:defRPr/>
            </a:pPr>
            <a:fld id="{4FFAD26C-25F5-4968-9EFC-683B46D4739B}" type="slidenum">
              <a:rPr lang="pt-BR"/>
              <a:pPr>
                <a:defRPr/>
              </a:pPr>
              <a:t>‹nº›</a:t>
            </a:fld>
            <a:endParaRPr lang="pt-BR"/>
          </a:p>
        </p:txBody>
      </p:sp>
    </p:spTree>
    <p:extLst>
      <p:ext uri="{BB962C8B-B14F-4D97-AF65-F5344CB8AC3E}">
        <p14:creationId xmlns:p14="http://schemas.microsoft.com/office/powerpoint/2010/main" val="512046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ítulo e conteúdo">
    <p:spTree>
      <p:nvGrpSpPr>
        <p:cNvPr id="1" name=""/>
        <p:cNvGrpSpPr/>
        <p:nvPr/>
      </p:nvGrpSpPr>
      <p:grpSpPr>
        <a:xfrm>
          <a:off x="0" y="0"/>
          <a:ext cx="0" cy="0"/>
          <a:chOff x="0" y="0"/>
          <a:chExt cx="0" cy="0"/>
        </a:xfrm>
      </p:grpSpPr>
      <p:pic>
        <p:nvPicPr>
          <p:cNvPr id="2" name="523d1cf1-6642-4e3a-9bab-a47b69022ee4" descr="E1BB9BC2-3358-4BFF-9977-1311CB9C1564@TREELABS"/>
          <p:cNvPicPr>
            <a:picLocks noChangeAspect="1" noChangeArrowheads="1"/>
          </p:cNvPicPr>
          <p:nvPr userDrawn="1"/>
        </p:nvPicPr>
        <p:blipFill>
          <a:blip r:embed="rId2">
            <a:extLst>
              <a:ext uri="{28A0092B-C50C-407E-A947-70E740481C1C}">
                <a14:useLocalDpi xmlns:a14="http://schemas.microsoft.com/office/drawing/2010/main" val="0"/>
              </a:ext>
            </a:extLst>
          </a:blip>
          <a:srcRect l="9325" r="31433" b="7738"/>
          <a:stretch>
            <a:fillRect/>
          </a:stretch>
        </p:blipFill>
        <p:spPr bwMode="auto">
          <a:xfrm>
            <a:off x="558801" y="368302"/>
            <a:ext cx="13938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ector reto 2"/>
          <p:cNvCxnSpPr/>
          <p:nvPr userDrawn="1"/>
        </p:nvCxnSpPr>
        <p:spPr>
          <a:xfrm>
            <a:off x="460376" y="1050925"/>
            <a:ext cx="8215313" cy="1588"/>
          </a:xfrm>
          <a:prstGeom prst="line">
            <a:avLst/>
          </a:prstGeom>
          <a:ln w="19050">
            <a:solidFill>
              <a:schemeClr val="tx1"/>
            </a:solidFill>
          </a:ln>
          <a:effectLst>
            <a:outerShdw dist="50800"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4" name="Espaço Reservado para Número de Slide 5"/>
          <p:cNvSpPr>
            <a:spLocks noGrp="1"/>
          </p:cNvSpPr>
          <p:nvPr>
            <p:ph type="sldNum" sz="quarter" idx="10"/>
          </p:nvPr>
        </p:nvSpPr>
        <p:spPr/>
        <p:txBody>
          <a:bodyPr/>
          <a:lstStyle>
            <a:lvl1pPr>
              <a:defRPr/>
            </a:lvl1pPr>
          </a:lstStyle>
          <a:p>
            <a:pPr>
              <a:defRPr/>
            </a:pPr>
            <a:fld id="{4FFAD26C-25F5-4968-9EFC-683B46D4739B}" type="slidenum">
              <a:rPr lang="pt-BR"/>
              <a:pPr>
                <a:defRPr/>
              </a:pPr>
              <a:t>‹nº›</a:t>
            </a:fld>
            <a:endParaRPr lang="pt-BR"/>
          </a:p>
        </p:txBody>
      </p:sp>
    </p:spTree>
    <p:extLst>
      <p:ext uri="{BB962C8B-B14F-4D97-AF65-F5344CB8AC3E}">
        <p14:creationId xmlns:p14="http://schemas.microsoft.com/office/powerpoint/2010/main" val="325056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63664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1"/>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2216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7391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8"/>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1"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54617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96062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04388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12811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FED36EA-41E6-4293-9305-17ECB275C3CA}" type="datetimeFigureOut">
              <a:rPr lang="pt-BR" smtClean="0">
                <a:solidFill>
                  <a:prstClr val="black">
                    <a:tint val="75000"/>
                  </a:prstClr>
                </a:solidFill>
              </a:rPr>
              <a:pPr/>
              <a:t>12/09/2014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29076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FFED36EA-41E6-4293-9305-17ECB275C3CA}" type="datetimeFigureOut">
              <a:rPr lang="pt-BR" smtClean="0">
                <a:solidFill>
                  <a:prstClr val="black">
                    <a:tint val="75000"/>
                  </a:prstClr>
                </a:solidFill>
                <a:latin typeface="Calibri"/>
              </a:rPr>
              <a:pPr fontAlgn="auto">
                <a:spcBef>
                  <a:spcPts val="0"/>
                </a:spcBef>
                <a:spcAft>
                  <a:spcPts val="0"/>
                </a:spcAft>
              </a:pPr>
              <a:t>12/09/2014</a:t>
            </a:fld>
            <a:endParaRPr lang="pt-BR">
              <a:solidFill>
                <a:prstClr val="black">
                  <a:tint val="75000"/>
                </a:prstClr>
              </a:solidFill>
              <a:latin typeface="Calibri"/>
            </a:endParaRPr>
          </a:p>
        </p:txBody>
      </p:sp>
      <p:sp>
        <p:nvSpPr>
          <p:cNvPr id="5" name="Espaço Reservado para Rodapé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pt-BR">
              <a:solidFill>
                <a:prstClr val="black">
                  <a:tint val="75000"/>
                </a:prstClr>
              </a:solidFill>
              <a:latin typeface="Calibri"/>
            </a:endParaRPr>
          </a:p>
        </p:txBody>
      </p:sp>
      <p:sp>
        <p:nvSpPr>
          <p:cNvPr id="6" name="Espaço Reservado para Número de Slide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530E4081-97AA-496B-BD48-7AF9E6436C94}" type="slidenum">
              <a:rPr lang="pt-BR" smtClean="0">
                <a:solidFill>
                  <a:prstClr val="black">
                    <a:tint val="75000"/>
                  </a:prstClr>
                </a:solidFill>
                <a:latin typeface="Calibri"/>
              </a:rPr>
              <a:pPr fontAlgn="auto">
                <a:spcBef>
                  <a:spcPts val="0"/>
                </a:spcBef>
                <a:spcAft>
                  <a:spcPts val="0"/>
                </a:spcAft>
              </a:pPr>
              <a:t>‹nº›</a:t>
            </a:fld>
            <a:endParaRPr lang="pt-BR">
              <a:solidFill>
                <a:prstClr val="black">
                  <a:tint val="75000"/>
                </a:prstClr>
              </a:solidFill>
              <a:latin typeface="Calibri"/>
            </a:endParaRPr>
          </a:p>
        </p:txBody>
      </p:sp>
    </p:spTree>
    <p:extLst>
      <p:ext uri="{BB962C8B-B14F-4D97-AF65-F5344CB8AC3E}">
        <p14:creationId xmlns:p14="http://schemas.microsoft.com/office/powerpoint/2010/main" val="2517481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package" Target="../embeddings/Microsoft_Excel_Worksheet1.xls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package" Target="../embeddings/Microsoft_Excel_Worksheet2.xlsx"/></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18" Type="http://schemas.openxmlformats.org/officeDocument/2006/relationships/image" Target="../media/image19.jpeg"/><Relationship Id="rId3" Type="http://schemas.openxmlformats.org/officeDocument/2006/relationships/image" Target="../media/image4.jpeg"/><Relationship Id="rId21" Type="http://schemas.openxmlformats.org/officeDocument/2006/relationships/image" Target="../media/image22.jpe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jpeg"/><Relationship Id="rId20" Type="http://schemas.openxmlformats.org/officeDocument/2006/relationships/image" Target="../media/image21.jpg"/><Relationship Id="rId1" Type="http://schemas.openxmlformats.org/officeDocument/2006/relationships/slideLayout" Target="../slideLayouts/slideLayout13.xml"/><Relationship Id="rId6" Type="http://schemas.openxmlformats.org/officeDocument/2006/relationships/image" Target="../media/image7.jpeg"/><Relationship Id="rId11" Type="http://schemas.openxmlformats.org/officeDocument/2006/relationships/image" Target="../media/image12.jpeg"/><Relationship Id="rId24" Type="http://schemas.openxmlformats.org/officeDocument/2006/relationships/image" Target="../media/image24.png"/><Relationship Id="rId5" Type="http://schemas.openxmlformats.org/officeDocument/2006/relationships/image" Target="../media/image6.jpeg"/><Relationship Id="rId15" Type="http://schemas.openxmlformats.org/officeDocument/2006/relationships/image" Target="../media/image16.jpeg"/><Relationship Id="rId23" Type="http://schemas.openxmlformats.org/officeDocument/2006/relationships/image" Target="../media/image23.png"/><Relationship Id="rId10" Type="http://schemas.openxmlformats.org/officeDocument/2006/relationships/image" Target="../media/image11.jpeg"/><Relationship Id="rId19" Type="http://schemas.openxmlformats.org/officeDocument/2006/relationships/image" Target="../media/image20.jp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cid:image005.jpg@01CF2D6C.5A7FB33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4.xml"/><Relationship Id="rId4" Type="http://schemas.openxmlformats.org/officeDocument/2006/relationships/image" Target="../media/image3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18" Type="http://schemas.openxmlformats.org/officeDocument/2006/relationships/image" Target="../media/image19.jpeg"/><Relationship Id="rId3" Type="http://schemas.openxmlformats.org/officeDocument/2006/relationships/image" Target="../media/image4.jpeg"/><Relationship Id="rId21" Type="http://schemas.openxmlformats.org/officeDocument/2006/relationships/image" Target="../media/image22.jpe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jpeg"/><Relationship Id="rId20" Type="http://schemas.openxmlformats.org/officeDocument/2006/relationships/image" Target="../media/image21.jpg"/><Relationship Id="rId1" Type="http://schemas.openxmlformats.org/officeDocument/2006/relationships/slideLayout" Target="../slideLayouts/slideLayout13.xml"/><Relationship Id="rId6" Type="http://schemas.openxmlformats.org/officeDocument/2006/relationships/image" Target="../media/image7.jpeg"/><Relationship Id="rId11" Type="http://schemas.openxmlformats.org/officeDocument/2006/relationships/image" Target="../media/image12.jpeg"/><Relationship Id="rId24" Type="http://schemas.openxmlformats.org/officeDocument/2006/relationships/image" Target="../media/image24.png"/><Relationship Id="rId5" Type="http://schemas.openxmlformats.org/officeDocument/2006/relationships/image" Target="../media/image6.jpeg"/><Relationship Id="rId15" Type="http://schemas.openxmlformats.org/officeDocument/2006/relationships/image" Target="../media/image16.jpeg"/><Relationship Id="rId23" Type="http://schemas.openxmlformats.org/officeDocument/2006/relationships/image" Target="../media/image23.png"/><Relationship Id="rId10" Type="http://schemas.openxmlformats.org/officeDocument/2006/relationships/image" Target="../media/image11.jpeg"/><Relationship Id="rId19" Type="http://schemas.openxmlformats.org/officeDocument/2006/relationships/image" Target="../media/image20.jp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cid:image005.jpg@01CF2D6C.5A7FB33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Rectangle 1"/>
          <p:cNvSpPr>
            <a:spLocks/>
          </p:cNvSpPr>
          <p:nvPr/>
        </p:nvSpPr>
        <p:spPr bwMode="auto">
          <a:xfrm>
            <a:off x="161801" y="169118"/>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539554" y="2780928"/>
            <a:ext cx="7697787" cy="2811022"/>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3600" b="1" dirty="0">
              <a:effectLst>
                <a:outerShdw blurRad="38100" dist="38100" dir="2700000" algn="tl">
                  <a:srgbClr val="C0C0C0"/>
                </a:outerShdw>
              </a:effectLst>
              <a:latin typeface="Helvetica" charset="0"/>
              <a:ea typeface="Helvetica" charset="0"/>
              <a:cs typeface="Helvetica" charset="0"/>
              <a:sym typeface="Helvetica" charset="0"/>
            </a:endParaRPr>
          </a:p>
          <a:p>
            <a:pPr algn="ctr">
              <a:defRPr/>
            </a:pPr>
            <a:endParaRPr lang="en-US" sz="2800" b="1" dirty="0">
              <a:solidFill>
                <a:schemeClr val="tx2">
                  <a:lumMod val="50000"/>
                </a:schemeClr>
              </a:solidFill>
              <a:latin typeface="+mn-lt"/>
              <a:cs typeface="Tahoma" pitchFamily="34" charset="0"/>
              <a:sym typeface="Helvetica" charset="0"/>
            </a:endParaRPr>
          </a:p>
          <a:p>
            <a:pPr algn="ctr">
              <a:defRPr/>
            </a:pPr>
            <a:endParaRPr lang="en-US" sz="2800" b="1" dirty="0">
              <a:solidFill>
                <a:schemeClr val="tx2">
                  <a:lumMod val="50000"/>
                </a:schemeClr>
              </a:solidFill>
              <a:latin typeface="+mn-lt"/>
              <a:cs typeface="Tahoma" pitchFamily="34" charset="0"/>
              <a:sym typeface="Helvetica" charset="0"/>
            </a:endParaRPr>
          </a:p>
          <a:p>
            <a:pPr algn="ctr">
              <a:defRPr/>
            </a:pPr>
            <a:endParaRPr lang="en-US" sz="2800" b="1" dirty="0">
              <a:solidFill>
                <a:schemeClr val="tx2">
                  <a:lumMod val="50000"/>
                </a:schemeClr>
              </a:solidFill>
              <a:latin typeface="+mn-lt"/>
              <a:cs typeface="Tahoma" pitchFamily="34" charset="0"/>
              <a:sym typeface="Helvetica" charset="0"/>
            </a:endParaRPr>
          </a:p>
          <a:p>
            <a:pPr algn="ctr">
              <a:defRPr/>
            </a:pPr>
            <a:r>
              <a:rPr lang="en-US" sz="2800" b="1" dirty="0">
                <a:solidFill>
                  <a:schemeClr val="tx2">
                    <a:lumMod val="50000"/>
                  </a:schemeClr>
                </a:solidFill>
                <a:latin typeface="+mn-lt"/>
                <a:cs typeface="Tahoma" pitchFamily="34" charset="0"/>
                <a:sym typeface="Helvetica" charset="0"/>
              </a:rPr>
              <a:t>Reunião de Diretoria</a:t>
            </a:r>
          </a:p>
          <a:p>
            <a:pPr algn="ctr">
              <a:defRPr/>
            </a:pPr>
            <a:r>
              <a:rPr lang="en-US" sz="2800" b="1" dirty="0">
                <a:solidFill>
                  <a:schemeClr val="tx2">
                    <a:lumMod val="50000"/>
                  </a:schemeClr>
                </a:solidFill>
                <a:latin typeface="+mn-lt"/>
                <a:cs typeface="Tahoma" pitchFamily="34" charset="0"/>
                <a:sym typeface="Helvetica" charset="0"/>
              </a:rPr>
              <a:t>11/9/2014</a:t>
            </a:r>
          </a:p>
        </p:txBody>
      </p:sp>
      <p:pic>
        <p:nvPicPr>
          <p:cNvPr id="4" name="Imagem 3"/>
          <p:cNvPicPr>
            <a:picLocks noChangeAspect="1"/>
          </p:cNvPicPr>
          <p:nvPr/>
        </p:nvPicPr>
        <p:blipFill rotWithShape="1">
          <a:blip r:embed="rId4"/>
          <a:srcRect l="17156" t="28546" r="16432" b="25189"/>
          <a:stretch/>
        </p:blipFill>
        <p:spPr>
          <a:xfrm>
            <a:off x="1043608" y="1340768"/>
            <a:ext cx="6225836" cy="2438452"/>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468315" y="1196977"/>
            <a:ext cx="8207375" cy="461963"/>
          </a:xfrm>
          <a:prstGeom prst="rect">
            <a:avLst/>
          </a:prstGeom>
          <a:noFill/>
        </p:spPr>
        <p:txBody>
          <a:bodyPr>
            <a:spAutoFit/>
          </a:bodyPr>
          <a:lstStyle/>
          <a:p>
            <a:pPr fontAlgn="auto">
              <a:spcBef>
                <a:spcPts val="0"/>
              </a:spcBef>
              <a:spcAft>
                <a:spcPts val="0"/>
              </a:spcAft>
              <a:defRPr/>
            </a:pPr>
            <a:r>
              <a:rPr lang="pt-BR" sz="2400" b="1" dirty="0">
                <a:solidFill>
                  <a:schemeClr val="accent1">
                    <a:lumMod val="50000"/>
                  </a:schemeClr>
                </a:solidFill>
                <a:latin typeface="+mn-lt"/>
                <a:cs typeface="+mn-cs"/>
              </a:rPr>
              <a:t>Organograma</a:t>
            </a:r>
          </a:p>
        </p:txBody>
      </p:sp>
      <p:sp>
        <p:nvSpPr>
          <p:cNvPr id="25" name="CaixaDeTexto 24"/>
          <p:cNvSpPr txBox="1"/>
          <p:nvPr/>
        </p:nvSpPr>
        <p:spPr bwMode="auto">
          <a:xfrm rot="19318868">
            <a:off x="-179655" y="4643397"/>
            <a:ext cx="2665413" cy="307975"/>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Leonardo Diniz</a:t>
            </a:r>
          </a:p>
        </p:txBody>
      </p:sp>
      <p:sp>
        <p:nvSpPr>
          <p:cNvPr id="19" name="Retângulo 18"/>
          <p:cNvSpPr/>
          <p:nvPr/>
        </p:nvSpPr>
        <p:spPr bwMode="auto">
          <a:xfrm>
            <a:off x="1976435" y="3511401"/>
            <a:ext cx="360362" cy="360362"/>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grpSp>
        <p:nvGrpSpPr>
          <p:cNvPr id="10246" name="Grupo 59"/>
          <p:cNvGrpSpPr>
            <a:grpSpLocks/>
          </p:cNvGrpSpPr>
          <p:nvPr/>
        </p:nvGrpSpPr>
        <p:grpSpPr bwMode="auto">
          <a:xfrm>
            <a:off x="365127" y="3500835"/>
            <a:ext cx="2663825" cy="1511300"/>
            <a:chOff x="2007562" y="4448799"/>
            <a:chExt cx="2664296" cy="1511932"/>
          </a:xfrm>
        </p:grpSpPr>
        <p:sp>
          <p:nvSpPr>
            <p:cNvPr id="20" name="Retângulo 19"/>
            <p:cNvSpPr/>
            <p:nvPr/>
          </p:nvSpPr>
          <p:spPr>
            <a:xfrm>
              <a:off x="4143128" y="4448799"/>
              <a:ext cx="358838" cy="360513"/>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7" name="CaixaDeTexto 26"/>
            <p:cNvSpPr txBox="1"/>
            <p:nvPr/>
          </p:nvSpPr>
          <p:spPr>
            <a:xfrm rot="19318868">
              <a:off x="2007562" y="5652627"/>
              <a:ext cx="2664296" cy="308104"/>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Meyer </a:t>
              </a:r>
              <a:r>
                <a:rPr lang="pt-BR" sz="1400" dirty="0" err="1">
                  <a:latin typeface="+mn-lt"/>
                  <a:cs typeface="+mn-cs"/>
                </a:rPr>
                <a:t>Nigri</a:t>
              </a:r>
              <a:endParaRPr lang="pt-BR" sz="1400" dirty="0">
                <a:latin typeface="+mn-lt"/>
                <a:cs typeface="+mn-cs"/>
              </a:endParaRPr>
            </a:p>
          </p:txBody>
        </p:sp>
      </p:grpSp>
      <p:grpSp>
        <p:nvGrpSpPr>
          <p:cNvPr id="10247" name="Grupo 60"/>
          <p:cNvGrpSpPr>
            <a:grpSpLocks/>
          </p:cNvGrpSpPr>
          <p:nvPr/>
        </p:nvGrpSpPr>
        <p:grpSpPr bwMode="auto">
          <a:xfrm>
            <a:off x="900065" y="3500835"/>
            <a:ext cx="2663825" cy="1471612"/>
            <a:chOff x="2586266" y="4458312"/>
            <a:chExt cx="2664296" cy="1472500"/>
          </a:xfrm>
        </p:grpSpPr>
        <p:sp>
          <p:nvSpPr>
            <p:cNvPr id="21" name="Retângulo 20"/>
            <p:cNvSpPr/>
            <p:nvPr/>
          </p:nvSpPr>
          <p:spPr>
            <a:xfrm>
              <a:off x="4690076" y="4458312"/>
              <a:ext cx="360426" cy="360579"/>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8" name="CaixaDeTexto 27"/>
            <p:cNvSpPr txBox="1"/>
            <p:nvPr/>
          </p:nvSpPr>
          <p:spPr>
            <a:xfrm rot="19318868">
              <a:off x="2586266" y="5622651"/>
              <a:ext cx="2664296" cy="308161"/>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Nicholas </a:t>
              </a:r>
              <a:r>
                <a:rPr lang="pt-BR" sz="1400" dirty="0" err="1">
                  <a:latin typeface="+mn-lt"/>
                  <a:cs typeface="+mn-cs"/>
                </a:rPr>
                <a:t>Reade</a:t>
              </a:r>
              <a:endParaRPr lang="pt-BR" sz="1400" dirty="0">
                <a:latin typeface="+mn-lt"/>
                <a:cs typeface="+mn-cs"/>
              </a:endParaRPr>
            </a:p>
          </p:txBody>
        </p:sp>
      </p:grpSp>
      <p:grpSp>
        <p:nvGrpSpPr>
          <p:cNvPr id="10248" name="Grupo 61"/>
          <p:cNvGrpSpPr>
            <a:grpSpLocks/>
          </p:cNvGrpSpPr>
          <p:nvPr/>
        </p:nvGrpSpPr>
        <p:grpSpPr bwMode="auto">
          <a:xfrm>
            <a:off x="1474788" y="3500837"/>
            <a:ext cx="2665412" cy="1457325"/>
            <a:chOff x="3118601" y="4458304"/>
            <a:chExt cx="2664296" cy="1458412"/>
          </a:xfrm>
        </p:grpSpPr>
        <p:sp>
          <p:nvSpPr>
            <p:cNvPr id="22" name="Retângulo 21"/>
            <p:cNvSpPr/>
            <p:nvPr/>
          </p:nvSpPr>
          <p:spPr>
            <a:xfrm>
              <a:off x="5222745" y="4458304"/>
              <a:ext cx="360211" cy="360631"/>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9" name="CaixaDeTexto 28"/>
            <p:cNvSpPr txBox="1"/>
            <p:nvPr/>
          </p:nvSpPr>
          <p:spPr>
            <a:xfrm rot="19318868">
              <a:off x="3118601" y="5608511"/>
              <a:ext cx="2664296" cy="308205"/>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Rafael </a:t>
              </a:r>
              <a:r>
                <a:rPr lang="pt-BR" sz="1400" dirty="0" err="1">
                  <a:latin typeface="+mn-lt"/>
                  <a:cs typeface="+mn-cs"/>
                </a:rPr>
                <a:t>Novellino</a:t>
              </a:r>
              <a:endParaRPr lang="pt-BR" sz="1400" dirty="0">
                <a:latin typeface="+mn-lt"/>
                <a:cs typeface="+mn-cs"/>
              </a:endParaRPr>
            </a:p>
          </p:txBody>
        </p:sp>
      </p:grpSp>
      <p:grpSp>
        <p:nvGrpSpPr>
          <p:cNvPr id="10249" name="Grupo 62"/>
          <p:cNvGrpSpPr>
            <a:grpSpLocks/>
          </p:cNvGrpSpPr>
          <p:nvPr/>
        </p:nvGrpSpPr>
        <p:grpSpPr bwMode="auto">
          <a:xfrm>
            <a:off x="1979615" y="3500835"/>
            <a:ext cx="2663825" cy="1473200"/>
            <a:chOff x="3659982" y="4458296"/>
            <a:chExt cx="2664296" cy="1474443"/>
          </a:xfrm>
        </p:grpSpPr>
        <p:sp>
          <p:nvSpPr>
            <p:cNvPr id="24" name="Retângulo 23"/>
            <p:cNvSpPr/>
            <p:nvPr/>
          </p:nvSpPr>
          <p:spPr>
            <a:xfrm>
              <a:off x="5789195" y="4458296"/>
              <a:ext cx="360427" cy="360666"/>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30" name="CaixaDeTexto 29"/>
            <p:cNvSpPr txBox="1"/>
            <p:nvPr/>
          </p:nvSpPr>
          <p:spPr>
            <a:xfrm rot="19318868">
              <a:off x="3659982" y="5624504"/>
              <a:ext cx="2664296" cy="308235"/>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Ronaldo Cury</a:t>
              </a:r>
            </a:p>
          </p:txBody>
        </p:sp>
      </p:grpSp>
      <p:grpSp>
        <p:nvGrpSpPr>
          <p:cNvPr id="10250" name="Grupo 51"/>
          <p:cNvGrpSpPr>
            <a:grpSpLocks/>
          </p:cNvGrpSpPr>
          <p:nvPr/>
        </p:nvGrpSpPr>
        <p:grpSpPr bwMode="auto">
          <a:xfrm>
            <a:off x="4384675" y="1628800"/>
            <a:ext cx="2679700" cy="641324"/>
            <a:chOff x="4383968" y="1628753"/>
            <a:chExt cx="2680319" cy="641395"/>
          </a:xfrm>
        </p:grpSpPr>
        <p:sp>
          <p:nvSpPr>
            <p:cNvPr id="8" name="Retângulo 7"/>
            <p:cNvSpPr/>
            <p:nvPr/>
          </p:nvSpPr>
          <p:spPr>
            <a:xfrm>
              <a:off x="4383968" y="1754154"/>
              <a:ext cx="360446" cy="360402"/>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9" name="CaixaDeTexto 8"/>
            <p:cNvSpPr txBox="1"/>
            <p:nvPr/>
          </p:nvSpPr>
          <p:spPr>
            <a:xfrm>
              <a:off x="4760293" y="1628753"/>
              <a:ext cx="2303994" cy="523278"/>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Conselho Deliberativo </a:t>
              </a:r>
            </a:p>
            <a:p>
              <a:pPr marL="285750" indent="-285750" fontAlgn="auto">
                <a:spcBef>
                  <a:spcPts val="0"/>
                </a:spcBef>
                <a:spcAft>
                  <a:spcPts val="0"/>
                </a:spcAft>
                <a:defRPr/>
              </a:pPr>
              <a:r>
                <a:rPr lang="pt-BR" sz="1400" dirty="0">
                  <a:latin typeface="+mn-lt"/>
                  <a:cs typeface="+mn-cs"/>
                </a:rPr>
                <a:t> 21 Incorporadoras</a:t>
              </a:r>
            </a:p>
          </p:txBody>
        </p:sp>
        <p:cxnSp>
          <p:nvCxnSpPr>
            <p:cNvPr id="34" name="Conector reto 33"/>
            <p:cNvCxnSpPr/>
            <p:nvPr/>
          </p:nvCxnSpPr>
          <p:spPr>
            <a:xfrm>
              <a:off x="4564985" y="2125670"/>
              <a:ext cx="0" cy="14447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52" name="Grupo 53"/>
          <p:cNvGrpSpPr>
            <a:grpSpLocks/>
          </p:cNvGrpSpPr>
          <p:nvPr/>
        </p:nvGrpSpPr>
        <p:grpSpPr bwMode="auto">
          <a:xfrm>
            <a:off x="4392615" y="2276872"/>
            <a:ext cx="4067175" cy="515938"/>
            <a:chOff x="4393300" y="2780928"/>
            <a:chExt cx="4067132" cy="515548"/>
          </a:xfrm>
        </p:grpSpPr>
        <p:sp>
          <p:nvSpPr>
            <p:cNvPr id="12" name="Retângulo 11"/>
            <p:cNvSpPr/>
            <p:nvPr/>
          </p:nvSpPr>
          <p:spPr>
            <a:xfrm>
              <a:off x="4393300" y="2780928"/>
              <a:ext cx="360358" cy="360091"/>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3" name="CaixaDeTexto 12"/>
            <p:cNvSpPr txBox="1"/>
            <p:nvPr/>
          </p:nvSpPr>
          <p:spPr>
            <a:xfrm>
              <a:off x="4769533" y="2780928"/>
              <a:ext cx="3690899" cy="307742"/>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Presidente: Rubens </a:t>
              </a:r>
              <a:r>
                <a:rPr lang="pt-BR" sz="1400" dirty="0" err="1">
                  <a:latin typeface="+mn-lt"/>
                  <a:cs typeface="+mn-cs"/>
                </a:rPr>
                <a:t>Menin</a:t>
              </a:r>
              <a:r>
                <a:rPr lang="pt-BR" sz="1400" dirty="0">
                  <a:latin typeface="+mn-lt"/>
                  <a:cs typeface="+mn-cs"/>
                </a:rPr>
                <a:t> (MRV)</a:t>
              </a:r>
            </a:p>
          </p:txBody>
        </p:sp>
        <p:cxnSp>
          <p:nvCxnSpPr>
            <p:cNvPr id="36" name="Conector reto 35"/>
            <p:cNvCxnSpPr/>
            <p:nvPr/>
          </p:nvCxnSpPr>
          <p:spPr>
            <a:xfrm>
              <a:off x="4564748" y="3152122"/>
              <a:ext cx="0" cy="1443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53" name="Grupo 54"/>
          <p:cNvGrpSpPr>
            <a:grpSpLocks/>
          </p:cNvGrpSpPr>
          <p:nvPr/>
        </p:nvGrpSpPr>
        <p:grpSpPr bwMode="auto">
          <a:xfrm>
            <a:off x="4392615" y="2818210"/>
            <a:ext cx="4067175" cy="512762"/>
            <a:chOff x="4393300" y="3322314"/>
            <a:chExt cx="4067132" cy="513794"/>
          </a:xfrm>
        </p:grpSpPr>
        <p:sp>
          <p:nvSpPr>
            <p:cNvPr id="14" name="Retângulo 13"/>
            <p:cNvSpPr/>
            <p:nvPr/>
          </p:nvSpPr>
          <p:spPr>
            <a:xfrm>
              <a:off x="4393300" y="3322314"/>
              <a:ext cx="360358" cy="359497"/>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5" name="CaixaDeTexto 14"/>
            <p:cNvSpPr txBox="1"/>
            <p:nvPr/>
          </p:nvSpPr>
          <p:spPr>
            <a:xfrm>
              <a:off x="4769533" y="3322314"/>
              <a:ext cx="3690899" cy="307004"/>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Vice-presidente: João Rossi (Rossi)</a:t>
              </a:r>
            </a:p>
          </p:txBody>
        </p:sp>
        <p:cxnSp>
          <p:nvCxnSpPr>
            <p:cNvPr id="37" name="Conector reto 36"/>
            <p:cNvCxnSpPr/>
            <p:nvPr/>
          </p:nvCxnSpPr>
          <p:spPr>
            <a:xfrm>
              <a:off x="4564748" y="3691355"/>
              <a:ext cx="0" cy="1447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54" name="Grupo 55"/>
          <p:cNvGrpSpPr>
            <a:grpSpLocks/>
          </p:cNvGrpSpPr>
          <p:nvPr/>
        </p:nvGrpSpPr>
        <p:grpSpPr bwMode="auto">
          <a:xfrm>
            <a:off x="4826002" y="3500835"/>
            <a:ext cx="4067175" cy="360362"/>
            <a:chOff x="4393300" y="3861048"/>
            <a:chExt cx="4067132" cy="359814"/>
          </a:xfrm>
        </p:grpSpPr>
        <p:sp>
          <p:nvSpPr>
            <p:cNvPr id="16" name="Retângulo 15"/>
            <p:cNvSpPr/>
            <p:nvPr/>
          </p:nvSpPr>
          <p:spPr>
            <a:xfrm>
              <a:off x="4393300" y="3861048"/>
              <a:ext cx="360359" cy="359814"/>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7" name="CaixaDeTexto 16"/>
            <p:cNvSpPr txBox="1"/>
            <p:nvPr/>
          </p:nvSpPr>
          <p:spPr>
            <a:xfrm>
              <a:off x="4769534" y="3861048"/>
              <a:ext cx="3690898" cy="307507"/>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Diretor executivo Renato Ventura</a:t>
              </a:r>
            </a:p>
          </p:txBody>
        </p:sp>
      </p:grpSp>
      <p:cxnSp>
        <p:nvCxnSpPr>
          <p:cNvPr id="39" name="Conector reto 38"/>
          <p:cNvCxnSpPr/>
          <p:nvPr/>
        </p:nvCxnSpPr>
        <p:spPr bwMode="auto">
          <a:xfrm>
            <a:off x="2728913" y="3356374"/>
            <a:ext cx="0"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bwMode="auto">
          <a:xfrm>
            <a:off x="2139950" y="3356374"/>
            <a:ext cx="0"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bwMode="auto">
          <a:xfrm>
            <a:off x="5003800" y="3356374"/>
            <a:ext cx="0"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bwMode="auto">
          <a:xfrm>
            <a:off x="4284663" y="3351610"/>
            <a:ext cx="0" cy="14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bwMode="auto">
          <a:xfrm>
            <a:off x="3717925" y="3348437"/>
            <a:ext cx="0"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bwMode="auto">
          <a:xfrm>
            <a:off x="3200400" y="3356374"/>
            <a:ext cx="0" cy="144463"/>
          </a:xfrm>
          <a:prstGeom prst="line">
            <a:avLst/>
          </a:prstGeom>
        </p:spPr>
        <p:style>
          <a:lnRef idx="1">
            <a:schemeClr val="accent1"/>
          </a:lnRef>
          <a:fillRef idx="0">
            <a:schemeClr val="accent1"/>
          </a:fillRef>
          <a:effectRef idx="0">
            <a:schemeClr val="accent1"/>
          </a:effectRef>
          <a:fontRef idx="minor">
            <a:schemeClr val="tx1"/>
          </a:fontRef>
        </p:style>
      </p:cxnSp>
      <p:sp>
        <p:nvSpPr>
          <p:cNvPr id="50" name="CaixaDeTexto 49"/>
          <p:cNvSpPr txBox="1"/>
          <p:nvPr/>
        </p:nvSpPr>
        <p:spPr>
          <a:xfrm>
            <a:off x="4429125" y="4724797"/>
            <a:ext cx="1079500" cy="369888"/>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algn="ctr">
              <a:defRPr>
                <a:solidFill>
                  <a:schemeClr val="lt1"/>
                </a:solidFill>
                <a:latin typeface="+mn-lt"/>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pPr eaLnBrk="1" hangingPunct="1">
              <a:defRPr/>
            </a:pPr>
            <a:r>
              <a:rPr lang="pt-BR" dirty="0" smtClean="0"/>
              <a:t> </a:t>
            </a:r>
            <a:r>
              <a:rPr lang="pt-BR" sz="1600" dirty="0"/>
              <a:t>COMITÊS </a:t>
            </a:r>
          </a:p>
        </p:txBody>
      </p:sp>
      <p:cxnSp>
        <p:nvCxnSpPr>
          <p:cNvPr id="51" name="Conector reto 50"/>
          <p:cNvCxnSpPr/>
          <p:nvPr/>
        </p:nvCxnSpPr>
        <p:spPr bwMode="auto">
          <a:xfrm flipH="1" flipV="1">
            <a:off x="2139952" y="3350791"/>
            <a:ext cx="2876731" cy="6121"/>
          </a:xfrm>
          <a:prstGeom prst="line">
            <a:avLst/>
          </a:prstGeom>
        </p:spPr>
        <p:style>
          <a:lnRef idx="1">
            <a:schemeClr val="accent1"/>
          </a:lnRef>
          <a:fillRef idx="0">
            <a:schemeClr val="accent1"/>
          </a:fillRef>
          <a:effectRef idx="0">
            <a:schemeClr val="accent1"/>
          </a:effectRef>
          <a:fontRef idx="minor">
            <a:schemeClr val="tx1"/>
          </a:fontRef>
        </p:style>
      </p:cxnSp>
      <p:pic>
        <p:nvPicPr>
          <p:cNvPr id="10263"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5650" y="2848372"/>
            <a:ext cx="12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CaixaDeTexto 51"/>
          <p:cNvSpPr txBox="1"/>
          <p:nvPr/>
        </p:nvSpPr>
        <p:spPr>
          <a:xfrm>
            <a:off x="899592" y="417787"/>
            <a:ext cx="6840000" cy="400110"/>
          </a:xfrm>
          <a:prstGeom prst="rect">
            <a:avLst/>
          </a:prstGeom>
          <a:noFill/>
        </p:spPr>
        <p:txBody>
          <a:bodyPr wrap="square">
            <a:spAutoFit/>
          </a:bodyPr>
          <a:lstStyle/>
          <a:p>
            <a:pPr algn="ctr">
              <a:defRPr/>
            </a:pPr>
            <a:r>
              <a:rPr lang="pt-BR" sz="2000" b="1" dirty="0">
                <a:solidFill>
                  <a:schemeClr val="tx2">
                    <a:lumMod val="50000"/>
                  </a:schemeClr>
                </a:solidFill>
                <a:latin typeface="+mn-lt"/>
                <a:cs typeface="Tahoma" pitchFamily="34" charset="0"/>
              </a:rPr>
              <a:t>A ABRAINC </a:t>
            </a:r>
          </a:p>
        </p:txBody>
      </p:sp>
      <p:sp>
        <p:nvSpPr>
          <p:cNvPr id="45" name="CaixaDeTexto 44"/>
          <p:cNvSpPr txBox="1"/>
          <p:nvPr/>
        </p:nvSpPr>
        <p:spPr>
          <a:xfrm>
            <a:off x="7380312" y="6525346"/>
            <a:ext cx="1512168" cy="246221"/>
          </a:xfrm>
          <a:prstGeom prst="rect">
            <a:avLst/>
          </a:prstGeom>
          <a:noFill/>
        </p:spPr>
        <p:txBody>
          <a:bodyPr wrap="square" rtlCol="0">
            <a:spAutoFit/>
          </a:bodyPr>
          <a:lstStyle/>
          <a:p>
            <a:pPr algn="r"/>
            <a:r>
              <a:rPr lang="pt-BR" sz="1000" dirty="0" smtClean="0"/>
              <a:t>6</a:t>
            </a:r>
            <a:endParaRPr lang="pt-BR" sz="1000" dirty="0"/>
          </a:p>
        </p:txBody>
      </p:sp>
    </p:spTree>
    <p:extLst>
      <p:ext uri="{BB962C8B-B14F-4D97-AF65-F5344CB8AC3E}">
        <p14:creationId xmlns:p14="http://schemas.microsoft.com/office/powerpoint/2010/main" val="2494038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5"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90" y="762000"/>
            <a:ext cx="7697787" cy="21800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a:defRPr/>
            </a:pPr>
            <a:r>
              <a:rPr lang="en-US" sz="3600" b="1" dirty="0" err="1">
                <a:solidFill>
                  <a:schemeClr val="tx2">
                    <a:lumMod val="50000"/>
                  </a:schemeClr>
                </a:solidFill>
                <a:latin typeface="+mn-lt"/>
                <a:cs typeface="Tahoma" pitchFamily="34" charset="0"/>
                <a:sym typeface="Helvetica" charset="0"/>
              </a:rPr>
              <a:t>Temas</a:t>
            </a:r>
            <a:r>
              <a:rPr lang="en-US" sz="3600" b="1" dirty="0">
                <a:solidFill>
                  <a:schemeClr val="tx2">
                    <a:lumMod val="50000"/>
                  </a:schemeClr>
                </a:solidFill>
                <a:latin typeface="+mn-lt"/>
                <a:cs typeface="Tahoma" pitchFamily="34" charset="0"/>
                <a:sym typeface="Helvetica" charset="0"/>
              </a:rPr>
              <a:t> </a:t>
            </a:r>
            <a:r>
              <a:rPr lang="en-US" sz="3600" b="1" dirty="0" err="1">
                <a:solidFill>
                  <a:schemeClr val="tx2">
                    <a:lumMod val="50000"/>
                  </a:schemeClr>
                </a:solidFill>
                <a:latin typeface="+mn-lt"/>
                <a:cs typeface="Tahoma" pitchFamily="34" charset="0"/>
                <a:sym typeface="Helvetica" charset="0"/>
              </a:rPr>
              <a:t>prioritários</a:t>
            </a:r>
            <a:r>
              <a:rPr lang="en-US" sz="3600" b="1" dirty="0">
                <a:solidFill>
                  <a:schemeClr val="tx2">
                    <a:lumMod val="50000"/>
                  </a:schemeClr>
                </a:solidFill>
                <a:latin typeface="+mn-lt"/>
                <a:cs typeface="Tahoma" pitchFamily="34" charset="0"/>
                <a:sym typeface="Helvetica" charset="0"/>
              </a:rPr>
              <a:t> e </a:t>
            </a:r>
            <a:r>
              <a:rPr lang="en-US" sz="3600" b="1" dirty="0" err="1">
                <a:solidFill>
                  <a:schemeClr val="tx2">
                    <a:lumMod val="50000"/>
                  </a:schemeClr>
                </a:solidFill>
                <a:latin typeface="+mn-lt"/>
                <a:cs typeface="Tahoma" pitchFamily="34" charset="0"/>
                <a:sym typeface="Helvetica" charset="0"/>
              </a:rPr>
              <a:t>Balanço</a:t>
            </a:r>
            <a:r>
              <a:rPr lang="en-US" sz="3600" b="1" dirty="0">
                <a:solidFill>
                  <a:schemeClr val="tx2">
                    <a:lumMod val="50000"/>
                  </a:schemeClr>
                </a:solidFill>
                <a:latin typeface="+mn-lt"/>
                <a:cs typeface="Tahoma" pitchFamily="34" charset="0"/>
                <a:sym typeface="Helvetica" charset="0"/>
              </a:rPr>
              <a:t> </a:t>
            </a:r>
            <a:r>
              <a:rPr lang="en-US" sz="3600" b="1" dirty="0" err="1">
                <a:solidFill>
                  <a:schemeClr val="tx2">
                    <a:lumMod val="50000"/>
                  </a:schemeClr>
                </a:solidFill>
                <a:latin typeface="+mn-lt"/>
                <a:cs typeface="Tahoma" pitchFamily="34" charset="0"/>
                <a:sym typeface="Helvetica" charset="0"/>
              </a:rPr>
              <a:t>recente</a:t>
            </a:r>
            <a:endParaRPr lang="en-US" sz="3600" b="1" dirty="0">
              <a:solidFill>
                <a:schemeClr val="tx2">
                  <a:lumMod val="50000"/>
                </a:schemeClr>
              </a:solidFill>
              <a:latin typeface="+mn-lt"/>
              <a:cs typeface="Tahoma" pitchFamily="34" charset="0"/>
              <a:sym typeface="Helvetica" charset="0"/>
            </a:endParaRPr>
          </a:p>
        </p:txBody>
      </p:sp>
    </p:spTree>
    <p:extLst>
      <p:ext uri="{BB962C8B-B14F-4D97-AF65-F5344CB8AC3E}">
        <p14:creationId xmlns:p14="http://schemas.microsoft.com/office/powerpoint/2010/main" val="72673006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899592" y="417787"/>
            <a:ext cx="6840000" cy="400110"/>
          </a:xfrm>
          <a:prstGeom prst="rect">
            <a:avLst/>
          </a:prstGeom>
          <a:noFill/>
        </p:spPr>
        <p:txBody>
          <a:bodyPr wrap="square">
            <a:spAutoFit/>
          </a:bodyPr>
          <a:lstStyle/>
          <a:p>
            <a:pPr algn="ctr">
              <a:defRPr/>
            </a:pPr>
            <a:r>
              <a:rPr lang="pt-BR" sz="2000" b="1" dirty="0">
                <a:solidFill>
                  <a:schemeClr val="tx2">
                    <a:lumMod val="50000"/>
                  </a:schemeClr>
                </a:solidFill>
                <a:latin typeface="+mn-lt"/>
                <a:cs typeface="Tahoma" pitchFamily="34" charset="0"/>
              </a:rPr>
              <a:t>Temas prioritários 2014 </a:t>
            </a:r>
          </a:p>
        </p:txBody>
      </p:sp>
      <p:graphicFrame>
        <p:nvGraphicFramePr>
          <p:cNvPr id="3" name="Objeto 2"/>
          <p:cNvGraphicFramePr>
            <a:graphicFrameLocks noChangeAspect="1"/>
          </p:cNvGraphicFramePr>
          <p:nvPr>
            <p:extLst/>
          </p:nvPr>
        </p:nvGraphicFramePr>
        <p:xfrm>
          <a:off x="251520" y="1340768"/>
          <a:ext cx="8648700" cy="5332412"/>
        </p:xfrm>
        <a:graphic>
          <a:graphicData uri="http://schemas.openxmlformats.org/presentationml/2006/ole">
            <mc:AlternateContent xmlns:mc="http://schemas.openxmlformats.org/markup-compatibility/2006">
              <mc:Choice xmlns:v="urn:schemas-microsoft-com:vml" Requires="v">
                <p:oleObj spid="_x0000_s91184" name="Worksheet" r:id="rId4" imgW="8648836" imgH="3257366" progId="Excel.Sheet.12">
                  <p:embed/>
                </p:oleObj>
              </mc:Choice>
              <mc:Fallback>
                <p:oleObj name="Worksheet" r:id="rId4" imgW="8648836" imgH="3257366" progId="Excel.Sheet.12">
                  <p:embed/>
                  <p:pic>
                    <p:nvPicPr>
                      <p:cNvPr id="0" name=""/>
                      <p:cNvPicPr/>
                      <p:nvPr/>
                    </p:nvPicPr>
                    <p:blipFill>
                      <a:blip r:embed="rId5"/>
                      <a:stretch>
                        <a:fillRect/>
                      </a:stretch>
                    </p:blipFill>
                    <p:spPr>
                      <a:xfrm>
                        <a:off x="251520" y="1340768"/>
                        <a:ext cx="8648700" cy="5332412"/>
                      </a:xfrm>
                      <a:prstGeom prst="rect">
                        <a:avLst/>
                      </a:prstGeom>
                    </p:spPr>
                  </p:pic>
                </p:oleObj>
              </mc:Fallback>
            </mc:AlternateContent>
          </a:graphicData>
        </a:graphic>
      </p:graphicFrame>
    </p:spTree>
    <p:extLst>
      <p:ext uri="{BB962C8B-B14F-4D97-AF65-F5344CB8AC3E}">
        <p14:creationId xmlns:p14="http://schemas.microsoft.com/office/powerpoint/2010/main" val="11693631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899592" y="417787"/>
            <a:ext cx="6840000" cy="400110"/>
          </a:xfrm>
          <a:prstGeom prst="rect">
            <a:avLst/>
          </a:prstGeom>
          <a:noFill/>
        </p:spPr>
        <p:txBody>
          <a:bodyPr wrap="square">
            <a:spAutoFit/>
          </a:bodyPr>
          <a:lstStyle/>
          <a:p>
            <a:pPr algn="ctr">
              <a:defRPr/>
            </a:pPr>
            <a:r>
              <a:rPr lang="pt-BR" sz="2000" b="1" dirty="0">
                <a:solidFill>
                  <a:schemeClr val="tx2">
                    <a:lumMod val="50000"/>
                  </a:schemeClr>
                </a:solidFill>
                <a:latin typeface="+mn-lt"/>
                <a:cs typeface="Tahoma" pitchFamily="34" charset="0"/>
              </a:rPr>
              <a:t>Balanço 2013 e início 2014 </a:t>
            </a:r>
          </a:p>
        </p:txBody>
      </p:sp>
      <p:sp>
        <p:nvSpPr>
          <p:cNvPr id="7" name="Retângulo 6"/>
          <p:cNvSpPr>
            <a:spLocks noChangeArrowheads="1"/>
          </p:cNvSpPr>
          <p:nvPr/>
        </p:nvSpPr>
        <p:spPr bwMode="auto">
          <a:xfrm>
            <a:off x="535015" y="1268762"/>
            <a:ext cx="8624887" cy="4773901"/>
          </a:xfrm>
          <a:prstGeom prst="rect">
            <a:avLst/>
          </a:prstGeom>
          <a:noFill/>
          <a:ln w="9525">
            <a:noFill/>
            <a:miter lim="800000"/>
            <a:headEnd/>
            <a:tailEnd/>
          </a:ln>
        </p:spPr>
        <p:txBody>
          <a:bodyPr wrap="square" lIns="64291" tIns="32146" rIns="64291" bIns="32146">
            <a:spAutoFit/>
          </a:bodyPr>
          <a:lstStyle/>
          <a:p>
            <a:pPr marL="285750" indent="-285750">
              <a:buFont typeface="Arial" panose="020B0604020202020204" pitchFamily="34" charset="0"/>
              <a:buChar char="•"/>
            </a:pPr>
            <a:r>
              <a:rPr lang="pt-BR" b="1" dirty="0" smtClean="0"/>
              <a:t>Manutenção </a:t>
            </a:r>
            <a:r>
              <a:rPr lang="pt-BR" b="1" dirty="0"/>
              <a:t>do RET 4% </a:t>
            </a:r>
            <a:r>
              <a:rPr lang="pt-BR" dirty="0"/>
              <a:t>- discussões com Ministérios e </a:t>
            </a:r>
            <a:r>
              <a:rPr lang="pt-BR" dirty="0" smtClean="0"/>
              <a:t>Legislativo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Reajuste nos limites do </a:t>
            </a:r>
            <a:r>
              <a:rPr lang="pt-BR" b="1" dirty="0" smtClean="0"/>
              <a:t>SFH</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Modelo </a:t>
            </a:r>
            <a:r>
              <a:rPr lang="pt-BR" b="1" dirty="0"/>
              <a:t>de Negócios </a:t>
            </a:r>
            <a:r>
              <a:rPr lang="pt-BR" dirty="0"/>
              <a:t>- </a:t>
            </a:r>
            <a:r>
              <a:rPr lang="pt-BR" dirty="0" smtClean="0"/>
              <a:t>uso </a:t>
            </a:r>
            <a:r>
              <a:rPr lang="pt-BR" dirty="0"/>
              <a:t>do FGTS por compradores de bancos </a:t>
            </a:r>
            <a:r>
              <a:rPr lang="pt-BR" dirty="0" smtClean="0"/>
              <a:t>privados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Patrimônio de Afetação </a:t>
            </a:r>
            <a:r>
              <a:rPr lang="pt-BR" dirty="0" smtClean="0"/>
              <a:t>- manutenção </a:t>
            </a:r>
            <a:r>
              <a:rPr lang="pt-BR" dirty="0"/>
              <a:t>de </a:t>
            </a:r>
            <a:r>
              <a:rPr lang="pt-BR" dirty="0" err="1"/>
              <a:t>opcionalidade</a:t>
            </a:r>
            <a:r>
              <a:rPr lang="pt-BR" dirty="0"/>
              <a:t> </a:t>
            </a:r>
            <a:r>
              <a:rPr lang="pt-BR" dirty="0" smtClean="0"/>
              <a:t>( </a:t>
            </a:r>
            <a:r>
              <a:rPr lang="pt-BR" dirty="0"/>
              <a:t>e do RET 4</a:t>
            </a:r>
            <a:r>
              <a:rPr lang="pt-BR" dirty="0" smtClean="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Desoneração da Folha </a:t>
            </a:r>
            <a:r>
              <a:rPr lang="pt-BR" dirty="0"/>
              <a:t>– fórum para dúvidas, debates e </a:t>
            </a:r>
            <a:r>
              <a:rPr lang="pt-BR" dirty="0" smtClean="0"/>
              <a:t>esclarecimentos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Tabela </a:t>
            </a:r>
            <a:r>
              <a:rPr lang="pt-BR" b="1" dirty="0" err="1"/>
              <a:t>Price</a:t>
            </a:r>
            <a:r>
              <a:rPr lang="pt-BR" b="1" dirty="0"/>
              <a:t> </a:t>
            </a:r>
            <a:r>
              <a:rPr lang="pt-BR" dirty="0"/>
              <a:t>– debate, implementação, </a:t>
            </a:r>
            <a:r>
              <a:rPr lang="pt-BR" dirty="0" smtClean="0"/>
              <a:t>manutenção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Desembolsos Caixa </a:t>
            </a:r>
            <a:r>
              <a:rPr lang="pt-BR" dirty="0" smtClean="0"/>
              <a:t>- discussão </a:t>
            </a:r>
            <a:r>
              <a:rPr lang="pt-BR" dirty="0"/>
              <a:t>e adiamento de </a:t>
            </a:r>
            <a:r>
              <a:rPr lang="pt-BR" dirty="0" smtClean="0"/>
              <a:t>mudanças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Participação do NN </a:t>
            </a:r>
            <a:r>
              <a:rPr lang="pt-BR" dirty="0" smtClean="0"/>
              <a:t>– negociações salariais - </a:t>
            </a:r>
            <a:r>
              <a:rPr lang="pt-BR" dirty="0" err="1" smtClean="0"/>
              <a:t>Sinduscon</a:t>
            </a:r>
            <a:r>
              <a:rPr lang="pt-BR" dirty="0" smtClean="0"/>
              <a:t> SP</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4" name="CaixaDeTexto 3"/>
          <p:cNvSpPr txBox="1"/>
          <p:nvPr/>
        </p:nvSpPr>
        <p:spPr>
          <a:xfrm>
            <a:off x="7380312" y="6525346"/>
            <a:ext cx="1512168" cy="246221"/>
          </a:xfrm>
          <a:prstGeom prst="rect">
            <a:avLst/>
          </a:prstGeom>
          <a:noFill/>
        </p:spPr>
        <p:txBody>
          <a:bodyPr wrap="square" rtlCol="0">
            <a:spAutoFit/>
          </a:bodyPr>
          <a:lstStyle/>
          <a:p>
            <a:pPr algn="r"/>
            <a:r>
              <a:rPr lang="pt-BR" sz="1000" dirty="0" smtClean="0"/>
              <a:t>8</a:t>
            </a:r>
            <a:endParaRPr lang="pt-BR" sz="1000" dirty="0"/>
          </a:p>
        </p:txBody>
      </p:sp>
    </p:spTree>
    <p:extLst>
      <p:ext uri="{BB962C8B-B14F-4D97-AF65-F5344CB8AC3E}">
        <p14:creationId xmlns:p14="http://schemas.microsoft.com/office/powerpoint/2010/main" val="28047315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899592" y="417787"/>
            <a:ext cx="6840000" cy="400110"/>
          </a:xfrm>
          <a:prstGeom prst="rect">
            <a:avLst/>
          </a:prstGeom>
          <a:noFill/>
        </p:spPr>
        <p:txBody>
          <a:bodyPr wrap="square">
            <a:spAutoFit/>
          </a:bodyPr>
          <a:lstStyle/>
          <a:p>
            <a:pPr algn="ctr">
              <a:defRPr/>
            </a:pPr>
            <a:r>
              <a:rPr lang="pt-BR" sz="2000" b="1" dirty="0">
                <a:solidFill>
                  <a:schemeClr val="tx2">
                    <a:lumMod val="50000"/>
                  </a:schemeClr>
                </a:solidFill>
                <a:latin typeface="+mn-lt"/>
                <a:cs typeface="Tahoma" pitchFamily="34" charset="0"/>
              </a:rPr>
              <a:t>Balanço 2013 e início 2014 </a:t>
            </a:r>
          </a:p>
        </p:txBody>
      </p:sp>
      <p:sp>
        <p:nvSpPr>
          <p:cNvPr id="4" name="Retângulo 3"/>
          <p:cNvSpPr>
            <a:spLocks noChangeArrowheads="1"/>
          </p:cNvSpPr>
          <p:nvPr/>
        </p:nvSpPr>
        <p:spPr bwMode="auto">
          <a:xfrm>
            <a:off x="251522" y="1196754"/>
            <a:ext cx="8624887" cy="4773901"/>
          </a:xfrm>
          <a:prstGeom prst="rect">
            <a:avLst/>
          </a:prstGeom>
          <a:noFill/>
          <a:ln w="9525">
            <a:noFill/>
            <a:miter lim="800000"/>
            <a:headEnd/>
            <a:tailEnd/>
          </a:ln>
        </p:spPr>
        <p:txBody>
          <a:bodyPr wrap="square" lIns="64291" tIns="32146" rIns="64291" bIns="32146">
            <a:spAutoFit/>
          </a:bodyPr>
          <a:lstStyle/>
          <a:p>
            <a:r>
              <a:rPr lang="pt-BR" b="1" dirty="0" smtClean="0"/>
              <a:t>Estudos e trabalhos - </a:t>
            </a:r>
            <a:r>
              <a:rPr lang="pt-BR" dirty="0" smtClean="0"/>
              <a:t>fortalecimento na construção de conteúdo para os encaminhamentos ABRAINC</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Trabalho </a:t>
            </a:r>
            <a:r>
              <a:rPr lang="pt-BR" b="1" dirty="0"/>
              <a:t>setorial </a:t>
            </a:r>
            <a:r>
              <a:rPr lang="pt-BR" dirty="0"/>
              <a:t>–gargalos e </a:t>
            </a:r>
            <a:r>
              <a:rPr lang="pt-BR" dirty="0" smtClean="0"/>
              <a:t>melhorias - </a:t>
            </a:r>
            <a:r>
              <a:rPr lang="pt-BR" dirty="0" err="1" smtClean="0"/>
              <a:t>Booz</a:t>
            </a:r>
            <a:r>
              <a:rPr lang="pt-BR" dirty="0" smtClean="0"/>
              <a:t>/MBC</a:t>
            </a:r>
          </a:p>
          <a:p>
            <a:pPr marL="742950" lvl="1" indent="-285750">
              <a:buFont typeface="Arial" panose="020B0604020202020204" pitchFamily="34" charset="0"/>
              <a:buChar char="•"/>
            </a:pPr>
            <a:r>
              <a:rPr lang="pt-BR" dirty="0" smtClean="0"/>
              <a:t>Quantificação dos custos para a sociedade da burocracia excessiva</a:t>
            </a:r>
          </a:p>
          <a:p>
            <a:pPr marL="742950" lvl="1" indent="-285750">
              <a:buFont typeface="Arial" panose="020B0604020202020204" pitchFamily="34" charset="0"/>
              <a:buChar char="•"/>
            </a:pPr>
            <a:r>
              <a:rPr lang="pt-BR" dirty="0" smtClean="0"/>
              <a:t>Propostas e discussão</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Impacto e relevância do setor </a:t>
            </a:r>
            <a:r>
              <a:rPr lang="pt-BR" dirty="0" smtClean="0"/>
              <a:t>- impostos/empregos/desonerações </a:t>
            </a:r>
            <a:r>
              <a:rPr lang="pt-BR" dirty="0"/>
              <a:t>- FGV</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Proposta para PMCMV3 </a:t>
            </a:r>
            <a:r>
              <a:rPr lang="pt-BR" dirty="0" smtClean="0"/>
              <a:t>– construção, com empresas participantes</a:t>
            </a:r>
          </a:p>
          <a:p>
            <a:pPr marL="742950" lvl="1" indent="-285750">
              <a:buFont typeface="Arial" panose="020B0604020202020204" pitchFamily="34" charset="0"/>
              <a:buChar char="•"/>
            </a:pPr>
            <a:r>
              <a:rPr lang="pt-BR" dirty="0" smtClean="0"/>
              <a:t>Discussão com o Governo</a:t>
            </a:r>
          </a:p>
          <a:p>
            <a:pPr marL="742950" lvl="1" indent="-285750">
              <a:buFont typeface="Arial" panose="020B0604020202020204" pitchFamily="34" charset="0"/>
              <a:buChar char="•"/>
            </a:pPr>
            <a:r>
              <a:rPr lang="pt-BR" dirty="0" smtClean="0"/>
              <a:t>Alinhamento com o setor</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smtClean="0"/>
              <a:t>Interação com Prefeituras</a:t>
            </a:r>
            <a:endParaRPr lang="pt-BR" b="1" dirty="0"/>
          </a:p>
          <a:p>
            <a:pPr marL="742950" lvl="1" indent="-285750">
              <a:buFont typeface="Arial" panose="020B0604020202020204" pitchFamily="34" charset="0"/>
              <a:buChar char="•"/>
            </a:pPr>
            <a:r>
              <a:rPr lang="pt-BR" dirty="0" smtClean="0"/>
              <a:t>Agenda com Prefeito Haddad sobre HIS - melhorias </a:t>
            </a:r>
            <a:r>
              <a:rPr lang="pt-BR" dirty="0"/>
              <a:t>no </a:t>
            </a:r>
            <a:r>
              <a:rPr lang="pt-BR" dirty="0" smtClean="0"/>
              <a:t>fluxo</a:t>
            </a:r>
            <a:endParaRPr lang="pt-BR" dirty="0"/>
          </a:p>
          <a:p>
            <a:pPr marL="742950" lvl="1" indent="-285750">
              <a:buFont typeface="Arial" panose="020B0604020202020204" pitchFamily="34" charset="0"/>
              <a:buChar char="•"/>
            </a:pPr>
            <a:r>
              <a:rPr lang="pt-BR" dirty="0" smtClean="0"/>
              <a:t>Extensão desta agenda a licenciamentos em geral</a:t>
            </a:r>
          </a:p>
          <a:p>
            <a:pPr marL="742950" lvl="1" indent="-285750">
              <a:buFont typeface="Arial" panose="020B0604020202020204" pitchFamily="34" charset="0"/>
              <a:buChar char="•"/>
            </a:pPr>
            <a:r>
              <a:rPr lang="pt-BR" dirty="0" smtClean="0"/>
              <a:t>FNP, Campinas, POA, RJ</a:t>
            </a:r>
          </a:p>
        </p:txBody>
      </p:sp>
      <p:sp>
        <p:nvSpPr>
          <p:cNvPr id="5" name="CaixaDeTexto 4"/>
          <p:cNvSpPr txBox="1"/>
          <p:nvPr/>
        </p:nvSpPr>
        <p:spPr>
          <a:xfrm>
            <a:off x="7380312" y="6525346"/>
            <a:ext cx="1512168" cy="246221"/>
          </a:xfrm>
          <a:prstGeom prst="rect">
            <a:avLst/>
          </a:prstGeom>
          <a:noFill/>
        </p:spPr>
        <p:txBody>
          <a:bodyPr wrap="square" rtlCol="0">
            <a:spAutoFit/>
          </a:bodyPr>
          <a:lstStyle/>
          <a:p>
            <a:pPr algn="r"/>
            <a:r>
              <a:rPr lang="pt-BR" sz="1000" dirty="0" smtClean="0"/>
              <a:t>9</a:t>
            </a:r>
            <a:endParaRPr lang="pt-BR" sz="1000" dirty="0"/>
          </a:p>
        </p:txBody>
      </p:sp>
    </p:spTree>
    <p:extLst>
      <p:ext uri="{BB962C8B-B14F-4D97-AF65-F5344CB8AC3E}">
        <p14:creationId xmlns:p14="http://schemas.microsoft.com/office/powerpoint/2010/main" val="337006058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3568" y="548680"/>
            <a:ext cx="7397750" cy="24923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defTabSz="914145" fontAlgn="base">
              <a:spcAft>
                <a:spcPct val="0"/>
              </a:spcAft>
              <a:defRPr/>
            </a:pPr>
            <a:r>
              <a:rPr lang="pt-BR" sz="2000" b="1" dirty="0" smtClean="0">
                <a:solidFill>
                  <a:schemeClr val="tx2">
                    <a:lumMod val="50000"/>
                  </a:schemeClr>
                </a:solidFill>
                <a:latin typeface="+mn-lt"/>
                <a:ea typeface="+mn-ea"/>
                <a:cs typeface="Tahoma" pitchFamily="34" charset="0"/>
              </a:rPr>
              <a:t>Rápida atualização - Comitês</a:t>
            </a:r>
            <a:br>
              <a:rPr lang="pt-BR" sz="2000" b="1" dirty="0" smtClean="0">
                <a:solidFill>
                  <a:schemeClr val="tx2">
                    <a:lumMod val="50000"/>
                  </a:schemeClr>
                </a:solidFill>
                <a:latin typeface="+mn-lt"/>
                <a:ea typeface="+mn-ea"/>
                <a:cs typeface="Tahoma" pitchFamily="34" charset="0"/>
              </a:rPr>
            </a:br>
            <a:endParaRPr lang="en-US" sz="2000" b="1" dirty="0">
              <a:solidFill>
                <a:schemeClr val="tx2">
                  <a:lumMod val="50000"/>
                </a:schemeClr>
              </a:solidFill>
              <a:latin typeface="+mn-lt"/>
              <a:ea typeface="+mn-ea"/>
              <a:cs typeface="Tahoma" pitchFamily="34" charset="0"/>
              <a:sym typeface="Arial" pitchFamily="34" charset="0"/>
            </a:endParaRPr>
          </a:p>
        </p:txBody>
      </p:sp>
      <p:sp>
        <p:nvSpPr>
          <p:cNvPr id="5" name="Retângulo 7"/>
          <p:cNvSpPr>
            <a:spLocks noChangeArrowheads="1"/>
          </p:cNvSpPr>
          <p:nvPr/>
        </p:nvSpPr>
        <p:spPr bwMode="auto">
          <a:xfrm>
            <a:off x="505591" y="1268760"/>
            <a:ext cx="8624887" cy="5389454"/>
          </a:xfrm>
          <a:prstGeom prst="rect">
            <a:avLst/>
          </a:prstGeom>
          <a:noFill/>
          <a:ln w="9525">
            <a:noFill/>
            <a:miter lim="800000"/>
            <a:headEnd/>
            <a:tailEnd/>
          </a:ln>
        </p:spPr>
        <p:txBody>
          <a:bodyPr lIns="64291" tIns="32146" rIns="64291" bIns="32146">
            <a:spAutoFit/>
          </a:bodyPr>
          <a:lstStyle/>
          <a:p>
            <a:r>
              <a:rPr lang="pt-BR" sz="1600" b="1" dirty="0"/>
              <a:t>Comitê </a:t>
            </a:r>
            <a:r>
              <a:rPr lang="pt-BR" sz="1600" b="1" dirty="0" smtClean="0"/>
              <a:t>Comunicação </a:t>
            </a:r>
          </a:p>
          <a:p>
            <a:pPr marL="285750" indent="-285750">
              <a:buFont typeface="Arial" panose="020B0604020202020204" pitchFamily="34" charset="0"/>
              <a:buChar char="•"/>
            </a:pPr>
            <a:r>
              <a:rPr lang="pt-BR" sz="1600" dirty="0" smtClean="0"/>
              <a:t>Ações de comunicação – coluna, site, imagem, </a:t>
            </a:r>
          </a:p>
          <a:p>
            <a:pPr marL="285750" indent="-285750">
              <a:buFont typeface="Arial" panose="020B0604020202020204" pitchFamily="34" charset="0"/>
              <a:buChar char="•"/>
            </a:pPr>
            <a:r>
              <a:rPr lang="pt-BR" sz="1600" dirty="0" smtClean="0"/>
              <a:t>Calendário 2º semestre - eventos</a:t>
            </a:r>
          </a:p>
          <a:p>
            <a:pPr marL="285750" indent="-285750">
              <a:buFont typeface="Arial" panose="020B0604020202020204" pitchFamily="34" charset="0"/>
              <a:buChar char="•"/>
            </a:pPr>
            <a:r>
              <a:rPr lang="pt-BR" sz="1600" dirty="0" smtClean="0"/>
              <a:t>Posicionamento</a:t>
            </a:r>
          </a:p>
          <a:p>
            <a:endParaRPr lang="pt-BR" sz="1600" b="1" dirty="0" smtClean="0"/>
          </a:p>
          <a:p>
            <a:r>
              <a:rPr lang="pt-BR" sz="1600" b="1" dirty="0"/>
              <a:t>Comitê Financeiro</a:t>
            </a:r>
          </a:p>
          <a:p>
            <a:pPr marL="285750" indent="-285750">
              <a:buFont typeface="Arial" panose="020B0604020202020204" pitchFamily="34" charset="0"/>
              <a:buChar char="•"/>
            </a:pPr>
            <a:r>
              <a:rPr lang="pt-BR" sz="1600" dirty="0" smtClean="0"/>
              <a:t>CETIP – bancos de dados, informações</a:t>
            </a:r>
          </a:p>
          <a:p>
            <a:pPr marL="285750" indent="-285750">
              <a:buFont typeface="Arial" panose="020B0604020202020204" pitchFamily="34" charset="0"/>
              <a:buChar char="•"/>
            </a:pPr>
            <a:r>
              <a:rPr lang="pt-BR" sz="1600" dirty="0"/>
              <a:t>Cartórios, registros, recursos </a:t>
            </a:r>
            <a:r>
              <a:rPr lang="pt-BR" sz="1600" dirty="0" smtClean="0"/>
              <a:t>bloqueados</a:t>
            </a:r>
          </a:p>
          <a:p>
            <a:pPr marL="285750" indent="-285750">
              <a:buFont typeface="Arial" panose="020B0604020202020204" pitchFamily="34" charset="0"/>
              <a:buChar char="•"/>
            </a:pPr>
            <a:r>
              <a:rPr lang="pt-BR" sz="1600" dirty="0" smtClean="0"/>
              <a:t>FIPE -  envio </a:t>
            </a:r>
            <a:r>
              <a:rPr lang="pt-BR" sz="1600" b="1" dirty="0" smtClean="0"/>
              <a:t>– </a:t>
            </a:r>
            <a:r>
              <a:rPr lang="pt-BR" sz="1600" dirty="0"/>
              <a:t>incentivos/ verificação/indicação de </a:t>
            </a:r>
            <a:r>
              <a:rPr lang="pt-BR" sz="1600" dirty="0" smtClean="0"/>
              <a:t>participantes</a:t>
            </a:r>
          </a:p>
          <a:p>
            <a:pPr marL="285750" indent="-285750">
              <a:buFont typeface="Arial" panose="020B0604020202020204" pitchFamily="34" charset="0"/>
              <a:buChar char="•"/>
            </a:pPr>
            <a:r>
              <a:rPr lang="pt-BR" sz="1600" dirty="0"/>
              <a:t>Acompanhamento Modelo de </a:t>
            </a:r>
            <a:r>
              <a:rPr lang="pt-BR" sz="1600" dirty="0" smtClean="0"/>
              <a:t>Negócios</a:t>
            </a:r>
            <a:endParaRPr lang="pt-BR" sz="1600" dirty="0"/>
          </a:p>
          <a:p>
            <a:pPr marL="285750" indent="-285750">
              <a:buFont typeface="Arial" panose="020B0604020202020204" pitchFamily="34" charset="0"/>
              <a:buChar char="•"/>
            </a:pPr>
            <a:endParaRPr lang="pt-BR" sz="1600" dirty="0"/>
          </a:p>
          <a:p>
            <a:r>
              <a:rPr lang="pt-BR" sz="1600" b="1" dirty="0" smtClean="0"/>
              <a:t>Comitê Incorporação</a:t>
            </a:r>
          </a:p>
          <a:p>
            <a:pPr marL="285750" indent="-285750">
              <a:buFont typeface="Arial" panose="020B0604020202020204" pitchFamily="34" charset="0"/>
              <a:buChar char="•"/>
            </a:pPr>
            <a:r>
              <a:rPr lang="pt-BR" sz="1600" dirty="0"/>
              <a:t>O</a:t>
            </a:r>
            <a:r>
              <a:rPr lang="pt-BR" sz="1600" dirty="0" smtClean="0"/>
              <a:t> Custo da Burocracia no Imóvel</a:t>
            </a:r>
          </a:p>
          <a:p>
            <a:pPr marL="285750" indent="-285750">
              <a:buFont typeface="Arial" panose="020B0604020202020204" pitchFamily="34" charset="0"/>
              <a:buChar char="•"/>
            </a:pPr>
            <a:r>
              <a:rPr lang="pt-BR" sz="1600" dirty="0" smtClean="0"/>
              <a:t>Prefeitura de São Paulo</a:t>
            </a:r>
          </a:p>
          <a:p>
            <a:pPr marL="285750" indent="-285750">
              <a:buFont typeface="Arial" panose="020B0604020202020204" pitchFamily="34" charset="0"/>
              <a:buChar char="•"/>
            </a:pPr>
            <a:r>
              <a:rPr lang="pt-BR" sz="1600" dirty="0" smtClean="0"/>
              <a:t>Modelo de Negócios</a:t>
            </a:r>
          </a:p>
          <a:p>
            <a:pPr marL="285750" indent="-285750">
              <a:buFont typeface="Arial" panose="020B0604020202020204" pitchFamily="34" charset="0"/>
              <a:buChar char="•"/>
            </a:pPr>
            <a:endParaRPr lang="pt-BR" sz="1600" b="1" dirty="0" smtClean="0"/>
          </a:p>
          <a:p>
            <a:r>
              <a:rPr lang="pt-BR" sz="1600" b="1" dirty="0"/>
              <a:t>Comitê Jurídico</a:t>
            </a:r>
          </a:p>
          <a:p>
            <a:pPr marL="285750" indent="-285750">
              <a:buFont typeface="Arial" panose="020B0604020202020204" pitchFamily="34" charset="0"/>
              <a:buChar char="•"/>
            </a:pPr>
            <a:r>
              <a:rPr lang="pt-BR" sz="1600" dirty="0" smtClean="0"/>
              <a:t>Cartilha - aproximação com Judiciário e MP </a:t>
            </a:r>
          </a:p>
          <a:p>
            <a:pPr marL="285750" indent="-285750">
              <a:buFont typeface="Arial" panose="020B0604020202020204" pitchFamily="34" charset="0"/>
              <a:buChar char="•"/>
            </a:pPr>
            <a:r>
              <a:rPr lang="pt-BR" sz="1600" dirty="0" smtClean="0"/>
              <a:t>Defesa MPF; produção de material</a:t>
            </a:r>
          </a:p>
          <a:p>
            <a:pPr marL="285750" indent="-285750">
              <a:buFont typeface="Arial" panose="020B0604020202020204" pitchFamily="34" charset="0"/>
              <a:buChar char="•"/>
            </a:pPr>
            <a:r>
              <a:rPr lang="pt-BR" sz="1600" dirty="0" smtClean="0"/>
              <a:t>Questões de trabalho</a:t>
            </a:r>
          </a:p>
          <a:p>
            <a:endParaRPr lang="pt-BR" sz="1600" dirty="0" smtClean="0"/>
          </a:p>
        </p:txBody>
      </p:sp>
      <p:sp>
        <p:nvSpPr>
          <p:cNvPr id="6" name="CaixaDeTexto 5"/>
          <p:cNvSpPr txBox="1"/>
          <p:nvPr/>
        </p:nvSpPr>
        <p:spPr>
          <a:xfrm>
            <a:off x="7380312" y="6525346"/>
            <a:ext cx="1512168" cy="246221"/>
          </a:xfrm>
          <a:prstGeom prst="rect">
            <a:avLst/>
          </a:prstGeom>
          <a:noFill/>
        </p:spPr>
        <p:txBody>
          <a:bodyPr wrap="square" rtlCol="0">
            <a:spAutoFit/>
          </a:bodyPr>
          <a:lstStyle/>
          <a:p>
            <a:pPr algn="r"/>
            <a:r>
              <a:rPr lang="pt-BR" sz="1000" dirty="0" smtClean="0"/>
              <a:t>10</a:t>
            </a:r>
            <a:endParaRPr lang="pt-BR" sz="1000" dirty="0"/>
          </a:p>
        </p:txBody>
      </p:sp>
    </p:spTree>
    <p:extLst>
      <p:ext uri="{BB962C8B-B14F-4D97-AF65-F5344CB8AC3E}">
        <p14:creationId xmlns:p14="http://schemas.microsoft.com/office/powerpoint/2010/main" val="175742011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2699792" y="548680"/>
            <a:ext cx="7397750" cy="24923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145" fontAlgn="auto">
              <a:spcAft>
                <a:spcPts val="0"/>
              </a:spcAft>
              <a:defRPr/>
            </a:pPr>
            <a:r>
              <a:rPr lang="pt-BR" sz="2000" b="1" dirty="0" smtClean="0">
                <a:solidFill>
                  <a:schemeClr val="tx2">
                    <a:lumMod val="50000"/>
                  </a:schemeClr>
                </a:solidFill>
                <a:latin typeface="+mn-lt"/>
                <a:ea typeface="+mn-ea"/>
                <a:cs typeface="Tahoma" pitchFamily="34" charset="0"/>
              </a:rPr>
              <a:t>Rápida atualização - Comitês</a:t>
            </a:r>
            <a:br>
              <a:rPr lang="pt-BR" sz="2000" b="1" dirty="0" smtClean="0">
                <a:solidFill>
                  <a:schemeClr val="tx2">
                    <a:lumMod val="50000"/>
                  </a:schemeClr>
                </a:solidFill>
                <a:latin typeface="+mn-lt"/>
                <a:ea typeface="+mn-ea"/>
                <a:cs typeface="Tahoma" pitchFamily="34" charset="0"/>
              </a:rPr>
            </a:br>
            <a:endParaRPr lang="en-US" sz="2000" b="1" dirty="0">
              <a:solidFill>
                <a:schemeClr val="tx2">
                  <a:lumMod val="50000"/>
                </a:schemeClr>
              </a:solidFill>
              <a:latin typeface="+mn-lt"/>
              <a:ea typeface="+mn-ea"/>
              <a:cs typeface="Tahoma" pitchFamily="34" charset="0"/>
              <a:sym typeface="Arial" pitchFamily="34" charset="0"/>
            </a:endParaRPr>
          </a:p>
        </p:txBody>
      </p:sp>
      <p:sp>
        <p:nvSpPr>
          <p:cNvPr id="10" name="Retângulo 7"/>
          <p:cNvSpPr>
            <a:spLocks noChangeArrowheads="1"/>
          </p:cNvSpPr>
          <p:nvPr/>
        </p:nvSpPr>
        <p:spPr bwMode="auto">
          <a:xfrm>
            <a:off x="323528" y="1340768"/>
            <a:ext cx="8624887" cy="4620013"/>
          </a:xfrm>
          <a:prstGeom prst="rect">
            <a:avLst/>
          </a:prstGeom>
          <a:noFill/>
          <a:ln w="9525">
            <a:noFill/>
            <a:miter lim="800000"/>
            <a:headEnd/>
            <a:tailEnd/>
          </a:ln>
        </p:spPr>
        <p:txBody>
          <a:bodyPr lIns="64291" tIns="32146" rIns="64291" bIns="32146">
            <a:spAutoFit/>
          </a:bodyPr>
          <a:lstStyle/>
          <a:p>
            <a:r>
              <a:rPr lang="pt-BR" sz="1600" b="1" dirty="0"/>
              <a:t>Comitê PMCMV</a:t>
            </a:r>
          </a:p>
          <a:p>
            <a:pPr marL="285750" indent="-285750">
              <a:buFont typeface="Arial" panose="020B0604020202020204" pitchFamily="34" charset="0"/>
              <a:buChar char="•"/>
            </a:pPr>
            <a:r>
              <a:rPr lang="pt-BR" sz="1600" dirty="0"/>
              <a:t>PMCMV3, </a:t>
            </a:r>
            <a:r>
              <a:rPr lang="pt-BR" sz="1600" dirty="0" smtClean="0"/>
              <a:t>Fluxo de pagamentos, Casa </a:t>
            </a:r>
            <a:r>
              <a:rPr lang="pt-BR" sz="1600" dirty="0"/>
              <a:t>Paulista, </a:t>
            </a:r>
            <a:r>
              <a:rPr lang="pt-BR" sz="1600" dirty="0" smtClean="0"/>
              <a:t>HIS-SP.</a:t>
            </a:r>
            <a:endParaRPr lang="pt-BR" sz="1600" b="1" dirty="0"/>
          </a:p>
          <a:p>
            <a:endParaRPr lang="pt-BR" sz="1600" b="1" dirty="0" smtClean="0"/>
          </a:p>
          <a:p>
            <a:r>
              <a:rPr lang="pt-BR" sz="1600" b="1" dirty="0" smtClean="0"/>
              <a:t>Comitê de Responsabilidade Social</a:t>
            </a:r>
          </a:p>
          <a:p>
            <a:pPr marL="285750" indent="-285750">
              <a:buFont typeface="Arial" panose="020B0604020202020204" pitchFamily="34" charset="0"/>
              <a:buChar char="•"/>
            </a:pPr>
            <a:r>
              <a:rPr lang="pt-BR" sz="1600" dirty="0" smtClean="0"/>
              <a:t>Código de Conduta ABRAINC</a:t>
            </a:r>
          </a:p>
          <a:p>
            <a:pPr marL="285750" indent="-285750">
              <a:buFont typeface="Arial" panose="020B0604020202020204" pitchFamily="34" charset="0"/>
              <a:buChar char="•"/>
            </a:pPr>
            <a:r>
              <a:rPr lang="pt-BR" sz="1600" dirty="0" smtClean="0"/>
              <a:t>Book Responsabilidade Social</a:t>
            </a:r>
          </a:p>
          <a:p>
            <a:pPr marL="285750" indent="-285750">
              <a:buFont typeface="Arial" panose="020B0604020202020204" pitchFamily="34" charset="0"/>
              <a:buChar char="•"/>
            </a:pPr>
            <a:r>
              <a:rPr lang="pt-BR" sz="1600" dirty="0" smtClean="0"/>
              <a:t>Outros: ações, </a:t>
            </a:r>
            <a:r>
              <a:rPr lang="pt-BR" sz="1600" i="1" dirty="0" err="1" smtClean="0"/>
              <a:t>compliance</a:t>
            </a:r>
            <a:r>
              <a:rPr lang="pt-BR" sz="1600" dirty="0" smtClean="0"/>
              <a:t> ABRAINC, estatuto</a:t>
            </a:r>
            <a:endParaRPr lang="pt-BR" sz="1600" dirty="0"/>
          </a:p>
          <a:p>
            <a:pPr marL="285750" indent="-285750">
              <a:buFont typeface="Arial" panose="020B0604020202020204" pitchFamily="34" charset="0"/>
              <a:buChar char="•"/>
            </a:pPr>
            <a:endParaRPr lang="pt-BR" sz="1600" dirty="0"/>
          </a:p>
          <a:p>
            <a:r>
              <a:rPr lang="pt-BR" sz="1600" b="1" dirty="0" smtClean="0"/>
              <a:t>Comitê de RH </a:t>
            </a:r>
          </a:p>
          <a:p>
            <a:pPr marL="285750" indent="-285750">
              <a:buFont typeface="Arial" panose="020B0604020202020204" pitchFamily="34" charset="0"/>
              <a:buChar char="•"/>
            </a:pPr>
            <a:r>
              <a:rPr lang="pt-BR" sz="1600" dirty="0" smtClean="0"/>
              <a:t>Produtividade e formação de mão de obra– Ideia Brasil, SENAI, </a:t>
            </a:r>
            <a:r>
              <a:rPr lang="pt-BR" sz="1600" dirty="0" err="1" smtClean="0"/>
              <a:t>Sintracon</a:t>
            </a:r>
            <a:endParaRPr lang="pt-BR" sz="1600" dirty="0" smtClean="0"/>
          </a:p>
          <a:p>
            <a:pPr marL="285750" indent="-285750">
              <a:buFont typeface="Arial" panose="020B0604020202020204" pitchFamily="34" charset="0"/>
              <a:buChar char="•"/>
            </a:pPr>
            <a:r>
              <a:rPr lang="pt-BR" sz="1600" dirty="0"/>
              <a:t>R</a:t>
            </a:r>
            <a:r>
              <a:rPr lang="pt-BR" sz="1600" dirty="0" smtClean="0"/>
              <a:t>epresentação dissídio</a:t>
            </a:r>
          </a:p>
          <a:p>
            <a:pPr marL="285750" indent="-285750">
              <a:buFont typeface="Arial" panose="020B0604020202020204" pitchFamily="34" charset="0"/>
              <a:buChar char="•"/>
            </a:pPr>
            <a:r>
              <a:rPr lang="pt-BR" sz="1600" dirty="0" smtClean="0"/>
              <a:t>Formalização/desoneração - 2015</a:t>
            </a:r>
          </a:p>
          <a:p>
            <a:pPr marL="285750" indent="-285750">
              <a:buFont typeface="Arial" panose="020B0604020202020204" pitchFamily="34" charset="0"/>
              <a:buChar char="•"/>
            </a:pPr>
            <a:endParaRPr lang="pt-BR" sz="1600" dirty="0"/>
          </a:p>
          <a:p>
            <a:r>
              <a:rPr lang="pt-BR" sz="1600" b="1" dirty="0"/>
              <a:t>Comitê Técnico </a:t>
            </a:r>
          </a:p>
          <a:p>
            <a:pPr marL="285750" indent="-285750">
              <a:buFont typeface="Arial" panose="020B0604020202020204" pitchFamily="34" charset="0"/>
              <a:buChar char="•"/>
            </a:pPr>
            <a:r>
              <a:rPr lang="pt-BR" sz="1600" dirty="0"/>
              <a:t>Produtividade – diagnóstico e </a:t>
            </a:r>
            <a:r>
              <a:rPr lang="pt-BR" sz="1600" dirty="0" smtClean="0"/>
              <a:t>planejamento</a:t>
            </a:r>
          </a:p>
          <a:p>
            <a:pPr marL="285750" indent="-285750">
              <a:buFont typeface="Arial" panose="020B0604020202020204" pitchFamily="34" charset="0"/>
              <a:buChar char="•"/>
            </a:pPr>
            <a:r>
              <a:rPr lang="pt-BR" sz="1600" dirty="0" smtClean="0"/>
              <a:t>Instalações Hidráulicas – padronização, qualidade- encontros com projetistas, instaladores e consultores para avanços neste serviço, indicado como crítico</a:t>
            </a:r>
            <a:endParaRPr lang="pt-BR" sz="1600" dirty="0"/>
          </a:p>
          <a:p>
            <a:pPr marL="285750" indent="-285750">
              <a:buFont typeface="Arial" panose="020B0604020202020204" pitchFamily="34" charset="0"/>
              <a:buChar char="•"/>
            </a:pPr>
            <a:r>
              <a:rPr lang="pt-BR" sz="1600" dirty="0"/>
              <a:t>Normas de Desempenho, ensaios, </a:t>
            </a:r>
            <a:r>
              <a:rPr lang="pt-BR" sz="1600" dirty="0" smtClean="0"/>
              <a:t>PMCMV</a:t>
            </a:r>
            <a:endParaRPr lang="pt-BR" sz="1600" b="1" dirty="0" smtClean="0"/>
          </a:p>
        </p:txBody>
      </p:sp>
      <p:sp>
        <p:nvSpPr>
          <p:cNvPr id="11" name="CaixaDeTexto 10"/>
          <p:cNvSpPr txBox="1"/>
          <p:nvPr/>
        </p:nvSpPr>
        <p:spPr>
          <a:xfrm>
            <a:off x="7380312" y="6525346"/>
            <a:ext cx="1512168" cy="246221"/>
          </a:xfrm>
          <a:prstGeom prst="rect">
            <a:avLst/>
          </a:prstGeom>
          <a:noFill/>
        </p:spPr>
        <p:txBody>
          <a:bodyPr wrap="square" rtlCol="0">
            <a:spAutoFit/>
          </a:bodyPr>
          <a:lstStyle/>
          <a:p>
            <a:pPr algn="r"/>
            <a:r>
              <a:rPr lang="pt-BR" sz="1000" dirty="0" smtClean="0"/>
              <a:t>11</a:t>
            </a:r>
            <a:endParaRPr lang="pt-BR" sz="1000" dirty="0"/>
          </a:p>
        </p:txBody>
      </p:sp>
    </p:spTree>
    <p:extLst>
      <p:ext uri="{BB962C8B-B14F-4D97-AF65-F5344CB8AC3E}">
        <p14:creationId xmlns:p14="http://schemas.microsoft.com/office/powerpoint/2010/main" val="27820982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5"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467544" y="404664"/>
            <a:ext cx="8111876" cy="43960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Assuntos</a:t>
            </a:r>
            <a:r>
              <a:rPr lang="en-US" sz="2800" b="1" dirty="0">
                <a:solidFill>
                  <a:schemeClr val="tx2">
                    <a:lumMod val="50000"/>
                  </a:schemeClr>
                </a:solidFill>
                <a:latin typeface="+mn-lt"/>
                <a:cs typeface="Tahoma" pitchFamily="34" charset="0"/>
                <a:sym typeface="Helvetica" charset="0"/>
              </a:rPr>
              <a:t> </a:t>
            </a:r>
            <a:r>
              <a:rPr lang="en-US" sz="2800" b="1" dirty="0" err="1">
                <a:solidFill>
                  <a:schemeClr val="tx2">
                    <a:lumMod val="50000"/>
                  </a:schemeClr>
                </a:solidFill>
                <a:latin typeface="+mn-lt"/>
                <a:cs typeface="Tahoma" pitchFamily="34" charset="0"/>
                <a:sym typeface="Helvetica" charset="0"/>
              </a:rPr>
              <a:t>Estratégicos</a:t>
            </a:r>
            <a:r>
              <a:rPr lang="en-US" sz="2800" b="1" dirty="0">
                <a:solidFill>
                  <a:schemeClr val="tx2">
                    <a:lumMod val="50000"/>
                  </a:schemeClr>
                </a:solidFill>
                <a:latin typeface="+mn-lt"/>
                <a:cs typeface="Tahoma" pitchFamily="34" charset="0"/>
                <a:sym typeface="Helvetica" charset="0"/>
              </a:rPr>
              <a:t> </a:t>
            </a:r>
          </a:p>
          <a:p>
            <a:pPr algn="ctr" defTabSz="914145" hangingPunct="0">
              <a:defRPr/>
            </a:pPr>
            <a:endParaRPr lang="en-US" sz="3600" b="1" dirty="0">
              <a:solidFill>
                <a:schemeClr val="tx2">
                  <a:lumMod val="50000"/>
                </a:schemeClr>
              </a:solidFill>
              <a:latin typeface="+mn-lt"/>
              <a:cs typeface="Tahoma" pitchFamily="34" charset="0"/>
              <a:sym typeface="Helvetica" charset="0"/>
            </a:endParaRPr>
          </a:p>
          <a:p>
            <a:pPr algn="ctr" defTabSz="914145" hangingPunct="0">
              <a:defRPr/>
            </a:pPr>
            <a:endParaRPr lang="en-US" sz="3600" b="1" dirty="0">
              <a:solidFill>
                <a:schemeClr val="tx2">
                  <a:lumMod val="50000"/>
                </a:schemeClr>
              </a:solidFill>
              <a:latin typeface="+mn-lt"/>
              <a:cs typeface="Tahoma" pitchFamily="34" charset="0"/>
              <a:sym typeface="Helvetica" charset="0"/>
            </a:endParaRPr>
          </a:p>
          <a:p>
            <a:pPr algn="ctr" defTabSz="914145" hangingPunct="0">
              <a:defRPr/>
            </a:pPr>
            <a:endParaRPr lang="en-US" sz="3600" b="1" dirty="0">
              <a:solidFill>
                <a:schemeClr val="tx2">
                  <a:lumMod val="50000"/>
                </a:schemeClr>
              </a:solidFill>
              <a:latin typeface="+mn-lt"/>
              <a:cs typeface="Tahoma" pitchFamily="34" charset="0"/>
              <a:sym typeface="Helvetica" charset="0"/>
            </a:endParaRPr>
          </a:p>
          <a:p>
            <a:pPr algn="ctr" defTabSz="914145" hangingPunct="0">
              <a:defRPr/>
            </a:pPr>
            <a:endParaRPr lang="en-US" sz="3600" b="1" dirty="0">
              <a:solidFill>
                <a:schemeClr val="tx2">
                  <a:lumMod val="50000"/>
                </a:schemeClr>
              </a:solidFill>
              <a:latin typeface="+mn-lt"/>
              <a:cs typeface="Tahoma" pitchFamily="34" charset="0"/>
              <a:sym typeface="Helvetica" charset="0"/>
            </a:endParaRPr>
          </a:p>
        </p:txBody>
      </p:sp>
      <p:sp>
        <p:nvSpPr>
          <p:cNvPr id="3" name="Retângulo 2"/>
          <p:cNvSpPr/>
          <p:nvPr/>
        </p:nvSpPr>
        <p:spPr>
          <a:xfrm>
            <a:off x="2467289" y="3244334"/>
            <a:ext cx="4209422" cy="523220"/>
          </a:xfrm>
          <a:prstGeom prst="rect">
            <a:avLst/>
          </a:prstGeom>
        </p:spPr>
        <p:txBody>
          <a:bodyPr wrap="none">
            <a:spAutoFit/>
          </a:bodyPr>
          <a:lstStyle/>
          <a:p>
            <a:pPr algn="ctr" defTabSz="914145" hangingPunct="0">
              <a:defRPr/>
            </a:pPr>
            <a:r>
              <a:rPr lang="en-US" sz="2800" b="1" dirty="0" err="1">
                <a:solidFill>
                  <a:schemeClr val="tx2">
                    <a:lumMod val="50000"/>
                  </a:schemeClr>
                </a:solidFill>
                <a:latin typeface="+mn-lt"/>
                <a:cs typeface="Tahoma" pitchFamily="34" charset="0"/>
                <a:sym typeface="Helvetica" charset="0"/>
              </a:rPr>
              <a:t>Encontros</a:t>
            </a:r>
            <a:r>
              <a:rPr lang="en-US" sz="2800" b="1" dirty="0">
                <a:solidFill>
                  <a:schemeClr val="tx2">
                    <a:lumMod val="50000"/>
                  </a:schemeClr>
                </a:solidFill>
                <a:latin typeface="+mn-lt"/>
                <a:cs typeface="Tahoma" pitchFamily="34" charset="0"/>
                <a:sym typeface="Helvetica" charset="0"/>
              </a:rPr>
              <a:t> com </a:t>
            </a:r>
            <a:r>
              <a:rPr lang="en-US" sz="2800" b="1" dirty="0" err="1">
                <a:solidFill>
                  <a:schemeClr val="tx2">
                    <a:lumMod val="50000"/>
                  </a:schemeClr>
                </a:solidFill>
                <a:latin typeface="+mn-lt"/>
                <a:cs typeface="Tahoma" pitchFamily="34" charset="0"/>
                <a:sym typeface="Helvetica" charset="0"/>
              </a:rPr>
              <a:t>Candidatos</a:t>
            </a:r>
            <a:r>
              <a:rPr lang="en-US" sz="2800" b="1" dirty="0">
                <a:solidFill>
                  <a:schemeClr val="tx2">
                    <a:lumMod val="50000"/>
                  </a:schemeClr>
                </a:solidFill>
                <a:latin typeface="+mn-lt"/>
                <a:cs typeface="Tahoma" pitchFamily="34" charset="0"/>
                <a:sym typeface="Helvetica" charset="0"/>
              </a:rPr>
              <a:t> </a:t>
            </a:r>
          </a:p>
        </p:txBody>
      </p:sp>
    </p:spTree>
    <p:extLst>
      <p:ext uri="{BB962C8B-B14F-4D97-AF65-F5344CB8AC3E}">
        <p14:creationId xmlns:p14="http://schemas.microsoft.com/office/powerpoint/2010/main" val="72284283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145">
              <a:defRPr/>
            </a:pPr>
            <a:r>
              <a:rPr lang="en-US" sz="2000" b="1" dirty="0" err="1">
                <a:solidFill>
                  <a:schemeClr val="tx2">
                    <a:lumMod val="50000"/>
                  </a:schemeClr>
                </a:solidFill>
                <a:latin typeface="+mn-lt"/>
                <a:ea typeface="+mn-ea"/>
                <a:cs typeface="Tahoma" pitchFamily="34" charset="0"/>
                <a:sym typeface="Arial" pitchFamily="34" charset="0"/>
              </a:rPr>
              <a:t>Encontros</a:t>
            </a:r>
            <a:r>
              <a:rPr lang="en-US" sz="2000" b="1" dirty="0">
                <a:solidFill>
                  <a:schemeClr val="tx2">
                    <a:lumMod val="50000"/>
                  </a:schemeClr>
                </a:solidFill>
                <a:latin typeface="+mn-lt"/>
                <a:ea typeface="+mn-ea"/>
                <a:cs typeface="Tahoma" pitchFamily="34" charset="0"/>
                <a:sym typeface="Arial" pitchFamily="34" charset="0"/>
              </a:rPr>
              <a:t> com </a:t>
            </a:r>
            <a:r>
              <a:rPr lang="en-US" sz="2000" b="1" dirty="0" err="1">
                <a:solidFill>
                  <a:schemeClr val="tx2">
                    <a:lumMod val="50000"/>
                  </a:schemeClr>
                </a:solidFill>
                <a:latin typeface="+mn-lt"/>
                <a:ea typeface="+mn-ea"/>
                <a:cs typeface="Tahoma" pitchFamily="34" charset="0"/>
                <a:sym typeface="Arial" pitchFamily="34" charset="0"/>
              </a:rPr>
              <a:t>Candidatos</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964612" cy="5604898"/>
          </a:xfrm>
          <a:prstGeom prst="rect">
            <a:avLst/>
          </a:prstGeom>
          <a:noFill/>
          <a:ln w="9525">
            <a:noFill/>
            <a:miter lim="800000"/>
            <a:headEnd/>
            <a:tailEnd/>
          </a:ln>
        </p:spPr>
        <p:txBody>
          <a:bodyPr wrap="square" lIns="64291" tIns="32146" rIns="64291" bIns="32146">
            <a:spAutoFit/>
          </a:bodyPr>
          <a:lstStyle/>
          <a:p>
            <a:r>
              <a:rPr lang="pt-BR" b="1" dirty="0" smtClean="0"/>
              <a:t>Presidenciáveis</a:t>
            </a:r>
          </a:p>
          <a:p>
            <a:pPr marL="285750" indent="-285750">
              <a:buFont typeface="Arial" panose="020B0604020202020204" pitchFamily="34" charset="0"/>
              <a:buChar char="•"/>
            </a:pPr>
            <a:r>
              <a:rPr lang="pt-BR" dirty="0" smtClean="0"/>
              <a:t>Marina Silva – 15/9</a:t>
            </a:r>
          </a:p>
          <a:p>
            <a:pPr marL="742950" lvl="1" indent="-285750">
              <a:buFont typeface="Arial" panose="020B0604020202020204" pitchFamily="34" charset="0"/>
              <a:buChar char="•"/>
            </a:pPr>
            <a:r>
              <a:rPr lang="pt-BR" dirty="0" smtClean="0"/>
              <a:t>A ABRAINC</a:t>
            </a:r>
          </a:p>
          <a:p>
            <a:pPr marL="742950" lvl="1" indent="-285750">
              <a:buFont typeface="Arial" panose="020B0604020202020204" pitchFamily="34" charset="0"/>
              <a:buChar char="•"/>
            </a:pPr>
            <a:r>
              <a:rPr lang="pt-BR" dirty="0" smtClean="0"/>
              <a:t>A importância do Setor</a:t>
            </a:r>
          </a:p>
          <a:p>
            <a:pPr marL="742950" lvl="1" indent="-285750">
              <a:buFont typeface="Arial" panose="020B0604020202020204" pitchFamily="34" charset="0"/>
              <a:buChar char="•"/>
            </a:pPr>
            <a:r>
              <a:rPr lang="pt-BR" dirty="0" smtClean="0"/>
              <a:t>O custo da burocracia no imóvel</a:t>
            </a:r>
          </a:p>
          <a:p>
            <a:pPr marL="1200150" lvl="2" indent="-285750">
              <a:buFont typeface="Arial" panose="020B0604020202020204" pitchFamily="34" charset="0"/>
              <a:buChar char="•"/>
            </a:pPr>
            <a:r>
              <a:rPr lang="pt-BR" dirty="0" smtClean="0"/>
              <a:t>Os licenciamentos ambientai~; a função das incorporadoras</a:t>
            </a:r>
          </a:p>
          <a:p>
            <a:pPr marL="1200150" lvl="2" indent="-285750">
              <a:buFont typeface="Arial" panose="020B0604020202020204" pitchFamily="34" charset="0"/>
              <a:buChar char="•"/>
            </a:pPr>
            <a:r>
              <a:rPr lang="pt-BR" dirty="0" smtClean="0"/>
              <a:t>Sustentabilidade – incentivos -  IPTU verde, ICMS, potencial construtivo</a:t>
            </a:r>
          </a:p>
          <a:p>
            <a:pPr marL="742950" lvl="1" indent="-285750">
              <a:buFont typeface="Arial" panose="020B0604020202020204" pitchFamily="34" charset="0"/>
              <a:buChar char="•"/>
            </a:pPr>
            <a:r>
              <a:rPr lang="pt-BR" smtClean="0"/>
              <a:t>O PMCMV</a:t>
            </a:r>
          </a:p>
          <a:p>
            <a:pPr marL="742950" lvl="1" indent="-285750">
              <a:buFont typeface="Arial" panose="020B0604020202020204" pitchFamily="34" charset="0"/>
              <a:buChar char="•"/>
            </a:pPr>
            <a:r>
              <a:rPr lang="pt-BR" smtClean="0"/>
              <a:t>As </a:t>
            </a:r>
            <a:r>
              <a:rPr lang="pt-BR" dirty="0" smtClean="0"/>
              <a:t>questões do trabalho -  a terceirização na Construção Civil</a:t>
            </a:r>
          </a:p>
          <a:p>
            <a:pPr marL="742950" lvl="1" indent="-285750">
              <a:buFont typeface="Arial" panose="020B0604020202020204" pitchFamily="34" charset="0"/>
              <a:buChar char="•"/>
            </a:pPr>
            <a:r>
              <a:rPr lang="pt-BR" dirty="0"/>
              <a:t>O</a:t>
            </a:r>
            <a:r>
              <a:rPr lang="pt-BR" dirty="0" smtClean="0"/>
              <a:t> equilíbrio nas operações</a:t>
            </a:r>
          </a:p>
          <a:p>
            <a:pPr marL="285750" indent="-285750">
              <a:buFont typeface="Arial" panose="020B0604020202020204" pitchFamily="34" charset="0"/>
              <a:buChar char="•"/>
            </a:pPr>
            <a:r>
              <a:rPr lang="pt-BR" dirty="0" smtClean="0"/>
              <a:t>Organização da reunião, distribuição de temas</a:t>
            </a:r>
          </a:p>
          <a:p>
            <a:pPr marL="285750" indent="-285750">
              <a:buFont typeface="Arial" panose="020B0604020202020204" pitchFamily="34" charset="0"/>
              <a:buChar char="•"/>
            </a:pPr>
            <a:r>
              <a:rPr lang="pt-BR" dirty="0" smtClean="0"/>
              <a:t>Outros pontos - Proposta Secovi, presente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b="1" dirty="0" smtClean="0"/>
          </a:p>
          <a:p>
            <a:r>
              <a:rPr lang="pt-BR" b="1" dirty="0" smtClean="0"/>
              <a:t>Governador Alckmin – encontro com empresas na próxima semana - </a:t>
            </a:r>
            <a:r>
              <a:rPr lang="pt-BR" dirty="0"/>
              <a:t>ABRAINC, setor, burocracia (</a:t>
            </a:r>
            <a:r>
              <a:rPr lang="pt-BR" dirty="0" err="1"/>
              <a:t>Grapro</a:t>
            </a:r>
            <a:r>
              <a:rPr lang="pt-BR" dirty="0"/>
              <a:t>, Cetesb), HIS (Casa Paulista, Mananciais)</a:t>
            </a:r>
            <a:endParaRPr lang="pt-BR" b="1" dirty="0" smtClean="0"/>
          </a:p>
          <a:p>
            <a:endParaRPr lang="pt-BR" b="1" dirty="0"/>
          </a:p>
          <a:p>
            <a:r>
              <a:rPr lang="pt-BR" b="1" dirty="0" smtClean="0"/>
              <a:t>Ministro Mantega – encontro agendado pela CBIC - </a:t>
            </a:r>
            <a:r>
              <a:rPr lang="pt-BR" dirty="0" smtClean="0"/>
              <a:t>PMCMV (Limites, RET), Registros</a:t>
            </a:r>
            <a:r>
              <a:rPr lang="pt-BR" dirty="0"/>
              <a:t> </a:t>
            </a:r>
            <a:r>
              <a:rPr lang="pt-BR" dirty="0" smtClean="0"/>
              <a:t>-  sequência a reuniões com </a:t>
            </a:r>
            <a:r>
              <a:rPr lang="pt-BR" dirty="0" err="1" smtClean="0"/>
              <a:t>Hereda</a:t>
            </a:r>
            <a:r>
              <a:rPr lang="pt-BR" dirty="0" smtClean="0"/>
              <a:t> e </a:t>
            </a:r>
            <a:r>
              <a:rPr lang="pt-BR" dirty="0" err="1" smtClean="0"/>
              <a:t>Caffarelli</a:t>
            </a:r>
            <a:endParaRPr lang="pt-BR" dirty="0" smtClean="0"/>
          </a:p>
          <a:p>
            <a:pPr marL="285750" indent="-285750">
              <a:buFont typeface="Arial" panose="020B0604020202020204" pitchFamily="34" charset="0"/>
              <a:buChar char="•"/>
            </a:pPr>
            <a:endParaRPr lang="pt-BR" b="1" dirty="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13</a:t>
            </a:r>
            <a:endParaRPr lang="pt-BR" sz="1000" dirty="0"/>
          </a:p>
        </p:txBody>
      </p:sp>
    </p:spTree>
    <p:extLst>
      <p:ext uri="{BB962C8B-B14F-4D97-AF65-F5344CB8AC3E}">
        <p14:creationId xmlns:p14="http://schemas.microsoft.com/office/powerpoint/2010/main" val="409872813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145">
              <a:defRPr/>
            </a:pPr>
            <a:r>
              <a:rPr lang="en-US" sz="2000" b="1" dirty="0" err="1">
                <a:solidFill>
                  <a:schemeClr val="tx2">
                    <a:lumMod val="50000"/>
                  </a:schemeClr>
                </a:solidFill>
                <a:latin typeface="+mn-lt"/>
                <a:ea typeface="+mn-ea"/>
                <a:cs typeface="Tahoma" pitchFamily="34" charset="0"/>
                <a:sym typeface="Arial" pitchFamily="34" charset="0"/>
              </a:rPr>
              <a:t>Encontros</a:t>
            </a:r>
            <a:r>
              <a:rPr lang="en-US" sz="2000" b="1" dirty="0">
                <a:solidFill>
                  <a:schemeClr val="tx2">
                    <a:lumMod val="50000"/>
                  </a:schemeClr>
                </a:solidFill>
                <a:latin typeface="+mn-lt"/>
                <a:ea typeface="+mn-ea"/>
                <a:cs typeface="Tahoma" pitchFamily="34" charset="0"/>
                <a:sym typeface="Arial" pitchFamily="34" charset="0"/>
              </a:rPr>
              <a:t> com </a:t>
            </a:r>
            <a:r>
              <a:rPr lang="en-US" sz="2000" b="1" dirty="0" err="1">
                <a:solidFill>
                  <a:schemeClr val="tx2">
                    <a:lumMod val="50000"/>
                  </a:schemeClr>
                </a:solidFill>
                <a:latin typeface="+mn-lt"/>
                <a:ea typeface="+mn-ea"/>
                <a:cs typeface="Tahoma" pitchFamily="34" charset="0"/>
                <a:sym typeface="Arial" pitchFamily="34" charset="0"/>
              </a:rPr>
              <a:t>Candidatos</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14</a:t>
            </a:r>
            <a:endParaRPr lang="pt-BR" sz="1000" dirty="0"/>
          </a:p>
        </p:txBody>
      </p:sp>
      <p:pic>
        <p:nvPicPr>
          <p:cNvPr id="2" name="Imagem 1"/>
          <p:cNvPicPr>
            <a:picLocks noChangeAspect="1"/>
          </p:cNvPicPr>
          <p:nvPr/>
        </p:nvPicPr>
        <p:blipFill>
          <a:blip r:embed="rId3"/>
          <a:stretch>
            <a:fillRect/>
          </a:stretch>
        </p:blipFill>
        <p:spPr>
          <a:xfrm>
            <a:off x="1763688" y="2239825"/>
            <a:ext cx="6023017" cy="3888432"/>
          </a:xfrm>
          <a:prstGeom prst="rect">
            <a:avLst/>
          </a:prstGeom>
        </p:spPr>
      </p:pic>
      <p:sp>
        <p:nvSpPr>
          <p:cNvPr id="9" name="Rectangle 3"/>
          <p:cNvSpPr txBox="1">
            <a:spLocks noChangeArrowheads="1"/>
          </p:cNvSpPr>
          <p:nvPr/>
        </p:nvSpPr>
        <p:spPr>
          <a:xfrm>
            <a:off x="242888" y="772865"/>
            <a:ext cx="7397750" cy="24923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145" fontAlgn="auto">
              <a:spcAft>
                <a:spcPts val="0"/>
              </a:spcAft>
              <a:defRPr/>
            </a:pPr>
            <a:r>
              <a:rPr lang="en-US" sz="1800" dirty="0" err="1" smtClean="0">
                <a:latin typeface="Arial" panose="020B0604020202020204" pitchFamily="34" charset="0"/>
                <a:cs typeface="Arial" panose="020B0604020202020204" pitchFamily="34" charset="0"/>
                <a:sym typeface="Arial" pitchFamily="34" charset="0"/>
              </a:rPr>
              <a:t>Geração</a:t>
            </a:r>
            <a:r>
              <a:rPr lang="en-US" sz="1800" dirty="0" smtClean="0">
                <a:latin typeface="Arial" panose="020B0604020202020204" pitchFamily="34" charset="0"/>
                <a:cs typeface="Arial" panose="020B0604020202020204" pitchFamily="34" charset="0"/>
                <a:sym typeface="Arial" pitchFamily="34" charset="0"/>
              </a:rPr>
              <a:t> de </a:t>
            </a:r>
            <a:r>
              <a:rPr lang="en-US" sz="1800" dirty="0" err="1" smtClean="0">
                <a:latin typeface="Arial" panose="020B0604020202020204" pitchFamily="34" charset="0"/>
                <a:cs typeface="Arial" panose="020B0604020202020204" pitchFamily="34" charset="0"/>
                <a:sym typeface="Arial" pitchFamily="34" charset="0"/>
              </a:rPr>
              <a:t>Caixa</a:t>
            </a:r>
            <a:r>
              <a:rPr lang="en-US" sz="1800" dirty="0" smtClean="0">
                <a:latin typeface="Arial" panose="020B0604020202020204" pitchFamily="34" charset="0"/>
                <a:cs typeface="Arial" panose="020B0604020202020204" pitchFamily="34" charset="0"/>
                <a:sym typeface="Arial" pitchFamily="34" charset="0"/>
              </a:rPr>
              <a:t> </a:t>
            </a:r>
            <a:r>
              <a:rPr lang="en-US" sz="1800" dirty="0" err="1" smtClean="0">
                <a:latin typeface="Arial" panose="020B0604020202020204" pitchFamily="34" charset="0"/>
                <a:cs typeface="Arial" panose="020B0604020202020204" pitchFamily="34" charset="0"/>
                <a:sym typeface="Arial" pitchFamily="34" charset="0"/>
              </a:rPr>
              <a:t>positiva</a:t>
            </a:r>
            <a:r>
              <a:rPr lang="en-US" sz="1800" dirty="0" smtClean="0">
                <a:latin typeface="Arial" panose="020B0604020202020204" pitchFamily="34" charset="0"/>
                <a:cs typeface="Arial" panose="020B0604020202020204" pitchFamily="34" charset="0"/>
                <a:sym typeface="Arial" pitchFamily="34" charset="0"/>
              </a:rPr>
              <a:t> – </a:t>
            </a:r>
            <a:r>
              <a:rPr lang="en-US" sz="1800" dirty="0" err="1" smtClean="0">
                <a:latin typeface="Arial" panose="020B0604020202020204" pitchFamily="34" charset="0"/>
                <a:cs typeface="Arial" panose="020B0604020202020204" pitchFamily="34" charset="0"/>
                <a:sym typeface="Arial" pitchFamily="34" charset="0"/>
              </a:rPr>
              <a:t>solidez</a:t>
            </a:r>
            <a:r>
              <a:rPr lang="en-US" sz="1800" dirty="0" smtClean="0">
                <a:latin typeface="Arial" panose="020B0604020202020204" pitchFamily="34" charset="0"/>
                <a:cs typeface="Arial" panose="020B0604020202020204" pitchFamily="34" charset="0"/>
                <a:sym typeface="Arial" pitchFamily="34" charset="0"/>
              </a:rPr>
              <a:t> vs. </a:t>
            </a:r>
            <a:r>
              <a:rPr lang="en-US" sz="1800" dirty="0" err="1" smtClean="0">
                <a:latin typeface="Arial" panose="020B0604020202020204" pitchFamily="34" charset="0"/>
                <a:cs typeface="Arial" panose="020B0604020202020204" pitchFamily="34" charset="0"/>
                <a:sym typeface="Arial" pitchFamily="34" charset="0"/>
              </a:rPr>
              <a:t>investimentos</a:t>
            </a:r>
            <a:endParaRPr lang="en-US" sz="1800" dirty="0">
              <a:latin typeface="Arial" panose="020B0604020202020204" pitchFamily="34" charset="0"/>
              <a:cs typeface="Arial" panose="020B0604020202020204" pitchFamily="34" charset="0"/>
              <a:sym typeface="Arial" pitchFamily="34" charset="0"/>
            </a:endParaRPr>
          </a:p>
        </p:txBody>
      </p:sp>
    </p:spTree>
    <p:extLst>
      <p:ext uri="{BB962C8B-B14F-4D97-AF65-F5344CB8AC3E}">
        <p14:creationId xmlns:p14="http://schemas.microsoft.com/office/powerpoint/2010/main" val="84198152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400">
              <a:defRPr/>
            </a:pPr>
            <a:r>
              <a:rPr lang="pt-BR" sz="2400" b="1" dirty="0">
                <a:solidFill>
                  <a:schemeClr val="tx2">
                    <a:lumMod val="50000"/>
                  </a:schemeClr>
                </a:solidFill>
                <a:latin typeface="+mn-lt"/>
                <a:ea typeface="+mn-ea"/>
                <a:cs typeface="Tahoma" pitchFamily="34" charset="0"/>
                <a:sym typeface="Arial" pitchFamily="34" charset="0"/>
              </a:rPr>
              <a:t>Defesa da Concorrência</a:t>
            </a:r>
            <a:r>
              <a:rPr lang="en-US" sz="2400" b="1" dirty="0">
                <a:solidFill>
                  <a:schemeClr val="tx2">
                    <a:lumMod val="50000"/>
                  </a:schemeClr>
                </a:solidFill>
                <a:latin typeface="+mn-lt"/>
                <a:ea typeface="+mn-ea"/>
                <a:cs typeface="Tahoma" pitchFamily="34" charset="0"/>
                <a:sym typeface="Arial" pitchFamily="34" charset="0"/>
              </a:rPr>
              <a:t> </a:t>
            </a: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90" y="620713"/>
            <a:ext cx="8624887" cy="6081952"/>
          </a:xfrm>
          <a:prstGeom prst="rect">
            <a:avLst/>
          </a:prstGeom>
          <a:noFill/>
          <a:ln w="9525">
            <a:noFill/>
            <a:miter lim="800000"/>
            <a:headEnd/>
            <a:tailEnd/>
          </a:ln>
        </p:spPr>
        <p:txBody>
          <a:bodyPr lIns="64291" tIns="32146" rIns="64291" bIns="32146">
            <a:spAutoFit/>
          </a:bodyPr>
          <a:lstStyle/>
          <a:p>
            <a:r>
              <a:rPr lang="pt-BR" sz="1700" dirty="0"/>
              <a:t>De acordo com o Código de Conduta e em consonância com o estatuto da associação, as reuniões são regidas pelas instruções abaixo, previamente distribuídas e de pleno conhecimento dos participantes. A saber:</a:t>
            </a:r>
          </a:p>
          <a:p>
            <a:r>
              <a:rPr lang="pt-BR" sz="1700" dirty="0"/>
              <a:t> </a:t>
            </a:r>
          </a:p>
          <a:p>
            <a:r>
              <a:rPr lang="pt-BR" sz="1700" dirty="0"/>
              <a:t>INSTRUÇÕES PARA A REUNIÃO</a:t>
            </a:r>
          </a:p>
          <a:p>
            <a:r>
              <a:rPr lang="pt-BR" sz="1700" dirty="0"/>
              <a:t>As 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a:p>
            <a:r>
              <a:rPr lang="pt-BR" sz="1700" dirty="0"/>
              <a:t> </a:t>
            </a:r>
          </a:p>
          <a:p>
            <a:r>
              <a:rPr lang="pt-BR" sz="1700" dirty="0"/>
              <a:t>VOCÊ DEVERÁ</a:t>
            </a:r>
          </a:p>
          <a:p>
            <a:r>
              <a:rPr lang="pt-BR" sz="1700" dirty="0"/>
              <a:t>1. Avaliar e atender a agenda preparada para a reunião e consignar a objeção de determinada matéria que não lhe atenda, por escrito, e também em relação a ata da reunião não se seu teor não refletir precisamente as discussões ocorridas durante a mesma.</a:t>
            </a:r>
          </a:p>
          <a:p>
            <a:r>
              <a:rPr lang="pt-BR" sz="1700" dirty="0"/>
              <a:t>2. Compreender os propósitos e a autoridade de cada uma das pessoas com as quais se reúne[, em especial, a autoridade do coordenador da reunião específica.</a:t>
            </a:r>
          </a:p>
          <a:p>
            <a:r>
              <a:rPr lang="pt-BR" sz="1700" dirty="0"/>
              <a:t>3. Protestar 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endParaRPr lang="pt-BR" dirty="0"/>
          </a:p>
        </p:txBody>
      </p:sp>
    </p:spTree>
    <p:extLst>
      <p:ext uri="{BB962C8B-B14F-4D97-AF65-F5344CB8AC3E}">
        <p14:creationId xmlns:p14="http://schemas.microsoft.com/office/powerpoint/2010/main" val="177315604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125415" y="65088"/>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sz="2800"/>
          </a:p>
        </p:txBody>
      </p:sp>
      <p:sp>
        <p:nvSpPr>
          <p:cNvPr id="2" name="Rectangle 2"/>
          <p:cNvSpPr>
            <a:spLocks/>
          </p:cNvSpPr>
          <p:nvPr/>
        </p:nvSpPr>
        <p:spPr bwMode="auto">
          <a:xfrm>
            <a:off x="827584" y="2060848"/>
            <a:ext cx="7697787" cy="4842347"/>
          </a:xfrm>
          <a:prstGeom prst="rect">
            <a:avLst/>
          </a:prstGeom>
          <a:noFill/>
          <a:ln w="12700" cap="flat" cmpd="sng">
            <a:noFill/>
            <a:prstDash val="solid"/>
            <a:miter lim="0"/>
            <a:headEnd/>
            <a:tailEnd/>
          </a:ln>
          <a:effectLst/>
        </p:spPr>
        <p:txBody>
          <a:bodyPr lIns="88896" tIns="50798" rIns="88896" bIns="50798">
            <a:spAutoFit/>
          </a:bodyPr>
          <a:lstStyle/>
          <a:p>
            <a:pPr>
              <a:defRPr/>
            </a:pPr>
            <a:endParaRPr lang="pt-BR" sz="2800" b="1" dirty="0">
              <a:solidFill>
                <a:schemeClr val="tx2">
                  <a:lumMod val="50000"/>
                </a:schemeClr>
              </a:solidFill>
              <a:latin typeface="+mn-lt"/>
              <a:cs typeface="Tahoma" pitchFamily="34" charset="0"/>
            </a:endParaRPr>
          </a:p>
          <a:p>
            <a:pPr>
              <a:defRPr/>
            </a:pPr>
            <a:endParaRPr lang="pt-BR" sz="2800" b="1" dirty="0"/>
          </a:p>
          <a:p>
            <a:pPr algn="ctr">
              <a:defRPr/>
            </a:pPr>
            <a:endParaRPr lang="pt-BR" sz="2800" b="1" dirty="0"/>
          </a:p>
          <a:p>
            <a:pPr algn="ctr">
              <a:defRPr/>
            </a:pPr>
            <a:r>
              <a:rPr lang="pt-BR" sz="2800" b="1" dirty="0">
                <a:solidFill>
                  <a:schemeClr val="tx2">
                    <a:lumMod val="50000"/>
                  </a:schemeClr>
                </a:solidFill>
                <a:latin typeface="+mn-lt"/>
                <a:cs typeface="Tahoma" pitchFamily="34" charset="0"/>
              </a:rPr>
              <a:t>Modelo de Negócios e Modelo de Vendas</a:t>
            </a:r>
          </a:p>
          <a:p>
            <a:pPr algn="ctr">
              <a:defRPr/>
            </a:pPr>
            <a:endParaRPr lang="pt-BR" sz="2800" b="1" dirty="0">
              <a:solidFill>
                <a:schemeClr val="tx2">
                  <a:lumMod val="50000"/>
                </a:schemeClr>
              </a:solidFill>
              <a:latin typeface="+mn-lt"/>
              <a:cs typeface="Tahoma" pitchFamily="34" charset="0"/>
            </a:endParaRPr>
          </a:p>
          <a:p>
            <a:pPr algn="ctr">
              <a:defRPr/>
            </a:pPr>
            <a:endParaRPr lang="pt-BR" sz="2800" b="1" dirty="0"/>
          </a:p>
          <a:p>
            <a:pPr algn="ctr">
              <a:defRPr/>
            </a:pPr>
            <a:endParaRPr lang="pt-BR" sz="2800" b="1" dirty="0"/>
          </a:p>
          <a:p>
            <a:pPr algn="ctr">
              <a:defRPr/>
            </a:pPr>
            <a:endParaRPr lang="pt-BR" sz="2800" b="1" dirty="0"/>
          </a:p>
          <a:p>
            <a:pPr algn="ctr">
              <a:defRPr/>
            </a:pPr>
            <a:endParaRPr lang="pt-BR" sz="2800" b="1" dirty="0"/>
          </a:p>
          <a:p>
            <a:pPr algn="ctr">
              <a:defRPr/>
            </a:pPr>
            <a:r>
              <a:rPr lang="pt-BR" sz="2800" b="1" dirty="0"/>
              <a:t> </a:t>
            </a:r>
          </a:p>
          <a:p>
            <a:pPr>
              <a:defRPr/>
            </a:pPr>
            <a:endParaRPr lang="pt-BR" sz="2800" b="1" dirty="0"/>
          </a:p>
        </p:txBody>
      </p:sp>
      <p:sp>
        <p:nvSpPr>
          <p:cNvPr id="4" name="Rectangle 2"/>
          <p:cNvSpPr>
            <a:spLocks/>
          </p:cNvSpPr>
          <p:nvPr/>
        </p:nvSpPr>
        <p:spPr bwMode="auto">
          <a:xfrm>
            <a:off x="395536" y="32957"/>
            <a:ext cx="8111876" cy="268791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endParaRPr lang="en-US" sz="28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8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8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8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Assuntos</a:t>
            </a:r>
            <a:r>
              <a:rPr lang="en-US" sz="2800" b="1" dirty="0">
                <a:solidFill>
                  <a:schemeClr val="tx2">
                    <a:lumMod val="50000"/>
                  </a:schemeClr>
                </a:solidFill>
                <a:latin typeface="+mn-lt"/>
                <a:cs typeface="Tahoma" pitchFamily="34" charset="0"/>
                <a:sym typeface="Helvetica" charset="0"/>
              </a:rPr>
              <a:t> </a:t>
            </a:r>
            <a:r>
              <a:rPr lang="en-US" sz="2800" b="1" dirty="0" err="1">
                <a:solidFill>
                  <a:schemeClr val="tx2">
                    <a:lumMod val="50000"/>
                  </a:schemeClr>
                </a:solidFill>
                <a:latin typeface="+mn-lt"/>
                <a:cs typeface="Tahoma" pitchFamily="34" charset="0"/>
                <a:sym typeface="Helvetica" charset="0"/>
              </a:rPr>
              <a:t>Estratégicos</a:t>
            </a:r>
            <a:r>
              <a:rPr lang="en-US" sz="2800" b="1" dirty="0">
                <a:solidFill>
                  <a:schemeClr val="tx2">
                    <a:lumMod val="50000"/>
                  </a:schemeClr>
                </a:solidFill>
                <a:latin typeface="+mn-lt"/>
                <a:cs typeface="Tahoma" pitchFamily="34" charset="0"/>
                <a:sym typeface="Helvetica" charset="0"/>
              </a:rPr>
              <a:t> </a:t>
            </a:r>
          </a:p>
          <a:p>
            <a:pPr algn="ctr" defTabSz="914145" hangingPunct="0">
              <a:defRPr/>
            </a:pPr>
            <a:endParaRPr lang="en-US" sz="2800" b="1" dirty="0">
              <a:solidFill>
                <a:schemeClr val="tx2">
                  <a:lumMod val="50000"/>
                </a:schemeClr>
              </a:solidFill>
              <a:latin typeface="+mn-lt"/>
              <a:cs typeface="Tahoma" pitchFamily="34" charset="0"/>
              <a:sym typeface="Helvetica" charset="0"/>
            </a:endParaRPr>
          </a:p>
        </p:txBody>
      </p:sp>
    </p:spTree>
    <p:extLst>
      <p:ext uri="{BB962C8B-B14F-4D97-AF65-F5344CB8AC3E}">
        <p14:creationId xmlns:p14="http://schemas.microsoft.com/office/powerpoint/2010/main" val="36075217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145">
              <a:defRPr/>
            </a:pPr>
            <a:r>
              <a:rPr lang="pt-BR" sz="2000" b="1" dirty="0">
                <a:solidFill>
                  <a:schemeClr val="tx2">
                    <a:lumMod val="50000"/>
                  </a:schemeClr>
                </a:solidFill>
                <a:latin typeface="+mn-lt"/>
                <a:ea typeface="+mn-ea"/>
                <a:cs typeface="Tahoma" pitchFamily="34" charset="0"/>
                <a:sym typeface="Arial" pitchFamily="34" charset="0"/>
              </a:rPr>
              <a:t>Modelo de Negócios – vendas definitivas</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512" y="692696"/>
            <a:ext cx="8759825" cy="5558731"/>
          </a:xfrm>
          <a:prstGeom prst="rect">
            <a:avLst/>
          </a:prstGeom>
          <a:noFill/>
          <a:ln w="9525">
            <a:noFill/>
            <a:miter lim="800000"/>
            <a:headEnd/>
            <a:tailEnd/>
          </a:ln>
        </p:spPr>
        <p:txBody>
          <a:bodyPr wrap="square" lIns="64291" tIns="32146" rIns="64291" bIns="32146">
            <a:spAutoFit/>
          </a:bodyPr>
          <a:lstStyle/>
          <a:p>
            <a:r>
              <a:rPr lang="pt-BR" sz="1700" b="1" dirty="0" smtClean="0"/>
              <a:t>Razões dos </a:t>
            </a:r>
            <a:r>
              <a:rPr lang="pt-BR" sz="1700" b="1" dirty="0" err="1" smtClean="0"/>
              <a:t>distratos</a:t>
            </a:r>
            <a:r>
              <a:rPr lang="pt-BR" sz="1700" b="1" dirty="0" smtClean="0"/>
              <a:t>:</a:t>
            </a:r>
          </a:p>
          <a:p>
            <a:endParaRPr lang="pt-BR" sz="1700" b="1" dirty="0"/>
          </a:p>
          <a:p>
            <a:pPr marL="285750" indent="-285750">
              <a:buFont typeface="Arial" panose="020B0604020202020204" pitchFamily="34" charset="0"/>
              <a:buChar char="•"/>
            </a:pPr>
            <a:r>
              <a:rPr lang="pt-BR" sz="1700" b="1" dirty="0" smtClean="0"/>
              <a:t>Crédito mal concedido</a:t>
            </a:r>
          </a:p>
          <a:p>
            <a:pPr marL="285750" indent="-285750">
              <a:buFont typeface="Arial" panose="020B0604020202020204" pitchFamily="34" charset="0"/>
              <a:buChar char="•"/>
            </a:pPr>
            <a:r>
              <a:rPr lang="pt-BR" sz="1700" b="1" dirty="0" err="1" smtClean="0"/>
              <a:t>Flippers</a:t>
            </a:r>
            <a:r>
              <a:rPr lang="pt-BR" sz="1700" b="1" dirty="0" smtClean="0"/>
              <a:t>, opções</a:t>
            </a:r>
          </a:p>
          <a:p>
            <a:pPr marL="285750" indent="-285750">
              <a:buFont typeface="Arial" panose="020B0604020202020204" pitchFamily="34" charset="0"/>
              <a:buChar char="•"/>
            </a:pPr>
            <a:r>
              <a:rPr lang="pt-BR" sz="1700" b="1" dirty="0" smtClean="0"/>
              <a:t>Reversão da situação econômica </a:t>
            </a:r>
          </a:p>
          <a:p>
            <a:pPr marL="285750" indent="-285750">
              <a:buFont typeface="Arial" panose="020B0604020202020204" pitchFamily="34" charset="0"/>
              <a:buChar char="•"/>
            </a:pPr>
            <a:endParaRPr lang="pt-BR" sz="1700" b="1" dirty="0"/>
          </a:p>
          <a:p>
            <a:r>
              <a:rPr lang="pt-BR" sz="1700" b="1" dirty="0" smtClean="0"/>
              <a:t>1- Aprimoramento da análise de crédito.  GT </a:t>
            </a:r>
            <a:r>
              <a:rPr lang="pt-BR" sz="1700" b="1" dirty="0" err="1" smtClean="0"/>
              <a:t>Cyrela</a:t>
            </a:r>
            <a:r>
              <a:rPr lang="pt-BR" sz="1700" b="1" dirty="0" smtClean="0"/>
              <a:t>, Rossi, Tecnisa. </a:t>
            </a:r>
            <a:r>
              <a:rPr lang="pt-BR" sz="1700" b="1" dirty="0" err="1" smtClean="0"/>
              <a:t>Ex</a:t>
            </a:r>
            <a:r>
              <a:rPr lang="pt-BR" sz="1700" b="1" dirty="0" smtClean="0"/>
              <a:t>: CETIP:</a:t>
            </a:r>
          </a:p>
          <a:p>
            <a:pPr marL="285750" indent="-285750">
              <a:buFont typeface="Arial" panose="020B0604020202020204" pitchFamily="34" charset="0"/>
              <a:buChar char="•"/>
            </a:pPr>
            <a:r>
              <a:rPr lang="pt-BR" sz="1700" dirty="0" smtClean="0"/>
              <a:t>Ratings</a:t>
            </a:r>
          </a:p>
          <a:p>
            <a:pPr marL="285750" indent="-285750">
              <a:buFont typeface="Arial" panose="020B0604020202020204" pitchFamily="34" charset="0"/>
              <a:buChar char="•"/>
            </a:pPr>
            <a:r>
              <a:rPr lang="pt-BR" sz="1700" dirty="0"/>
              <a:t>I</a:t>
            </a:r>
            <a:r>
              <a:rPr lang="pt-BR" sz="1700" dirty="0" smtClean="0"/>
              <a:t>ntegração com informações de crédito</a:t>
            </a:r>
          </a:p>
          <a:p>
            <a:pPr marL="285750" indent="-285750">
              <a:buFont typeface="Arial" panose="020B0604020202020204" pitchFamily="34" charset="0"/>
              <a:buChar char="•"/>
            </a:pPr>
            <a:r>
              <a:rPr lang="pt-BR" sz="1700" dirty="0"/>
              <a:t>P</a:t>
            </a:r>
            <a:r>
              <a:rPr lang="pt-BR" sz="1700" dirty="0" smtClean="0"/>
              <a:t>rocessos no Médio Prazo</a:t>
            </a:r>
          </a:p>
          <a:p>
            <a:endParaRPr lang="pt-BR" sz="1700" b="1" dirty="0" smtClean="0"/>
          </a:p>
          <a:p>
            <a:r>
              <a:rPr lang="pt-BR" sz="1700" b="1" dirty="0" smtClean="0"/>
              <a:t>2 - Repasse antecipado – piloto em curso</a:t>
            </a:r>
          </a:p>
          <a:p>
            <a:pPr marL="285750" indent="-285750">
              <a:buFont typeface="Arial" panose="020B0604020202020204" pitchFamily="34" charset="0"/>
              <a:buChar char="•"/>
            </a:pPr>
            <a:r>
              <a:rPr lang="pt-BR" sz="1700" dirty="0" smtClean="0"/>
              <a:t>Discussão sobre médio prazo – CETIP, consultoria?</a:t>
            </a:r>
          </a:p>
          <a:p>
            <a:pPr marL="285750" indent="-285750">
              <a:buFont typeface="Arial" panose="020B0604020202020204" pitchFamily="34" charset="0"/>
              <a:buChar char="•"/>
            </a:pPr>
            <a:r>
              <a:rPr lang="pt-BR" sz="1700" dirty="0" err="1" smtClean="0"/>
              <a:t>Back-offices</a:t>
            </a:r>
            <a:r>
              <a:rPr lang="pt-BR" sz="1700" dirty="0" smtClean="0"/>
              <a:t>, SAC, Jurídico – racionalização -  2ª etapa</a:t>
            </a:r>
          </a:p>
          <a:p>
            <a:pPr marL="742950" lvl="1" indent="-285750">
              <a:buFont typeface="Arial" panose="020B0604020202020204" pitchFamily="34" charset="0"/>
              <a:buChar char="•"/>
            </a:pPr>
            <a:endParaRPr lang="pt-BR" sz="1700" b="1" dirty="0" smtClean="0"/>
          </a:p>
          <a:p>
            <a:r>
              <a:rPr lang="pt-BR" sz="1700" b="1" dirty="0" smtClean="0"/>
              <a:t>3 - Esclarecimentos- sociedade, judiciário</a:t>
            </a:r>
          </a:p>
          <a:p>
            <a:pPr marL="285750" indent="-285750">
              <a:buFont typeface="Arial" panose="020B0604020202020204" pitchFamily="34" charset="0"/>
              <a:buChar char="•"/>
            </a:pPr>
            <a:r>
              <a:rPr lang="pt-BR" sz="1700" dirty="0" smtClean="0"/>
              <a:t>Cartilha </a:t>
            </a:r>
            <a:r>
              <a:rPr lang="pt-BR" sz="1700" dirty="0"/>
              <a:t>para esclarecimentos e agendamentos para </a:t>
            </a:r>
            <a:r>
              <a:rPr lang="pt-BR" sz="1700" dirty="0" smtClean="0"/>
              <a:t>esclarecimentos/mudanças</a:t>
            </a:r>
          </a:p>
          <a:p>
            <a:pPr marL="285750" indent="-285750">
              <a:buFont typeface="Arial" panose="020B0604020202020204" pitchFamily="34" charset="0"/>
              <a:buChar char="•"/>
            </a:pPr>
            <a:r>
              <a:rPr lang="pt-BR" sz="1700" dirty="0"/>
              <a:t>Ação com Judiciário; </a:t>
            </a:r>
            <a:r>
              <a:rPr lang="pt-BR" sz="1700" dirty="0" smtClean="0"/>
              <a:t>RJ; encontros com Jornalistas</a:t>
            </a:r>
            <a:endParaRPr lang="pt-BR" sz="1700" dirty="0"/>
          </a:p>
          <a:p>
            <a:pPr marL="285750" indent="-285750">
              <a:buFont typeface="Arial" panose="020B0604020202020204" pitchFamily="34" charset="0"/>
              <a:buChar char="•"/>
            </a:pPr>
            <a:endParaRPr lang="pt-BR" sz="1700" dirty="0"/>
          </a:p>
          <a:p>
            <a:r>
              <a:rPr lang="pt-BR" sz="1700" b="1" dirty="0"/>
              <a:t>4 - Discussão de </a:t>
            </a:r>
            <a:r>
              <a:rPr lang="pt-BR" sz="1700" b="1" dirty="0" smtClean="0"/>
              <a:t>médio prazo </a:t>
            </a:r>
            <a:r>
              <a:rPr lang="pt-BR" sz="1700" b="1" dirty="0"/>
              <a:t>sobre </a:t>
            </a:r>
            <a:r>
              <a:rPr lang="pt-BR" sz="1700" b="1" dirty="0" smtClean="0"/>
              <a:t>modelo de negócios, CDC </a:t>
            </a:r>
            <a:r>
              <a:rPr lang="pt-BR" sz="1700" b="1" dirty="0"/>
              <a:t>e outros </a:t>
            </a:r>
            <a:endParaRPr lang="pt-BR" sz="1700" b="1" dirty="0" smtClean="0"/>
          </a:p>
          <a:p>
            <a:endParaRPr lang="pt-BR" sz="1700" b="1" i="1" dirty="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15</a:t>
            </a:r>
            <a:endParaRPr lang="pt-BR" sz="1000" dirty="0"/>
          </a:p>
        </p:txBody>
      </p:sp>
    </p:spTree>
    <p:extLst>
      <p:ext uri="{BB962C8B-B14F-4D97-AF65-F5344CB8AC3E}">
        <p14:creationId xmlns:p14="http://schemas.microsoft.com/office/powerpoint/2010/main" val="368832643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145">
              <a:defRPr/>
            </a:pPr>
            <a:r>
              <a:rPr lang="pt-BR" sz="2000" b="1" dirty="0">
                <a:solidFill>
                  <a:schemeClr val="tx2">
                    <a:lumMod val="50000"/>
                  </a:schemeClr>
                </a:solidFill>
                <a:latin typeface="+mn-lt"/>
                <a:ea typeface="+mn-ea"/>
                <a:cs typeface="Tahoma" pitchFamily="34" charset="0"/>
                <a:sym typeface="Arial" pitchFamily="34" charset="0"/>
              </a:rPr>
              <a:t>Reunião dia 8/9 - </a:t>
            </a:r>
            <a:r>
              <a:rPr lang="pt-BR" sz="2000" b="1" dirty="0" err="1">
                <a:solidFill>
                  <a:schemeClr val="tx2">
                    <a:lumMod val="50000"/>
                  </a:schemeClr>
                </a:solidFill>
                <a:latin typeface="+mn-lt"/>
                <a:ea typeface="+mn-ea"/>
                <a:cs typeface="Tahoma" pitchFamily="34" charset="0"/>
                <a:sym typeface="Arial" pitchFamily="34" charset="0"/>
              </a:rPr>
              <a:t>Distratos</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512" y="764704"/>
            <a:ext cx="8759825" cy="5035511"/>
          </a:xfrm>
          <a:prstGeom prst="rect">
            <a:avLst/>
          </a:prstGeom>
          <a:noFill/>
          <a:ln w="9525">
            <a:noFill/>
            <a:miter lim="800000"/>
            <a:headEnd/>
            <a:tailEnd/>
          </a:ln>
        </p:spPr>
        <p:txBody>
          <a:bodyPr wrap="square" lIns="64291" tIns="32146" rIns="64291" bIns="32146">
            <a:spAutoFit/>
          </a:bodyPr>
          <a:lstStyle/>
          <a:p>
            <a:r>
              <a:rPr lang="pt-BR" sz="1700" b="1" dirty="0"/>
              <a:t>GT Judiciário, Legislativo, Bancos – reuniões nos próximos dias</a:t>
            </a:r>
            <a:endParaRPr lang="pt-BR" sz="1700" dirty="0"/>
          </a:p>
          <a:p>
            <a:endParaRPr lang="pt-BR" sz="1700" b="1" dirty="0" smtClean="0"/>
          </a:p>
          <a:p>
            <a:endParaRPr lang="pt-BR" sz="1700" b="1" dirty="0"/>
          </a:p>
          <a:p>
            <a:r>
              <a:rPr lang="pt-BR" sz="1700" b="1" dirty="0" smtClean="0"/>
              <a:t>GRUPO </a:t>
            </a:r>
            <a:r>
              <a:rPr lang="pt-BR" sz="1700" b="1" dirty="0"/>
              <a:t>BANCOS</a:t>
            </a:r>
            <a:endParaRPr lang="pt-BR" sz="1700" dirty="0"/>
          </a:p>
          <a:p>
            <a:r>
              <a:rPr lang="pt-BR" sz="1700" dirty="0"/>
              <a:t>· </a:t>
            </a:r>
            <a:r>
              <a:rPr lang="pt-BR" sz="1700" dirty="0" smtClean="0"/>
              <a:t>Rafael Novellino, Marcelo Borges, Carlos </a:t>
            </a:r>
            <a:r>
              <a:rPr lang="pt-BR" sz="1700" dirty="0" err="1" smtClean="0"/>
              <a:t>Piani</a:t>
            </a:r>
            <a:r>
              <a:rPr lang="pt-BR" sz="1700" dirty="0" smtClean="0"/>
              <a:t>, Rodrigo Luna, Gafisa, ABRAINC</a:t>
            </a:r>
            <a:endParaRPr lang="pt-BR" sz="1700" dirty="0"/>
          </a:p>
          <a:p>
            <a:endParaRPr lang="pt-BR" sz="1700" dirty="0" smtClean="0"/>
          </a:p>
          <a:p>
            <a:r>
              <a:rPr lang="pt-BR" sz="1700" b="1" dirty="0" smtClean="0"/>
              <a:t>Proposta 18/9 - 9:00h – Sede ABRAINC – Rua Iguatemi, 192 – </a:t>
            </a:r>
            <a:r>
              <a:rPr lang="pt-BR" sz="1700" b="1" dirty="0" err="1" smtClean="0"/>
              <a:t>Cj</a:t>
            </a:r>
            <a:r>
              <a:rPr lang="pt-BR" sz="1700" b="1" dirty="0" smtClean="0"/>
              <a:t>. 11 – Itaim Bibi</a:t>
            </a:r>
            <a:endParaRPr lang="pt-BR" sz="1700" dirty="0" smtClean="0"/>
          </a:p>
          <a:p>
            <a:r>
              <a:rPr lang="pt-BR" sz="1700" dirty="0"/>
              <a:t> </a:t>
            </a:r>
          </a:p>
          <a:p>
            <a:r>
              <a:rPr lang="pt-BR" sz="1700" b="1" dirty="0"/>
              <a:t>GRUPO JUDICIÁRIO</a:t>
            </a:r>
            <a:endParaRPr lang="pt-BR" sz="1700" dirty="0"/>
          </a:p>
          <a:p>
            <a:r>
              <a:rPr lang="pt-BR" sz="1700" dirty="0"/>
              <a:t>· </a:t>
            </a:r>
            <a:r>
              <a:rPr lang="pt-BR" sz="1700" dirty="0" smtClean="0"/>
              <a:t>Claudio Carvalho, Maria Fernanda, José </a:t>
            </a:r>
            <a:r>
              <a:rPr lang="pt-BR" sz="1700" dirty="0"/>
              <a:t>Carlos </a:t>
            </a:r>
            <a:r>
              <a:rPr lang="pt-BR" sz="1700" dirty="0" err="1" smtClean="0"/>
              <a:t>Lazaretti</a:t>
            </a:r>
            <a:r>
              <a:rPr lang="pt-BR" sz="1700" dirty="0" smtClean="0"/>
              <a:t>, Denise </a:t>
            </a:r>
            <a:r>
              <a:rPr lang="pt-BR" sz="1700" dirty="0"/>
              <a:t>Goulart de </a:t>
            </a:r>
            <a:r>
              <a:rPr lang="pt-BR" sz="1700" dirty="0" smtClean="0"/>
              <a:t>Freitas, Gafisa, Claudio Bernardes, Luiz </a:t>
            </a:r>
            <a:r>
              <a:rPr lang="pt-BR" sz="1700" dirty="0"/>
              <a:t>Fernando </a:t>
            </a:r>
            <a:r>
              <a:rPr lang="pt-BR" sz="1700" dirty="0" smtClean="0"/>
              <a:t>Moura, ABRAINC</a:t>
            </a:r>
          </a:p>
          <a:p>
            <a:endParaRPr lang="pt-BR" sz="1700" b="1" dirty="0"/>
          </a:p>
          <a:p>
            <a:r>
              <a:rPr lang="pt-BR" sz="1700" b="1" dirty="0" smtClean="0"/>
              <a:t>Proposta 23/9 - </a:t>
            </a:r>
            <a:r>
              <a:rPr lang="pt-BR" sz="1700" b="1" dirty="0"/>
              <a:t>9:00h – Sede </a:t>
            </a:r>
            <a:r>
              <a:rPr lang="pt-BR" sz="1700" b="1" dirty="0" smtClean="0"/>
              <a:t>ABRAINC</a:t>
            </a:r>
            <a:endParaRPr lang="pt-BR" sz="1700" dirty="0"/>
          </a:p>
          <a:p>
            <a:r>
              <a:rPr lang="pt-BR" sz="1700" dirty="0"/>
              <a:t> </a:t>
            </a:r>
          </a:p>
          <a:p>
            <a:r>
              <a:rPr lang="pt-BR" sz="1700" b="1" dirty="0"/>
              <a:t>GRUPO LEGISLATIVO</a:t>
            </a:r>
            <a:endParaRPr lang="pt-BR" sz="1700" dirty="0"/>
          </a:p>
          <a:p>
            <a:r>
              <a:rPr lang="pt-BR" sz="1700" dirty="0" smtClean="0"/>
              <a:t>· Rubens Menin, Flavio Zarzur, Ronaldo Cury, Claudio Bernardes, ABRAINC, Luiz </a:t>
            </a:r>
            <a:r>
              <a:rPr lang="pt-BR" sz="1700" dirty="0"/>
              <a:t>Fernando </a:t>
            </a:r>
            <a:r>
              <a:rPr lang="pt-BR" sz="1700" dirty="0" smtClean="0"/>
              <a:t>Moura</a:t>
            </a:r>
            <a:endParaRPr lang="pt-BR" sz="1700" dirty="0"/>
          </a:p>
          <a:p>
            <a:endParaRPr lang="pt-BR" sz="1700" b="1" dirty="0" smtClean="0"/>
          </a:p>
          <a:p>
            <a:r>
              <a:rPr lang="pt-BR" sz="1700" b="1" dirty="0" smtClean="0"/>
              <a:t>Proposta </a:t>
            </a:r>
            <a:r>
              <a:rPr lang="pt-BR" sz="1700" b="1" dirty="0"/>
              <a:t>de agenda 23/9 -</a:t>
            </a:r>
            <a:r>
              <a:rPr lang="pt-BR" sz="1700" b="1" dirty="0" smtClean="0"/>
              <a:t> </a:t>
            </a:r>
            <a:r>
              <a:rPr lang="pt-BR" sz="1700" b="1" dirty="0"/>
              <a:t>12:30h – Sede </a:t>
            </a:r>
            <a:r>
              <a:rPr lang="pt-BR" sz="1700" b="1" dirty="0" smtClean="0"/>
              <a:t>ABRAINC</a:t>
            </a:r>
            <a:endParaRPr lang="pt-BR" sz="1700" dirty="0"/>
          </a:p>
        </p:txBody>
      </p:sp>
      <p:sp>
        <p:nvSpPr>
          <p:cNvPr id="7" name="CaixaDeTexto 6"/>
          <p:cNvSpPr txBox="1"/>
          <p:nvPr/>
        </p:nvSpPr>
        <p:spPr>
          <a:xfrm>
            <a:off x="7380312" y="6525346"/>
            <a:ext cx="1512168" cy="246221"/>
          </a:xfrm>
          <a:prstGeom prst="rect">
            <a:avLst/>
          </a:prstGeom>
          <a:noFill/>
        </p:spPr>
        <p:txBody>
          <a:bodyPr wrap="square" rtlCol="0">
            <a:spAutoFit/>
          </a:bodyPr>
          <a:lstStyle/>
          <a:p>
            <a:pPr algn="r"/>
            <a:r>
              <a:rPr lang="pt-BR" sz="1000" dirty="0" smtClean="0"/>
              <a:t>16</a:t>
            </a:r>
            <a:endParaRPr lang="pt-BR" sz="1000" dirty="0"/>
          </a:p>
        </p:txBody>
      </p:sp>
    </p:spTree>
    <p:extLst>
      <p:ext uri="{BB962C8B-B14F-4D97-AF65-F5344CB8AC3E}">
        <p14:creationId xmlns:p14="http://schemas.microsoft.com/office/powerpoint/2010/main" val="341478802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145">
              <a:defRPr/>
            </a:pPr>
            <a:r>
              <a:rPr lang="pt-BR" sz="2000" b="1" dirty="0">
                <a:solidFill>
                  <a:schemeClr val="tx2">
                    <a:lumMod val="50000"/>
                  </a:schemeClr>
                </a:solidFill>
                <a:latin typeface="+mn-lt"/>
                <a:ea typeface="+mn-ea"/>
                <a:cs typeface="Tahoma" pitchFamily="34" charset="0"/>
                <a:sym typeface="Arial" pitchFamily="34" charset="0"/>
              </a:rPr>
              <a:t>Modelo de Negócios – aproximação com o Judiciário</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90" y="582474"/>
            <a:ext cx="8759825" cy="6620561"/>
          </a:xfrm>
          <a:prstGeom prst="rect">
            <a:avLst/>
          </a:prstGeom>
          <a:noFill/>
          <a:ln w="9525">
            <a:noFill/>
            <a:miter lim="800000"/>
            <a:headEnd/>
            <a:tailEnd/>
          </a:ln>
        </p:spPr>
        <p:txBody>
          <a:bodyPr wrap="square" lIns="64291" tIns="32146" rIns="64291" bIns="32146">
            <a:spAutoFit/>
          </a:bodyPr>
          <a:lstStyle/>
          <a:p>
            <a:r>
              <a:rPr lang="pt-BR" sz="1700" b="1" dirty="0" smtClean="0"/>
              <a:t>Redação </a:t>
            </a:r>
            <a:r>
              <a:rPr lang="pt-BR" sz="1700" b="1" dirty="0"/>
              <a:t>– </a:t>
            </a:r>
            <a:r>
              <a:rPr lang="pt-BR" sz="1700" dirty="0"/>
              <a:t>Com. </a:t>
            </a:r>
            <a:r>
              <a:rPr lang="pt-BR" sz="1700" dirty="0" smtClean="0"/>
              <a:t>Jur.  </a:t>
            </a:r>
            <a:r>
              <a:rPr lang="pt-BR" sz="1700" dirty="0"/>
              <a:t>+  </a:t>
            </a:r>
            <a:r>
              <a:rPr lang="pt-BR" sz="1700" dirty="0" smtClean="0"/>
              <a:t>Com. de Com + Ass. </a:t>
            </a:r>
            <a:r>
              <a:rPr lang="pt-BR" sz="1700" dirty="0"/>
              <a:t>de </a:t>
            </a:r>
            <a:r>
              <a:rPr lang="pt-BR" sz="1700" dirty="0" smtClean="0"/>
              <a:t>Imprensa – prazo - set14 </a:t>
            </a:r>
          </a:p>
          <a:p>
            <a:endParaRPr lang="pt-BR" sz="1700" b="1" dirty="0"/>
          </a:p>
          <a:p>
            <a:r>
              <a:rPr lang="pt-BR" sz="1700" b="1" dirty="0" smtClean="0"/>
              <a:t>Jurídico - GT</a:t>
            </a:r>
            <a:r>
              <a:rPr lang="pt-BR" sz="1700" dirty="0" smtClean="0"/>
              <a:t> </a:t>
            </a:r>
            <a:r>
              <a:rPr lang="pt-BR" sz="1700" dirty="0"/>
              <a:t>com Crystiane, Fregonesi, Adriano, </a:t>
            </a:r>
            <a:r>
              <a:rPr lang="pt-BR" sz="1700" dirty="0" smtClean="0"/>
              <a:t>Natália, </a:t>
            </a:r>
            <a:r>
              <a:rPr lang="pt-BR" sz="1700" dirty="0"/>
              <a:t>Euclydes e M. Fernanda</a:t>
            </a:r>
            <a:endParaRPr lang="pt-BR" sz="1700" b="1" dirty="0"/>
          </a:p>
          <a:p>
            <a:endParaRPr lang="pt-BR" sz="1700" b="1" dirty="0" smtClean="0"/>
          </a:p>
          <a:p>
            <a:r>
              <a:rPr lang="pt-BR" sz="1700" b="1" dirty="0" smtClean="0"/>
              <a:t>Destinatários</a:t>
            </a:r>
            <a:r>
              <a:rPr lang="pt-BR" sz="1700" dirty="0" smtClean="0"/>
              <a:t> </a:t>
            </a:r>
            <a:r>
              <a:rPr lang="pt-BR" sz="1700" dirty="0"/>
              <a:t>– consumidores, MP, </a:t>
            </a:r>
            <a:r>
              <a:rPr lang="pt-BR" sz="1700" dirty="0" err="1"/>
              <a:t>Procons</a:t>
            </a:r>
            <a:r>
              <a:rPr lang="pt-BR" sz="1700" dirty="0"/>
              <a:t>, Executivo, STJ (Min. Luiz Otávio Noronha e Herman Benjamin), Min. Fazenda (</a:t>
            </a:r>
            <a:r>
              <a:rPr lang="pt-BR" sz="1700" dirty="0" err="1"/>
              <a:t>Caffarelli</a:t>
            </a:r>
            <a:r>
              <a:rPr lang="pt-BR" sz="1700" dirty="0"/>
              <a:t>)- defesa do equilíbrio.</a:t>
            </a:r>
          </a:p>
          <a:p>
            <a:pPr marL="285750" indent="-285750">
              <a:buFont typeface="Arial" panose="020B0604020202020204" pitchFamily="34" charset="0"/>
              <a:buChar char="•"/>
            </a:pPr>
            <a:r>
              <a:rPr lang="pt-BR" sz="1700" dirty="0"/>
              <a:t>Acessível ao público não-especialista, atrativo e contribuindo p/ as discussões. </a:t>
            </a:r>
          </a:p>
          <a:p>
            <a:pPr marL="285750" indent="-285750">
              <a:buFont typeface="Arial" panose="020B0604020202020204" pitchFamily="34" charset="0"/>
              <a:buChar char="•"/>
            </a:pPr>
            <a:r>
              <a:rPr lang="pt-BR" sz="1700" dirty="0"/>
              <a:t>Capítulos com os </a:t>
            </a:r>
            <a:r>
              <a:rPr lang="pt-BR" sz="1700" dirty="0" smtClean="0"/>
              <a:t>temas </a:t>
            </a:r>
            <a:r>
              <a:rPr lang="pt-BR" sz="1700" dirty="0"/>
              <a:t>- texto seguido de perguntas e respostas. </a:t>
            </a:r>
          </a:p>
          <a:p>
            <a:pPr marL="285750" indent="-285750">
              <a:buFont typeface="Arial" panose="020B0604020202020204" pitchFamily="34" charset="0"/>
              <a:buChar char="•"/>
            </a:pPr>
            <a:r>
              <a:rPr lang="pt-BR" sz="1700" dirty="0" smtClean="0"/>
              <a:t>2º </a:t>
            </a:r>
            <a:r>
              <a:rPr lang="pt-BR" sz="1700" dirty="0"/>
              <a:t>volume replicando o 1º, com pareceres, decisões, jurisprudências e artigos. Cada responsável por capítulo proporá os documentos para esta elaboração</a:t>
            </a:r>
            <a:r>
              <a:rPr lang="pt-BR" sz="1700" dirty="0" smtClean="0"/>
              <a:t>.</a:t>
            </a:r>
          </a:p>
          <a:p>
            <a:pPr marL="285750" indent="-285750">
              <a:buFont typeface="Arial" panose="020B0604020202020204" pitchFamily="34" charset="0"/>
              <a:buChar char="•"/>
            </a:pPr>
            <a:r>
              <a:rPr lang="pt-BR" sz="1700" dirty="0"/>
              <a:t>Ajuste de texto com entrevistas – Assessoria de Imprensa</a:t>
            </a:r>
          </a:p>
          <a:p>
            <a:pPr marL="285750" indent="-285750">
              <a:buFont typeface="Arial" panose="020B0604020202020204" pitchFamily="34" charset="0"/>
              <a:buChar char="•"/>
            </a:pPr>
            <a:endParaRPr lang="pt-BR" sz="1700" dirty="0"/>
          </a:p>
          <a:p>
            <a:r>
              <a:rPr lang="pt-BR" sz="1700" b="1" i="1" dirty="0"/>
              <a:t>O Modelo de Negócios</a:t>
            </a:r>
            <a:endParaRPr lang="pt-BR" sz="1700" dirty="0"/>
          </a:p>
          <a:p>
            <a:pPr marL="742950" lvl="1" indent="-285750">
              <a:buFont typeface="Arial" panose="020B0604020202020204" pitchFamily="34" charset="0"/>
              <a:buChar char="•"/>
            </a:pPr>
            <a:r>
              <a:rPr lang="pt-BR" sz="1700" i="1" dirty="0"/>
              <a:t>O funcionamento da incorporação; custos, margens – Rossi (Natália) – não entregue</a:t>
            </a:r>
            <a:endParaRPr lang="pt-BR" sz="1700" dirty="0"/>
          </a:p>
          <a:p>
            <a:pPr marL="742950" lvl="1" indent="-285750">
              <a:buFont typeface="Arial" panose="020B0604020202020204" pitchFamily="34" charset="0"/>
              <a:buChar char="•"/>
            </a:pPr>
            <a:r>
              <a:rPr lang="pt-BR" sz="1700" i="1" dirty="0"/>
              <a:t>A burocracia no Custo (e no prazo) do imóvel -  HM (Euclydes) - ok</a:t>
            </a:r>
            <a:endParaRPr lang="pt-BR" sz="1700" dirty="0"/>
          </a:p>
          <a:p>
            <a:pPr marL="742950" lvl="1" indent="-285750">
              <a:buFont typeface="Arial" panose="020B0604020202020204" pitchFamily="34" charset="0"/>
              <a:buChar char="•"/>
            </a:pPr>
            <a:r>
              <a:rPr lang="pt-BR" sz="1700" i="1" dirty="0"/>
              <a:t>Os atrasos de obra: razões, equilíbrio - </a:t>
            </a:r>
            <a:r>
              <a:rPr lang="pt-BR" sz="1700" i="1" dirty="0" err="1"/>
              <a:t>Cyrela</a:t>
            </a:r>
            <a:r>
              <a:rPr lang="pt-BR" sz="1700" i="1" dirty="0"/>
              <a:t> (Adriano) – ok</a:t>
            </a:r>
            <a:endParaRPr lang="pt-BR" sz="1700" b="1" i="1" dirty="0"/>
          </a:p>
          <a:p>
            <a:r>
              <a:rPr lang="pt-BR" sz="1700" b="1" i="1" dirty="0"/>
              <a:t>O Modelo de Vendas</a:t>
            </a:r>
            <a:endParaRPr lang="pt-BR" sz="1700" dirty="0"/>
          </a:p>
          <a:p>
            <a:pPr marL="742950" lvl="1" indent="-285750">
              <a:buFont typeface="Arial" panose="020B0604020202020204" pitchFamily="34" charset="0"/>
              <a:buChar char="•"/>
            </a:pPr>
            <a:r>
              <a:rPr lang="pt-BR" sz="1700" i="1" dirty="0"/>
              <a:t>Os modelos de corretagem/ a retenção de valores – Tecnisa (Crystiane) - ok</a:t>
            </a:r>
            <a:endParaRPr lang="pt-BR" sz="1700" b="1" i="1" dirty="0"/>
          </a:p>
          <a:p>
            <a:r>
              <a:rPr lang="pt-BR" sz="1700" b="1" i="1" dirty="0"/>
              <a:t>O custeio e o financiamento da produção</a:t>
            </a:r>
            <a:endParaRPr lang="pt-BR" sz="1700" dirty="0"/>
          </a:p>
          <a:p>
            <a:pPr marL="742950" lvl="1" indent="-285750">
              <a:buFont typeface="Arial" panose="020B0604020202020204" pitchFamily="34" charset="0"/>
              <a:buChar char="•"/>
            </a:pPr>
            <a:r>
              <a:rPr lang="pt-BR" sz="1700" i="1" dirty="0"/>
              <a:t>Os compromissos – compras vs. opções/ o PMCMV - MRV (M. Fernanda) - ok</a:t>
            </a:r>
            <a:endParaRPr lang="pt-BR" sz="1700" dirty="0"/>
          </a:p>
          <a:p>
            <a:pPr marL="742950" lvl="1" indent="-285750">
              <a:buFont typeface="Arial" panose="020B0604020202020204" pitchFamily="34" charset="0"/>
              <a:buChar char="•"/>
            </a:pPr>
            <a:r>
              <a:rPr lang="pt-BR" sz="1700" i="1" dirty="0"/>
              <a:t>O PMCMV – MRV (Maria Fernanda) - ok</a:t>
            </a:r>
            <a:endParaRPr lang="pt-BR" sz="1700" b="1" i="1" dirty="0"/>
          </a:p>
          <a:p>
            <a:r>
              <a:rPr lang="pt-BR" sz="1700" b="1" i="1" dirty="0"/>
              <a:t>Dados sobre a contribuição do setor</a:t>
            </a:r>
            <a:r>
              <a:rPr lang="pt-BR" sz="1700" i="1" dirty="0"/>
              <a:t> – ABRAINC - ok </a:t>
            </a:r>
          </a:p>
          <a:p>
            <a:endParaRPr lang="pt-BR" sz="1700" i="1" dirty="0"/>
          </a:p>
          <a:p>
            <a:endParaRPr lang="pt-BR" sz="1700" dirty="0" smtClean="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17</a:t>
            </a:r>
            <a:endParaRPr lang="pt-BR" sz="1000" dirty="0"/>
          </a:p>
        </p:txBody>
      </p:sp>
    </p:spTree>
    <p:extLst>
      <p:ext uri="{BB962C8B-B14F-4D97-AF65-F5344CB8AC3E}">
        <p14:creationId xmlns:p14="http://schemas.microsoft.com/office/powerpoint/2010/main" val="18922416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08758" y="137436"/>
            <a:ext cx="8696325" cy="171938"/>
          </a:xfrm>
        </p:spPr>
        <p:txBody>
          <a:bodyPr vert="horz" lIns="0" tIns="0" rIns="0" bIns="0" rtlCol="0" anchor="t">
            <a:normAutofit fontScale="90000"/>
          </a:bodyPr>
          <a:lstStyle/>
          <a:p>
            <a:pPr defTabSz="914145">
              <a:defRPr/>
            </a:pPr>
            <a:r>
              <a:rPr lang="pt-BR" sz="2200" b="1" dirty="0">
                <a:solidFill>
                  <a:schemeClr val="tx2">
                    <a:lumMod val="50000"/>
                  </a:schemeClr>
                </a:solidFill>
                <a:latin typeface="+mn-lt"/>
                <a:ea typeface="+mn-ea"/>
                <a:cs typeface="Tahoma" pitchFamily="34" charset="0"/>
              </a:rPr>
              <a:t>Modelo de vendas – aproximação com o MP</a:t>
            </a:r>
            <a:br>
              <a:rPr lang="pt-BR" sz="2200" b="1" dirty="0">
                <a:solidFill>
                  <a:schemeClr val="tx2">
                    <a:lumMod val="50000"/>
                  </a:schemeClr>
                </a:solidFill>
                <a:latin typeface="+mn-lt"/>
                <a:ea typeface="+mn-ea"/>
                <a:cs typeface="Tahoma" pitchFamily="34" charset="0"/>
              </a:rPr>
            </a:br>
            <a:r>
              <a:rPr lang="en-US" sz="1800" b="1" dirty="0">
                <a:cs typeface="Arial" pitchFamily="34" charset="0"/>
                <a:sym typeface="Arial" pitchFamily="34" charset="0"/>
              </a:rPr>
              <a:t> </a:t>
            </a: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404664"/>
            <a:ext cx="8624887" cy="5820342"/>
          </a:xfrm>
          <a:prstGeom prst="rect">
            <a:avLst/>
          </a:prstGeom>
          <a:noFill/>
          <a:ln w="9525">
            <a:noFill/>
            <a:miter lim="800000"/>
            <a:headEnd/>
            <a:tailEnd/>
          </a:ln>
        </p:spPr>
        <p:txBody>
          <a:bodyPr lIns="64291" tIns="32146" rIns="64291" bIns="32146">
            <a:spAutoFit/>
          </a:bodyPr>
          <a:lstStyle/>
          <a:p>
            <a:endParaRPr lang="pt-BR" sz="1700" b="1" dirty="0"/>
          </a:p>
          <a:p>
            <a:endParaRPr lang="pt-BR" sz="1700" b="1" dirty="0" smtClean="0"/>
          </a:p>
          <a:p>
            <a:endParaRPr lang="pt-BR" sz="1700" b="1" dirty="0"/>
          </a:p>
          <a:p>
            <a:endParaRPr lang="pt-BR" sz="1700" dirty="0" smtClean="0"/>
          </a:p>
          <a:p>
            <a:pPr marL="285750" indent="-285750">
              <a:buFont typeface="Arial" panose="020B0604020202020204" pitchFamily="34" charset="0"/>
              <a:buChar char="•"/>
            </a:pPr>
            <a:endParaRPr lang="pt-BR" sz="1700" dirty="0"/>
          </a:p>
          <a:p>
            <a:pPr lvl="0"/>
            <a:endParaRPr lang="pt-BR" sz="1700" b="1" dirty="0" smtClean="0"/>
          </a:p>
          <a:p>
            <a:pPr lvl="0"/>
            <a:endParaRPr lang="pt-BR" sz="1700" b="1" dirty="0"/>
          </a:p>
          <a:p>
            <a:pPr lvl="0"/>
            <a:endParaRPr lang="pt-BR" sz="1700" dirty="0" smtClean="0"/>
          </a:p>
          <a:p>
            <a:pPr lvl="0"/>
            <a:endParaRPr lang="pt-BR" sz="1700" dirty="0"/>
          </a:p>
          <a:p>
            <a:pPr lvl="0"/>
            <a:endParaRPr lang="pt-BR" sz="1700" dirty="0" smtClean="0"/>
          </a:p>
          <a:p>
            <a:pPr lvl="0"/>
            <a:r>
              <a:rPr lang="pt-BR" sz="1700" dirty="0" smtClean="0"/>
              <a:t>MRV e HM viraram chave</a:t>
            </a:r>
          </a:p>
          <a:p>
            <a:pPr lvl="0"/>
            <a:endParaRPr lang="pt-BR" sz="1700" b="1" dirty="0"/>
          </a:p>
          <a:p>
            <a:pPr lvl="0"/>
            <a:r>
              <a:rPr lang="pt-BR" sz="1700" b="1" dirty="0" smtClean="0"/>
              <a:t>Questões trabalhistas -  Marcos Lopes</a:t>
            </a:r>
          </a:p>
          <a:p>
            <a:pPr marL="285750" indent="-285750">
              <a:buFont typeface="Arial" panose="020B0604020202020204" pitchFamily="34" charset="0"/>
              <a:buChar char="•"/>
            </a:pPr>
            <a:r>
              <a:rPr lang="pt-BR" sz="1700" dirty="0" smtClean="0"/>
              <a:t>Lei Complementar – a partir de 1/1/2015 – Supersimples - 6% de impostos federais até R$ 180 mil (ou 16%?)</a:t>
            </a:r>
          </a:p>
          <a:p>
            <a:pPr marL="285750" indent="-285750">
              <a:buFont typeface="Arial" panose="020B0604020202020204" pitchFamily="34" charset="0"/>
              <a:buChar char="•"/>
            </a:pPr>
            <a:r>
              <a:rPr lang="pt-BR" sz="1700" dirty="0" smtClean="0"/>
              <a:t>Corretores Associados – PL Edinho Bentes aprovado na Câmara</a:t>
            </a:r>
          </a:p>
          <a:p>
            <a:pPr marL="285750" indent="-285750">
              <a:buFont typeface="Arial" panose="020B0604020202020204" pitchFamily="34" charset="0"/>
              <a:buChar char="•"/>
            </a:pPr>
            <a:r>
              <a:rPr lang="pt-BR" sz="1700" dirty="0" smtClean="0"/>
              <a:t>COFECI – comprador pagando corretagem – definição esperada 15/9</a:t>
            </a:r>
          </a:p>
          <a:p>
            <a:pPr lvl="0"/>
            <a:endParaRPr lang="pt-BR" sz="1700" b="1" dirty="0"/>
          </a:p>
          <a:p>
            <a:pPr lvl="0"/>
            <a:r>
              <a:rPr lang="pt-BR" sz="1700" b="1" dirty="0" smtClean="0"/>
              <a:t>Acórdão Turma Uniformização TJ-SP – com previsão contratual, CA</a:t>
            </a:r>
          </a:p>
          <a:p>
            <a:pPr lvl="0"/>
            <a:endParaRPr lang="pt-BR" sz="1700" b="1" dirty="0"/>
          </a:p>
          <a:p>
            <a:pPr lvl="0"/>
            <a:r>
              <a:rPr lang="pt-BR" sz="1700" b="1" dirty="0" smtClean="0"/>
              <a:t>Solicitação de reunião por Marcos Lopes/Jairo Klepacz – </a:t>
            </a:r>
            <a:r>
              <a:rPr lang="pt-BR" sz="1700" dirty="0" smtClean="0"/>
              <a:t>agendamento</a:t>
            </a:r>
          </a:p>
          <a:p>
            <a:pPr marL="285750" indent="-285750">
              <a:buFont typeface="Arial" panose="020B0604020202020204" pitchFamily="34" charset="0"/>
              <a:buChar char="•"/>
            </a:pPr>
            <a:r>
              <a:rPr lang="pt-BR" sz="1700" dirty="0" smtClean="0"/>
              <a:t>Jairo: união setorial, trabalho concatenado (</a:t>
            </a:r>
            <a:r>
              <a:rPr lang="pt-BR" sz="1700" dirty="0" err="1" smtClean="0"/>
              <a:t>ex</a:t>
            </a:r>
            <a:r>
              <a:rPr lang="pt-BR" sz="1700" dirty="0" smtClean="0"/>
              <a:t>: questões ambientais)</a:t>
            </a:r>
            <a:endParaRPr lang="pt-BR" sz="1700" dirty="0"/>
          </a:p>
        </p:txBody>
      </p:sp>
      <p:sp>
        <p:nvSpPr>
          <p:cNvPr id="7" name="Retângulo 7"/>
          <p:cNvSpPr>
            <a:spLocks noChangeArrowheads="1"/>
          </p:cNvSpPr>
          <p:nvPr/>
        </p:nvSpPr>
        <p:spPr bwMode="auto">
          <a:xfrm>
            <a:off x="267595" y="764706"/>
            <a:ext cx="8624887" cy="2157800"/>
          </a:xfrm>
          <a:prstGeom prst="rect">
            <a:avLst/>
          </a:prstGeom>
          <a:solidFill>
            <a:srgbClr val="FFFF00"/>
          </a:solidFill>
          <a:ln w="9525">
            <a:solidFill>
              <a:schemeClr val="tx1"/>
            </a:solidFill>
            <a:prstDash val="solid"/>
            <a:miter lim="800000"/>
            <a:headEnd/>
            <a:tailEnd/>
          </a:ln>
        </p:spPr>
        <p:txBody>
          <a:bodyPr lIns="64291" tIns="32146" rIns="64291" bIns="32146">
            <a:spAutoFit/>
          </a:bodyPr>
          <a:lstStyle/>
          <a:p>
            <a:pPr marL="0" lvl="1"/>
            <a:r>
              <a:rPr lang="pt-BR" sz="1700" b="1" dirty="0"/>
              <a:t>C</a:t>
            </a:r>
            <a:r>
              <a:rPr lang="pt-BR" sz="1700" b="1" dirty="0" smtClean="0"/>
              <a:t>ontratação pela empresa, </a:t>
            </a:r>
            <a:r>
              <a:rPr lang="pt-BR" sz="1700" b="1" dirty="0"/>
              <a:t>apesar de carregar maiores custos iniciais, tem reflexos positivos no médio e longo prazo para </a:t>
            </a:r>
            <a:r>
              <a:rPr lang="pt-BR" sz="1700" b="1" dirty="0" smtClean="0"/>
              <a:t>associadas </a:t>
            </a:r>
            <a:r>
              <a:rPr lang="pt-BR" sz="1700" b="1" dirty="0"/>
              <a:t>e para o setor. </a:t>
            </a:r>
          </a:p>
          <a:p>
            <a:pPr marL="0" lvl="1"/>
            <a:endParaRPr lang="pt-BR" sz="1700" b="1" dirty="0"/>
          </a:p>
          <a:p>
            <a:pPr marL="0" lvl="1"/>
            <a:r>
              <a:rPr lang="pt-BR" sz="1700" b="1" dirty="0" smtClean="0"/>
              <a:t>Proposta decorrente deste entendimento:</a:t>
            </a:r>
            <a:endParaRPr lang="pt-BR" sz="1700" b="1" i="1" dirty="0"/>
          </a:p>
          <a:p>
            <a:pPr marL="285750" lvl="1" indent="-285750">
              <a:buFont typeface="Arial" panose="020B0604020202020204" pitchFamily="34" charset="0"/>
              <a:buChar char="•"/>
            </a:pPr>
            <a:r>
              <a:rPr lang="pt-BR" sz="1700" dirty="0" smtClean="0"/>
              <a:t>Esclarecimentos </a:t>
            </a:r>
            <a:r>
              <a:rPr lang="pt-BR" sz="1700" dirty="0"/>
              <a:t>e acompanhamento deste assunto</a:t>
            </a:r>
          </a:p>
          <a:p>
            <a:pPr marL="285750" lvl="1" indent="-285750">
              <a:buFont typeface="Arial" panose="020B0604020202020204" pitchFamily="34" charset="0"/>
              <a:buChar char="•"/>
            </a:pPr>
            <a:r>
              <a:rPr lang="pt-BR" sz="1700" dirty="0"/>
              <a:t>A</a:t>
            </a:r>
            <a:r>
              <a:rPr lang="pt-BR" sz="1700" dirty="0" smtClean="0"/>
              <a:t>poio aos aperfeiçoamentos trabalhistas - Corretores </a:t>
            </a:r>
            <a:r>
              <a:rPr lang="pt-BR" sz="1700" dirty="0"/>
              <a:t>Associados - </a:t>
            </a:r>
            <a:r>
              <a:rPr lang="pt-BR" sz="1700" dirty="0" smtClean="0"/>
              <a:t>questão </a:t>
            </a:r>
            <a:r>
              <a:rPr lang="pt-BR" sz="1700" dirty="0"/>
              <a:t>trabalhista, não </a:t>
            </a:r>
            <a:r>
              <a:rPr lang="pt-BR" sz="1700" dirty="0" smtClean="0"/>
              <a:t>consumerista </a:t>
            </a:r>
          </a:p>
          <a:p>
            <a:pPr marL="285750" lvl="1" indent="-285750">
              <a:buFont typeface="Arial" panose="020B0604020202020204" pitchFamily="34" charset="0"/>
              <a:buChar char="•"/>
            </a:pPr>
            <a:r>
              <a:rPr lang="pt-BR" sz="1700" dirty="0" err="1" smtClean="0"/>
              <a:t>Caffarelli</a:t>
            </a:r>
            <a:r>
              <a:rPr lang="pt-BR" sz="1700" dirty="0" smtClean="0"/>
              <a:t> (11/4): ok p/ aperfeiçoamentos - isenções </a:t>
            </a:r>
            <a:r>
              <a:rPr lang="pt-BR" sz="1700" dirty="0"/>
              <a:t>não </a:t>
            </a:r>
            <a:r>
              <a:rPr lang="pt-BR" sz="1700" dirty="0" smtClean="0"/>
              <a:t>possíveis. </a:t>
            </a:r>
            <a:endParaRPr lang="pt-BR" sz="1700" dirty="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18</a:t>
            </a:r>
            <a:endParaRPr lang="pt-BR" sz="1000" dirty="0"/>
          </a:p>
        </p:txBody>
      </p:sp>
    </p:spTree>
    <p:extLst>
      <p:ext uri="{BB962C8B-B14F-4D97-AF65-F5344CB8AC3E}">
        <p14:creationId xmlns:p14="http://schemas.microsoft.com/office/powerpoint/2010/main" val="86121445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23468"/>
            <a:ext cx="7397750" cy="249238"/>
          </a:xfrm>
        </p:spPr>
        <p:txBody>
          <a:bodyPr vert="horz" lIns="0" tIns="0" rIns="0" bIns="0" rtlCol="0" anchor="t">
            <a:noAutofit/>
          </a:bodyPr>
          <a:lstStyle/>
          <a:p>
            <a:pPr defTabSz="914145">
              <a:defRPr/>
            </a:pPr>
            <a:r>
              <a:rPr lang="en-US" sz="2000" b="1" dirty="0" err="1">
                <a:solidFill>
                  <a:schemeClr val="tx2">
                    <a:lumMod val="50000"/>
                  </a:schemeClr>
                </a:solidFill>
                <a:latin typeface="+mn-lt"/>
                <a:ea typeface="+mn-ea"/>
                <a:cs typeface="Tahoma" pitchFamily="34" charset="0"/>
                <a:sym typeface="Arial" pitchFamily="34" charset="0"/>
              </a:rPr>
              <a:t>Ideias</a:t>
            </a:r>
            <a:r>
              <a:rPr lang="en-US" sz="2000" b="1" dirty="0">
                <a:solidFill>
                  <a:schemeClr val="tx2">
                    <a:lumMod val="50000"/>
                  </a:schemeClr>
                </a:solidFill>
                <a:latin typeface="+mn-lt"/>
                <a:ea typeface="+mn-ea"/>
                <a:cs typeface="Tahoma" pitchFamily="34" charset="0"/>
                <a:sym typeface="Arial" pitchFamily="34" charset="0"/>
              </a:rPr>
              <a:t> </a:t>
            </a:r>
            <a:r>
              <a:rPr lang="en-US" sz="2000" b="1" dirty="0" err="1">
                <a:solidFill>
                  <a:schemeClr val="tx2">
                    <a:lumMod val="50000"/>
                  </a:schemeClr>
                </a:solidFill>
                <a:latin typeface="+mn-lt"/>
                <a:ea typeface="+mn-ea"/>
                <a:cs typeface="Tahoma" pitchFamily="34" charset="0"/>
                <a:sym typeface="Arial" pitchFamily="34" charset="0"/>
              </a:rPr>
              <a:t>preliminares</a:t>
            </a:r>
            <a:r>
              <a:rPr lang="en-US" sz="2000" b="1" dirty="0">
                <a:solidFill>
                  <a:schemeClr val="tx2">
                    <a:lumMod val="50000"/>
                  </a:schemeClr>
                </a:solidFill>
                <a:latin typeface="+mn-lt"/>
                <a:ea typeface="+mn-ea"/>
                <a:cs typeface="Tahoma" pitchFamily="34" charset="0"/>
                <a:sym typeface="Arial" pitchFamily="34" charset="0"/>
              </a:rPr>
              <a:t> para </a:t>
            </a:r>
            <a:r>
              <a:rPr lang="en-US" sz="2000" b="1" dirty="0" err="1">
                <a:solidFill>
                  <a:schemeClr val="tx2">
                    <a:lumMod val="50000"/>
                  </a:schemeClr>
                </a:solidFill>
                <a:latin typeface="+mn-lt"/>
                <a:ea typeface="+mn-ea"/>
                <a:cs typeface="Tahoma" pitchFamily="34" charset="0"/>
                <a:sym typeface="Arial" pitchFamily="34" charset="0"/>
              </a:rPr>
              <a:t>discussão</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Retângulo 7"/>
          <p:cNvSpPr>
            <a:spLocks noChangeArrowheads="1"/>
          </p:cNvSpPr>
          <p:nvPr/>
        </p:nvSpPr>
        <p:spPr bwMode="auto">
          <a:xfrm>
            <a:off x="323528" y="764704"/>
            <a:ext cx="8624887" cy="5297121"/>
          </a:xfrm>
          <a:prstGeom prst="rect">
            <a:avLst/>
          </a:prstGeom>
          <a:noFill/>
          <a:ln w="9525">
            <a:noFill/>
            <a:miter lim="800000"/>
            <a:headEnd/>
            <a:tailEnd/>
          </a:ln>
        </p:spPr>
        <p:txBody>
          <a:bodyPr lIns="64291" tIns="32146" rIns="64291" bIns="32146">
            <a:spAutoFit/>
          </a:bodyPr>
          <a:lstStyle/>
          <a:p>
            <a:r>
              <a:rPr lang="pt-BR" sz="1700" dirty="0" smtClean="0"/>
              <a:t>Questões consumeristas, ambientais, urbanísticas, trabalhistas e de produtividade, com entendimento e encaminhamento precários</a:t>
            </a:r>
          </a:p>
          <a:p>
            <a:endParaRPr lang="pt-BR" sz="1700" dirty="0"/>
          </a:p>
          <a:p>
            <a:r>
              <a:rPr lang="pt-BR" sz="1700" dirty="0" smtClean="0"/>
              <a:t>Importante se entender tendências a agir nas definições</a:t>
            </a:r>
          </a:p>
          <a:p>
            <a:endParaRPr lang="pt-BR" sz="1700" dirty="0"/>
          </a:p>
          <a:p>
            <a:r>
              <a:rPr lang="pt-BR" sz="1700" dirty="0" smtClean="0"/>
              <a:t>A </a:t>
            </a:r>
            <a:r>
              <a:rPr lang="pt-BR" sz="1700" dirty="0" err="1" smtClean="0"/>
              <a:t>auto-regulação</a:t>
            </a:r>
            <a:r>
              <a:rPr lang="pt-BR" sz="1700" dirty="0" smtClean="0"/>
              <a:t> do setor (ou uma agência reguladora) teria o papel de:</a:t>
            </a:r>
          </a:p>
          <a:p>
            <a:endParaRPr lang="pt-BR" sz="1700" dirty="0"/>
          </a:p>
          <a:p>
            <a:pPr marL="285750" indent="-285750">
              <a:buFont typeface="Arial" panose="020B0604020202020204" pitchFamily="34" charset="0"/>
              <a:buChar char="•"/>
            </a:pPr>
            <a:r>
              <a:rPr lang="pt-BR" sz="1700" dirty="0" smtClean="0"/>
              <a:t>Buscar os aperfeiçoamentos legais para o equilíbrio necessário</a:t>
            </a:r>
          </a:p>
          <a:p>
            <a:pPr marL="285750" indent="-285750">
              <a:buFont typeface="Arial" panose="020B0604020202020204" pitchFamily="34" charset="0"/>
              <a:buChar char="•"/>
            </a:pPr>
            <a:endParaRPr lang="pt-BR" sz="1700" dirty="0"/>
          </a:p>
          <a:p>
            <a:pPr marL="285750" indent="-285750">
              <a:buFont typeface="Arial" panose="020B0604020202020204" pitchFamily="34" charset="0"/>
              <a:buChar char="•"/>
            </a:pPr>
            <a:r>
              <a:rPr lang="pt-BR" sz="1700" dirty="0" smtClean="0"/>
              <a:t>Centralizar o debate pelo necessário desenvolvimento do setor</a:t>
            </a:r>
          </a:p>
          <a:p>
            <a:pPr marL="285750" indent="-285750">
              <a:buFont typeface="Arial" panose="020B0604020202020204" pitchFamily="34" charset="0"/>
              <a:buChar char="•"/>
            </a:pPr>
            <a:endParaRPr lang="pt-BR" sz="1700" dirty="0"/>
          </a:p>
          <a:p>
            <a:pPr marL="285750" indent="-285750">
              <a:buFont typeface="Arial" panose="020B0604020202020204" pitchFamily="34" charset="0"/>
              <a:buChar char="•"/>
            </a:pPr>
            <a:r>
              <a:rPr lang="pt-BR" sz="1700" dirty="0" smtClean="0"/>
              <a:t>Tomar iniciativa de distinguir e reforçar as boas práticas</a:t>
            </a:r>
          </a:p>
          <a:p>
            <a:pPr marL="285750" indent="-285750">
              <a:buFont typeface="Arial" panose="020B0604020202020204" pitchFamily="34" charset="0"/>
              <a:buChar char="•"/>
            </a:pPr>
            <a:endParaRPr lang="pt-BR" sz="1700" dirty="0"/>
          </a:p>
          <a:p>
            <a:r>
              <a:rPr lang="pt-BR" sz="1700" dirty="0"/>
              <a:t>A questão </a:t>
            </a:r>
            <a:r>
              <a:rPr lang="pt-BR" sz="1700" dirty="0" smtClean="0"/>
              <a:t>consumerista - o </a:t>
            </a:r>
            <a:r>
              <a:rPr lang="pt-BR" sz="1700" b="1" dirty="0"/>
              <a:t>Código de Defesa do Consumidor </a:t>
            </a:r>
            <a:r>
              <a:rPr lang="pt-BR" sz="1700" dirty="0"/>
              <a:t>é focal nas relações do setor.</a:t>
            </a:r>
          </a:p>
          <a:p>
            <a:endParaRPr lang="pt-BR" sz="1700" dirty="0"/>
          </a:p>
          <a:p>
            <a:r>
              <a:rPr lang="pt-BR" sz="1700" dirty="0"/>
              <a:t>Possíveis encaminhamentos devem envolver trocas e </a:t>
            </a:r>
            <a:r>
              <a:rPr lang="pt-BR" sz="1700" dirty="0" smtClean="0"/>
              <a:t>avaliações</a:t>
            </a:r>
          </a:p>
          <a:p>
            <a:pPr marL="285750" indent="-285750">
              <a:buFont typeface="Arial" panose="020B0604020202020204" pitchFamily="34" charset="0"/>
              <a:buChar char="•"/>
            </a:pPr>
            <a:r>
              <a:rPr lang="pt-BR" sz="1700" dirty="0" smtClean="0"/>
              <a:t>Acordos com Judiciário (</a:t>
            </a:r>
            <a:r>
              <a:rPr lang="pt-BR" sz="1700" dirty="0" err="1" smtClean="0"/>
              <a:t>ex</a:t>
            </a:r>
            <a:r>
              <a:rPr lang="pt-BR" sz="1700" dirty="0" smtClean="0"/>
              <a:t> RJ) e no modelo (</a:t>
            </a:r>
            <a:r>
              <a:rPr lang="pt-BR" sz="1700" dirty="0" err="1" smtClean="0"/>
              <a:t>ex</a:t>
            </a:r>
            <a:r>
              <a:rPr lang="pt-BR" sz="1700" dirty="0"/>
              <a:t>:</a:t>
            </a:r>
            <a:r>
              <a:rPr lang="pt-BR" sz="1700" dirty="0" smtClean="0"/>
              <a:t> Crédito Imobiliário)</a:t>
            </a:r>
          </a:p>
          <a:p>
            <a:pPr marL="285750" indent="-285750">
              <a:buFont typeface="Arial" panose="020B0604020202020204" pitchFamily="34" charset="0"/>
              <a:buChar char="•"/>
            </a:pPr>
            <a:r>
              <a:rPr lang="pt-BR" sz="1700" dirty="0" smtClean="0"/>
              <a:t>Mudanças no modelo</a:t>
            </a:r>
          </a:p>
          <a:p>
            <a:pPr marL="285750" indent="-285750">
              <a:buFont typeface="Arial" panose="020B0604020202020204" pitchFamily="34" charset="0"/>
              <a:buChar char="•"/>
            </a:pPr>
            <a:r>
              <a:rPr lang="pt-BR" sz="1700" dirty="0" smtClean="0"/>
              <a:t>Outras alternativas – </a:t>
            </a:r>
            <a:r>
              <a:rPr lang="pt-BR" sz="1700" dirty="0" err="1" smtClean="0"/>
              <a:t>ex</a:t>
            </a:r>
            <a:r>
              <a:rPr lang="pt-BR" sz="1700" dirty="0" smtClean="0"/>
              <a:t>: CVM</a:t>
            </a:r>
            <a:endParaRPr lang="pt-BR" sz="1700" dirty="0"/>
          </a:p>
        </p:txBody>
      </p:sp>
      <p:sp>
        <p:nvSpPr>
          <p:cNvPr id="9" name="CaixaDeTexto 8"/>
          <p:cNvSpPr txBox="1"/>
          <p:nvPr/>
        </p:nvSpPr>
        <p:spPr>
          <a:xfrm>
            <a:off x="7380312" y="6525346"/>
            <a:ext cx="1512168" cy="246221"/>
          </a:xfrm>
          <a:prstGeom prst="rect">
            <a:avLst/>
          </a:prstGeom>
          <a:noFill/>
        </p:spPr>
        <p:txBody>
          <a:bodyPr wrap="square" rtlCol="0">
            <a:spAutoFit/>
          </a:bodyPr>
          <a:lstStyle/>
          <a:p>
            <a:pPr algn="r"/>
            <a:r>
              <a:rPr lang="pt-BR" sz="1000" dirty="0" smtClean="0"/>
              <a:t>19</a:t>
            </a:r>
            <a:endParaRPr lang="pt-BR" sz="1000" dirty="0"/>
          </a:p>
        </p:txBody>
      </p:sp>
    </p:spTree>
    <p:extLst>
      <p:ext uri="{BB962C8B-B14F-4D97-AF65-F5344CB8AC3E}">
        <p14:creationId xmlns:p14="http://schemas.microsoft.com/office/powerpoint/2010/main" val="15706228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5"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395536" y="548680"/>
            <a:ext cx="8111876" cy="531940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Burocracia</a:t>
            </a:r>
            <a:r>
              <a:rPr lang="en-US" sz="2800" b="1" dirty="0">
                <a:solidFill>
                  <a:schemeClr val="tx2">
                    <a:lumMod val="50000"/>
                  </a:schemeClr>
                </a:solidFill>
                <a:latin typeface="+mn-lt"/>
                <a:cs typeface="Tahoma" pitchFamily="34" charset="0"/>
                <a:sym typeface="Helvetica" charset="0"/>
              </a:rPr>
              <a:t> e </a:t>
            </a:r>
            <a:r>
              <a:rPr lang="en-US" sz="2800" b="1" dirty="0" err="1">
                <a:solidFill>
                  <a:schemeClr val="tx2">
                    <a:lumMod val="50000"/>
                  </a:schemeClr>
                </a:solidFill>
                <a:latin typeface="+mn-lt"/>
                <a:cs typeface="Tahoma" pitchFamily="34" charset="0"/>
                <a:sym typeface="Helvetica" charset="0"/>
              </a:rPr>
              <a:t>Licenciamentos</a:t>
            </a:r>
            <a:endParaRPr lang="en-US" sz="2800" b="1" dirty="0">
              <a:solidFill>
                <a:schemeClr val="tx2">
                  <a:lumMod val="50000"/>
                </a:schemeClr>
              </a:solidFill>
              <a:latin typeface="+mn-lt"/>
              <a:cs typeface="Tahoma" pitchFamily="34"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dirty="0">
                <a:solidFill>
                  <a:schemeClr val="tx2">
                    <a:lumMod val="50000"/>
                  </a:schemeClr>
                </a:solidFill>
                <a:latin typeface="+mn-lt"/>
                <a:cs typeface="Tahoma" pitchFamily="34" charset="0"/>
                <a:sym typeface="Helvetica" charset="0"/>
              </a:rPr>
              <a:t>O </a:t>
            </a:r>
            <a:r>
              <a:rPr lang="en-US" sz="2800" dirty="0" err="1">
                <a:solidFill>
                  <a:schemeClr val="tx2">
                    <a:lumMod val="50000"/>
                  </a:schemeClr>
                </a:solidFill>
                <a:latin typeface="+mn-lt"/>
                <a:cs typeface="Tahoma" pitchFamily="34" charset="0"/>
                <a:sym typeface="Helvetica" charset="0"/>
              </a:rPr>
              <a:t>Custo</a:t>
            </a:r>
            <a:r>
              <a:rPr lang="en-US" sz="2800" dirty="0">
                <a:solidFill>
                  <a:schemeClr val="tx2">
                    <a:lumMod val="50000"/>
                  </a:schemeClr>
                </a:solidFill>
                <a:latin typeface="+mn-lt"/>
                <a:cs typeface="Tahoma" pitchFamily="34" charset="0"/>
                <a:sym typeface="Helvetica" charset="0"/>
              </a:rPr>
              <a:t> da </a:t>
            </a:r>
            <a:r>
              <a:rPr lang="en-US" sz="2800" dirty="0" err="1">
                <a:solidFill>
                  <a:schemeClr val="tx2">
                    <a:lumMod val="50000"/>
                  </a:schemeClr>
                </a:solidFill>
                <a:latin typeface="+mn-lt"/>
                <a:cs typeface="Tahoma" pitchFamily="34" charset="0"/>
                <a:sym typeface="Helvetica" charset="0"/>
              </a:rPr>
              <a:t>Burocracia</a:t>
            </a:r>
            <a:r>
              <a:rPr lang="en-US" sz="2800" dirty="0">
                <a:solidFill>
                  <a:schemeClr val="tx2">
                    <a:lumMod val="50000"/>
                  </a:schemeClr>
                </a:solidFill>
                <a:latin typeface="+mn-lt"/>
                <a:cs typeface="Tahoma" pitchFamily="34" charset="0"/>
                <a:sym typeface="Helvetica" charset="0"/>
              </a:rPr>
              <a:t> no </a:t>
            </a:r>
            <a:r>
              <a:rPr lang="en-US" sz="2800" dirty="0" err="1">
                <a:solidFill>
                  <a:schemeClr val="tx2">
                    <a:lumMod val="50000"/>
                  </a:schemeClr>
                </a:solidFill>
                <a:latin typeface="+mn-lt"/>
                <a:cs typeface="Tahoma" pitchFamily="34" charset="0"/>
                <a:sym typeface="Helvetica" charset="0"/>
              </a:rPr>
              <a:t>Imóvel</a:t>
            </a:r>
            <a:r>
              <a:rPr lang="en-US" sz="2800" dirty="0">
                <a:solidFill>
                  <a:schemeClr val="tx2">
                    <a:lumMod val="50000"/>
                  </a:schemeClr>
                </a:solidFill>
                <a:latin typeface="+mn-lt"/>
                <a:cs typeface="Tahoma" pitchFamily="34" charset="0"/>
                <a:sym typeface="Helvetica" charset="0"/>
              </a:rPr>
              <a:t> </a:t>
            </a:r>
          </a:p>
          <a:p>
            <a:pPr algn="ctr" defTabSz="914145" hangingPunct="0">
              <a:defRPr/>
            </a:pPr>
            <a:endParaRPr lang="en-US" sz="2800" dirty="0">
              <a:solidFill>
                <a:schemeClr val="tx2">
                  <a:lumMod val="50000"/>
                </a:schemeClr>
              </a:solidFill>
              <a:latin typeface="+mn-lt"/>
              <a:cs typeface="Tahoma" pitchFamily="34"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defTabSz="914145" hangingPunct="0">
              <a:defRPr/>
            </a:pPr>
            <a:endParaRPr lang="en-US" sz="2400"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360677633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23468"/>
            <a:ext cx="7397750" cy="249238"/>
          </a:xfrm>
        </p:spPr>
        <p:txBody>
          <a:bodyPr vert="horz" lIns="0" tIns="0" rIns="0" bIns="0" rtlCol="0" anchor="t">
            <a:noAutofit/>
          </a:bodyPr>
          <a:lstStyle/>
          <a:p>
            <a:pPr defTabSz="914145">
              <a:defRPr/>
            </a:pPr>
            <a:r>
              <a:rPr lang="en-US" sz="2000" b="1" dirty="0" err="1">
                <a:solidFill>
                  <a:schemeClr val="tx2">
                    <a:lumMod val="50000"/>
                  </a:schemeClr>
                </a:solidFill>
                <a:latin typeface="+mn-lt"/>
                <a:ea typeface="+mn-ea"/>
                <a:cs typeface="Tahoma" pitchFamily="34" charset="0"/>
                <a:sym typeface="Arial" pitchFamily="34" charset="0"/>
              </a:rPr>
              <a:t>Desburocratização</a:t>
            </a:r>
            <a:r>
              <a:rPr lang="en-US" sz="2000" b="1" dirty="0">
                <a:solidFill>
                  <a:schemeClr val="tx2">
                    <a:lumMod val="50000"/>
                  </a:schemeClr>
                </a:solidFill>
                <a:latin typeface="+mn-lt"/>
                <a:ea typeface="+mn-ea"/>
                <a:cs typeface="Tahoma" pitchFamily="34" charset="0"/>
                <a:sym typeface="Arial" pitchFamily="34" charset="0"/>
              </a:rPr>
              <a:t> - </a:t>
            </a:r>
            <a:r>
              <a:rPr lang="en-US" sz="2000" b="1" dirty="0" err="1">
                <a:solidFill>
                  <a:schemeClr val="tx2">
                    <a:lumMod val="50000"/>
                  </a:schemeClr>
                </a:solidFill>
                <a:latin typeface="+mn-lt"/>
                <a:ea typeface="+mn-ea"/>
                <a:cs typeface="Tahoma" pitchFamily="34" charset="0"/>
                <a:sym typeface="Arial" pitchFamily="34" charset="0"/>
              </a:rPr>
              <a:t>outras</a:t>
            </a:r>
            <a:r>
              <a:rPr lang="en-US" sz="2000" b="1" dirty="0">
                <a:solidFill>
                  <a:schemeClr val="tx2">
                    <a:lumMod val="50000"/>
                  </a:schemeClr>
                </a:solidFill>
                <a:latin typeface="+mn-lt"/>
                <a:ea typeface="+mn-ea"/>
                <a:cs typeface="Tahoma" pitchFamily="34" charset="0"/>
                <a:sym typeface="Arial" pitchFamily="34" charset="0"/>
              </a:rPr>
              <a:t> </a:t>
            </a:r>
            <a:r>
              <a:rPr lang="en-US" sz="2000" b="1" dirty="0" err="1">
                <a:solidFill>
                  <a:schemeClr val="tx2">
                    <a:lumMod val="50000"/>
                  </a:schemeClr>
                </a:solidFill>
                <a:latin typeface="+mn-lt"/>
                <a:ea typeface="+mn-ea"/>
                <a:cs typeface="Tahoma" pitchFamily="34" charset="0"/>
                <a:sym typeface="Arial" pitchFamily="34" charset="0"/>
              </a:rPr>
              <a:t>frentes</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Retângulo 7"/>
          <p:cNvSpPr>
            <a:spLocks noChangeArrowheads="1"/>
          </p:cNvSpPr>
          <p:nvPr/>
        </p:nvSpPr>
        <p:spPr bwMode="auto">
          <a:xfrm>
            <a:off x="244477" y="653729"/>
            <a:ext cx="8624887" cy="5558731"/>
          </a:xfrm>
          <a:prstGeom prst="rect">
            <a:avLst/>
          </a:prstGeom>
          <a:noFill/>
          <a:ln w="9525">
            <a:noFill/>
            <a:miter lim="800000"/>
            <a:headEnd/>
            <a:tailEnd/>
          </a:ln>
        </p:spPr>
        <p:txBody>
          <a:bodyPr lIns="64291" tIns="32146" rIns="64291" bIns="32146">
            <a:spAutoFit/>
          </a:bodyPr>
          <a:lstStyle/>
          <a:p>
            <a:r>
              <a:rPr lang="pt-BR" sz="1700" b="1" dirty="0" smtClean="0"/>
              <a:t>Registro Eletrônico</a:t>
            </a:r>
          </a:p>
          <a:p>
            <a:pPr marL="285750" indent="-285750">
              <a:buFont typeface="Arial" panose="020B0604020202020204" pitchFamily="34" charset="0"/>
              <a:buChar char="•"/>
            </a:pPr>
            <a:r>
              <a:rPr lang="pt-BR" sz="1700" dirty="0" smtClean="0"/>
              <a:t>Agenda com ARISP e com CETIP (mensageria) – acompanhamento quinzenal</a:t>
            </a:r>
          </a:p>
          <a:p>
            <a:endParaRPr lang="pt-BR" sz="1700" b="1" dirty="0" smtClean="0"/>
          </a:p>
          <a:p>
            <a:r>
              <a:rPr lang="pt-BR" sz="1700" b="1" dirty="0" smtClean="0"/>
              <a:t>Evento dia 29/9 - Registro Eletrônico/ outros pontos de melhoria </a:t>
            </a:r>
          </a:p>
          <a:p>
            <a:pPr marL="742950" lvl="1" indent="-285750">
              <a:buFont typeface="Arial" panose="020B0604020202020204" pitchFamily="34" charset="0"/>
              <a:buChar char="•"/>
            </a:pPr>
            <a:r>
              <a:rPr lang="pt-BR" sz="1700" dirty="0" smtClean="0"/>
              <a:t>Bancos - Itaú, Bradesco, Caixa, Santander, BB, HSBC</a:t>
            </a:r>
          </a:p>
          <a:p>
            <a:pPr marL="742950" lvl="1" indent="-285750">
              <a:buFont typeface="Arial" panose="020B0604020202020204" pitchFamily="34" charset="0"/>
              <a:buChar char="•"/>
            </a:pPr>
            <a:r>
              <a:rPr lang="pt-BR" sz="1700" dirty="0" smtClean="0"/>
              <a:t>ABECIP? </a:t>
            </a:r>
          </a:p>
          <a:p>
            <a:pPr marL="742950" lvl="1" indent="-285750">
              <a:buFont typeface="Arial" panose="020B0604020202020204" pitchFamily="34" charset="0"/>
              <a:buChar char="•"/>
            </a:pPr>
            <a:r>
              <a:rPr lang="pt-BR" sz="1700" dirty="0" smtClean="0"/>
              <a:t>ARISP, IRIB</a:t>
            </a:r>
          </a:p>
          <a:p>
            <a:pPr marL="742950" lvl="1" indent="-285750">
              <a:buFont typeface="Arial" panose="020B0604020202020204" pitchFamily="34" charset="0"/>
              <a:buChar char="•"/>
            </a:pPr>
            <a:r>
              <a:rPr lang="pt-BR" sz="1700" dirty="0" smtClean="0"/>
              <a:t>CETIP </a:t>
            </a:r>
          </a:p>
          <a:p>
            <a:pPr marL="742950" lvl="1" indent="-285750">
              <a:buFont typeface="Arial" panose="020B0604020202020204" pitchFamily="34" charset="0"/>
              <a:buChar char="•"/>
            </a:pPr>
            <a:endParaRPr lang="pt-BR" sz="1700" dirty="0" smtClean="0"/>
          </a:p>
          <a:p>
            <a:r>
              <a:rPr lang="pt-BR" sz="1700" b="1" dirty="0" smtClean="0"/>
              <a:t>Aplicativo para individualização</a:t>
            </a:r>
          </a:p>
          <a:p>
            <a:pPr marL="285750" indent="-285750">
              <a:buFont typeface="Arial" panose="020B0604020202020204" pitchFamily="34" charset="0"/>
              <a:buChar char="•"/>
            </a:pPr>
            <a:r>
              <a:rPr lang="pt-BR" sz="1700" dirty="0" smtClean="0"/>
              <a:t>Lançamento 26/9 – teste Trisul</a:t>
            </a:r>
          </a:p>
          <a:p>
            <a:endParaRPr lang="pt-BR" sz="1700" b="1" dirty="0"/>
          </a:p>
          <a:p>
            <a:r>
              <a:rPr lang="pt-BR" sz="1700" b="1" dirty="0" smtClean="0"/>
              <a:t>Ouvidoria</a:t>
            </a:r>
            <a:r>
              <a:rPr lang="pt-BR" sz="1700" b="1" dirty="0"/>
              <a:t> </a:t>
            </a:r>
            <a:r>
              <a:rPr lang="pt-BR" sz="1700" b="1" dirty="0" smtClean="0"/>
              <a:t>(ARISP)</a:t>
            </a:r>
          </a:p>
          <a:p>
            <a:pPr marL="285750" indent="-285750">
              <a:buFont typeface="Arial" panose="020B0604020202020204" pitchFamily="34" charset="0"/>
              <a:buChar char="•"/>
            </a:pPr>
            <a:r>
              <a:rPr lang="pt-BR" sz="1700" dirty="0" smtClean="0"/>
              <a:t>Flauzilino – agendamento com Pres. TJ </a:t>
            </a:r>
            <a:r>
              <a:rPr lang="pt-BR" sz="1700" dirty="0" err="1" smtClean="0"/>
              <a:t>Nalini</a:t>
            </a:r>
            <a:endParaRPr lang="pt-BR" sz="1700" dirty="0" smtClean="0"/>
          </a:p>
          <a:p>
            <a:pPr marL="742950" lvl="1" indent="-285750">
              <a:buFont typeface="Arial" panose="020B0604020202020204" pitchFamily="34" charset="0"/>
              <a:buChar char="•"/>
            </a:pPr>
            <a:endParaRPr lang="pt-BR" sz="1700" b="1" dirty="0" smtClean="0"/>
          </a:p>
          <a:p>
            <a:r>
              <a:rPr lang="pt-BR" sz="1700" b="1" dirty="0" smtClean="0"/>
              <a:t>Unificação de extratos bancários</a:t>
            </a:r>
          </a:p>
          <a:p>
            <a:pPr marL="285750" indent="-285750">
              <a:buFont typeface="Arial" panose="020B0604020202020204" pitchFamily="34" charset="0"/>
              <a:buChar char="•"/>
            </a:pPr>
            <a:r>
              <a:rPr lang="pt-BR" sz="1700" dirty="0" smtClean="0"/>
              <a:t>Modelo construído com sugestões das empresas, com liderança de </a:t>
            </a:r>
            <a:r>
              <a:rPr lang="pt-BR" sz="1700" dirty="0" err="1" smtClean="0"/>
              <a:t>Cyrela</a:t>
            </a:r>
            <a:r>
              <a:rPr lang="pt-BR" sz="1700" dirty="0" smtClean="0"/>
              <a:t>, Tecnisa, Rossi e MRV</a:t>
            </a:r>
          </a:p>
          <a:p>
            <a:pPr marL="285750" indent="-285750">
              <a:buFont typeface="Arial" panose="020B0604020202020204" pitchFamily="34" charset="0"/>
              <a:buChar char="•"/>
            </a:pPr>
            <a:r>
              <a:rPr lang="pt-BR" sz="1700" dirty="0" smtClean="0"/>
              <a:t>Reuniões com ABECIP (7/8), Caixa, (12/8 – nova reunião em 10/9), Itaú, Bradesco, Santander – a ser agendado BB </a:t>
            </a:r>
          </a:p>
          <a:p>
            <a:pPr marL="285750" indent="-285750">
              <a:buFont typeface="Arial" panose="020B0604020202020204" pitchFamily="34" charset="0"/>
              <a:buChar char="•"/>
            </a:pPr>
            <a:r>
              <a:rPr lang="pt-BR" sz="1700" dirty="0" smtClean="0"/>
              <a:t>Propostas enviadas – GT com bancos</a:t>
            </a:r>
          </a:p>
        </p:txBody>
      </p:sp>
      <p:sp>
        <p:nvSpPr>
          <p:cNvPr id="9" name="CaixaDeTexto 8"/>
          <p:cNvSpPr txBox="1"/>
          <p:nvPr/>
        </p:nvSpPr>
        <p:spPr>
          <a:xfrm>
            <a:off x="7380312" y="6525346"/>
            <a:ext cx="1512168" cy="246221"/>
          </a:xfrm>
          <a:prstGeom prst="rect">
            <a:avLst/>
          </a:prstGeom>
          <a:noFill/>
        </p:spPr>
        <p:txBody>
          <a:bodyPr wrap="square" rtlCol="0">
            <a:spAutoFit/>
          </a:bodyPr>
          <a:lstStyle/>
          <a:p>
            <a:pPr algn="r"/>
            <a:r>
              <a:rPr lang="pt-BR" sz="1000" dirty="0" smtClean="0"/>
              <a:t>20</a:t>
            </a:r>
            <a:endParaRPr lang="pt-BR" sz="1000" dirty="0"/>
          </a:p>
        </p:txBody>
      </p:sp>
    </p:spTree>
    <p:extLst>
      <p:ext uri="{BB962C8B-B14F-4D97-AF65-F5344CB8AC3E}">
        <p14:creationId xmlns:p14="http://schemas.microsoft.com/office/powerpoint/2010/main" val="360543294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153922"/>
            <a:ext cx="8696325" cy="322750"/>
          </a:xfrm>
        </p:spPr>
        <p:txBody>
          <a:bodyPr vert="horz" lIns="0" tIns="0" rIns="0" bIns="0" rtlCol="0" anchor="t">
            <a:normAutofit/>
          </a:bodyPr>
          <a:lstStyle/>
          <a:p>
            <a:pPr defTabSz="914145">
              <a:defRPr/>
            </a:pPr>
            <a:r>
              <a:rPr lang="pt-BR" sz="2000" b="1" dirty="0">
                <a:solidFill>
                  <a:schemeClr val="tx2">
                    <a:lumMod val="50000"/>
                  </a:schemeClr>
                </a:solidFill>
                <a:latin typeface="+mn-lt"/>
                <a:ea typeface="+mn-ea"/>
                <a:cs typeface="Tahoma" pitchFamily="34" charset="0"/>
              </a:rPr>
              <a:t>Burocracia, Licenciamentos – O Custo da Burocracia</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1009291"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90" y="620713"/>
            <a:ext cx="8624887" cy="618918"/>
          </a:xfrm>
          <a:prstGeom prst="rect">
            <a:avLst/>
          </a:prstGeom>
          <a:noFill/>
          <a:ln w="9525">
            <a:noFill/>
            <a:miter lim="800000"/>
            <a:headEnd/>
            <a:tailEnd/>
          </a:ln>
        </p:spPr>
        <p:txBody>
          <a:bodyPr lIns="64291" tIns="32146" rIns="64291" bIns="32146">
            <a:spAutoFit/>
          </a:bodyPr>
          <a:lstStyle/>
          <a:p>
            <a:pPr lvl="0"/>
            <a:endParaRPr lang="pt-BR" dirty="0" smtClean="0"/>
          </a:p>
          <a:p>
            <a:pPr marL="285750" indent="-285750">
              <a:buFont typeface="Arial" panose="020B0604020202020204" pitchFamily="34" charset="0"/>
              <a:buChar char="•"/>
            </a:pPr>
            <a:endParaRPr lang="pt-BR" dirty="0"/>
          </a:p>
        </p:txBody>
      </p:sp>
      <p:sp>
        <p:nvSpPr>
          <p:cNvPr id="8" name="Retângulo 7"/>
          <p:cNvSpPr>
            <a:spLocks noChangeArrowheads="1"/>
          </p:cNvSpPr>
          <p:nvPr/>
        </p:nvSpPr>
        <p:spPr bwMode="auto">
          <a:xfrm>
            <a:off x="278607" y="692509"/>
            <a:ext cx="8624887" cy="5297121"/>
          </a:xfrm>
          <a:prstGeom prst="rect">
            <a:avLst/>
          </a:prstGeom>
          <a:noFill/>
          <a:ln w="9525">
            <a:noFill/>
            <a:miter lim="800000"/>
            <a:headEnd/>
            <a:tailEnd/>
          </a:ln>
        </p:spPr>
        <p:txBody>
          <a:bodyPr lIns="64291" tIns="32146" rIns="64291" bIns="32146">
            <a:spAutoFit/>
          </a:bodyPr>
          <a:lstStyle/>
          <a:p>
            <a:r>
              <a:rPr lang="pt-BR" sz="1700" b="1" dirty="0" smtClean="0"/>
              <a:t>São Paulo</a:t>
            </a:r>
          </a:p>
          <a:p>
            <a:pPr marL="285750" indent="-285750">
              <a:buFont typeface="Arial" panose="020B0604020202020204" pitchFamily="34" charset="0"/>
              <a:buChar char="•"/>
            </a:pPr>
            <a:r>
              <a:rPr lang="pt-BR" sz="1700" dirty="0" smtClean="0"/>
              <a:t>Simplificação legal, unificação das análises, informatização, gestão, divulgação</a:t>
            </a:r>
          </a:p>
          <a:p>
            <a:pPr marL="285750" indent="-285750">
              <a:buFont typeface="Arial" panose="020B0604020202020204" pitchFamily="34" charset="0"/>
              <a:buChar char="•"/>
            </a:pPr>
            <a:r>
              <a:rPr lang="pt-BR" sz="1700" dirty="0" smtClean="0"/>
              <a:t>Resgate da credibilidade - </a:t>
            </a:r>
            <a:r>
              <a:rPr lang="pt-BR" sz="1700" dirty="0" err="1" smtClean="0"/>
              <a:t>perenização</a:t>
            </a:r>
            <a:r>
              <a:rPr lang="pt-BR" sz="1700" dirty="0" smtClean="0"/>
              <a:t> de melhorias em curso</a:t>
            </a:r>
          </a:p>
          <a:p>
            <a:pPr marL="285750" indent="-285750">
              <a:buFont typeface="Arial" panose="020B0604020202020204" pitchFamily="34" charset="0"/>
              <a:buChar char="•"/>
            </a:pPr>
            <a:r>
              <a:rPr lang="pt-BR" sz="1700" dirty="0" smtClean="0"/>
              <a:t>Bandeira de modernidade, de crescimento e transparência (</a:t>
            </a:r>
            <a:r>
              <a:rPr lang="pt-BR" sz="1700" dirty="0" err="1" smtClean="0"/>
              <a:t>anti-corrupção</a:t>
            </a:r>
            <a:r>
              <a:rPr lang="pt-BR" sz="1700" dirty="0" smtClean="0"/>
              <a:t>)</a:t>
            </a:r>
          </a:p>
          <a:p>
            <a:pPr marL="285750" indent="-285750">
              <a:buFont typeface="Arial" panose="020B0604020202020204" pitchFamily="34" charset="0"/>
              <a:buChar char="•"/>
            </a:pPr>
            <a:r>
              <a:rPr lang="pt-BR" sz="1700" dirty="0" smtClean="0"/>
              <a:t>Frentes (correspondência SEL 15/8)</a:t>
            </a:r>
          </a:p>
          <a:p>
            <a:pPr marL="742950" lvl="1" indent="-285750">
              <a:buFont typeface="Arial" panose="020B0604020202020204" pitchFamily="34" charset="0"/>
              <a:buChar char="•"/>
            </a:pPr>
            <a:r>
              <a:rPr lang="pt-BR" sz="1700" dirty="0" smtClean="0"/>
              <a:t>Prefeito – visão de médio prazo, investimentos, consolidação</a:t>
            </a:r>
          </a:p>
          <a:p>
            <a:pPr marL="742950" lvl="1" indent="-285750">
              <a:buFont typeface="Arial" panose="020B0604020202020204" pitchFamily="34" charset="0"/>
              <a:buChar char="•"/>
            </a:pPr>
            <a:r>
              <a:rPr lang="pt-BR" sz="1700" dirty="0" smtClean="0"/>
              <a:t>Prefeito e Secretários – continuidade das discussões</a:t>
            </a:r>
          </a:p>
          <a:p>
            <a:pPr marL="742950" lvl="1" indent="-285750">
              <a:buFont typeface="Arial" panose="020B0604020202020204" pitchFamily="34" charset="0"/>
              <a:buChar char="•"/>
            </a:pPr>
            <a:r>
              <a:rPr lang="pt-BR" sz="1700" dirty="0" smtClean="0"/>
              <a:t>SEL – mapeamento de gargalos, minuta de </a:t>
            </a:r>
            <a:r>
              <a:rPr lang="pt-BR" sz="1700" dirty="0" err="1" smtClean="0"/>
              <a:t>doaçõa</a:t>
            </a:r>
            <a:endParaRPr lang="pt-BR" sz="1700" dirty="0" smtClean="0"/>
          </a:p>
          <a:p>
            <a:pPr lvl="1"/>
            <a:endParaRPr lang="pt-BR" sz="1700" dirty="0"/>
          </a:p>
          <a:p>
            <a:r>
              <a:rPr lang="pt-BR" sz="1700" b="1" dirty="0" smtClean="0"/>
              <a:t>Frente </a:t>
            </a:r>
            <a:r>
              <a:rPr lang="pt-BR" sz="1700" b="1" dirty="0"/>
              <a:t>Nacional de Prefeitos </a:t>
            </a:r>
            <a:r>
              <a:rPr lang="pt-BR" sz="1700" dirty="0"/>
              <a:t>– reunião em SP em </a:t>
            </a:r>
            <a:r>
              <a:rPr lang="pt-BR" sz="1700" dirty="0" smtClean="0"/>
              <a:t>21/5; nova reunião em 10/10</a:t>
            </a:r>
          </a:p>
          <a:p>
            <a:endParaRPr lang="pt-BR" sz="1700" dirty="0"/>
          </a:p>
          <a:p>
            <a:pPr marL="285750" indent="-285750">
              <a:buFont typeface="Arial" panose="020B0604020202020204" pitchFamily="34" charset="0"/>
              <a:buChar char="•"/>
            </a:pPr>
            <a:r>
              <a:rPr lang="pt-BR" sz="1700" dirty="0" smtClean="0"/>
              <a:t>Sec. Urbanismo </a:t>
            </a:r>
            <a:r>
              <a:rPr lang="pt-BR" sz="1700" dirty="0"/>
              <a:t>– RJ, POA, Fortaleza, Curitiba, Belém, Olinda, SBC, BNDES</a:t>
            </a:r>
          </a:p>
          <a:p>
            <a:pPr marL="285750" indent="-285750">
              <a:buFont typeface="Arial" panose="020B0604020202020204" pitchFamily="34" charset="0"/>
              <a:buChar char="•"/>
            </a:pPr>
            <a:r>
              <a:rPr lang="pt-BR" sz="1700" dirty="0"/>
              <a:t>Apresentações e trocas nos fóruns da FNP em setembro e novembro</a:t>
            </a:r>
          </a:p>
          <a:p>
            <a:pPr marL="285750" indent="-285750">
              <a:buFont typeface="Arial" panose="020B0604020202020204" pitchFamily="34" charset="0"/>
              <a:buChar char="•"/>
            </a:pPr>
            <a:r>
              <a:rPr lang="pt-BR" sz="1700" dirty="0"/>
              <a:t>Replicar encontros da ABRASF – Assoc. Bras. dos Secretários de Fazenda</a:t>
            </a:r>
          </a:p>
          <a:p>
            <a:pPr marL="285750" indent="-285750">
              <a:buFont typeface="Arial" panose="020B0604020202020204" pitchFamily="34" charset="0"/>
              <a:buChar char="•"/>
            </a:pPr>
            <a:r>
              <a:rPr lang="pt-BR" sz="1700" dirty="0" smtClean="0"/>
              <a:t>Seguro </a:t>
            </a:r>
            <a:r>
              <a:rPr lang="pt-BR" sz="1700" dirty="0" err="1"/>
              <a:t>func</a:t>
            </a:r>
            <a:r>
              <a:rPr lang="pt-BR" sz="1700" dirty="0"/>
              <a:t>. público – produto </a:t>
            </a:r>
            <a:r>
              <a:rPr lang="pt-BR" sz="1700" dirty="0" smtClean="0"/>
              <a:t>na SUSEP à espera de um piloto – Campinas?</a:t>
            </a:r>
          </a:p>
          <a:p>
            <a:pPr marL="285750" indent="-285750">
              <a:buFont typeface="Arial" panose="020B0604020202020204" pitchFamily="34" charset="0"/>
              <a:buChar char="•"/>
            </a:pPr>
            <a:r>
              <a:rPr lang="pt-BR" sz="1700" dirty="0" smtClean="0"/>
              <a:t>Reunião em Curitiba – 10/10 – participação CBIC e ABRAINC</a:t>
            </a:r>
          </a:p>
          <a:p>
            <a:pPr marL="285750" indent="-285750">
              <a:buFont typeface="Arial" panose="020B0604020202020204" pitchFamily="34" charset="0"/>
              <a:buChar char="•"/>
            </a:pPr>
            <a:endParaRPr lang="pt-BR" sz="1700" dirty="0"/>
          </a:p>
          <a:p>
            <a:r>
              <a:rPr lang="pt-BR" sz="1700" b="1" dirty="0"/>
              <a:t>Rio de Janeiro – </a:t>
            </a:r>
            <a:r>
              <a:rPr lang="pt-BR" sz="1700" dirty="0"/>
              <a:t>Secretária Madalena -  21/5 – alternativa para </a:t>
            </a:r>
            <a:r>
              <a:rPr lang="pt-BR" sz="1700" dirty="0" err="1" smtClean="0"/>
              <a:t>Falconi</a:t>
            </a:r>
            <a:endParaRPr lang="pt-BR" sz="1700" dirty="0" smtClean="0"/>
          </a:p>
          <a:p>
            <a:pPr marL="285750" indent="-285750">
              <a:buFont typeface="Arial" panose="020B0604020202020204" pitchFamily="34" charset="0"/>
              <a:buChar char="•"/>
            </a:pPr>
            <a:r>
              <a:rPr lang="pt-BR" sz="1700" dirty="0" smtClean="0"/>
              <a:t>Apresentação de proposta</a:t>
            </a:r>
            <a:endParaRPr lang="pt-BR" sz="1700" dirty="0"/>
          </a:p>
          <a:p>
            <a:endParaRPr lang="pt-BR" sz="1700" dirty="0"/>
          </a:p>
        </p:txBody>
      </p:sp>
      <p:sp>
        <p:nvSpPr>
          <p:cNvPr id="10" name="CaixaDeTexto 9"/>
          <p:cNvSpPr txBox="1"/>
          <p:nvPr/>
        </p:nvSpPr>
        <p:spPr>
          <a:xfrm>
            <a:off x="7380312" y="6525346"/>
            <a:ext cx="1512168" cy="246221"/>
          </a:xfrm>
          <a:prstGeom prst="rect">
            <a:avLst/>
          </a:prstGeom>
          <a:noFill/>
        </p:spPr>
        <p:txBody>
          <a:bodyPr wrap="square" rtlCol="0">
            <a:spAutoFit/>
          </a:bodyPr>
          <a:lstStyle/>
          <a:p>
            <a:pPr algn="r"/>
            <a:r>
              <a:rPr lang="pt-BR" sz="1000" dirty="0" smtClean="0"/>
              <a:t>21</a:t>
            </a:r>
            <a:endParaRPr lang="pt-BR" sz="1000" dirty="0"/>
          </a:p>
        </p:txBody>
      </p:sp>
    </p:spTree>
    <p:extLst>
      <p:ext uri="{BB962C8B-B14F-4D97-AF65-F5344CB8AC3E}">
        <p14:creationId xmlns:p14="http://schemas.microsoft.com/office/powerpoint/2010/main" val="51412056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9" y="226525"/>
            <a:ext cx="8696325" cy="322750"/>
          </a:xfrm>
        </p:spPr>
        <p:txBody>
          <a:bodyPr vert="horz" lIns="0" tIns="0" rIns="0" bIns="0" rtlCol="0" anchor="t">
            <a:normAutofit/>
          </a:bodyPr>
          <a:lstStyle/>
          <a:p>
            <a:pPr defTabSz="914145"/>
            <a:r>
              <a:rPr lang="pt-BR" sz="2000" b="1" dirty="0">
                <a:solidFill>
                  <a:schemeClr val="tx2">
                    <a:lumMod val="50000"/>
                  </a:schemeClr>
                </a:solidFill>
                <a:latin typeface="+mn-lt"/>
                <a:ea typeface="+mn-ea"/>
                <a:cs typeface="Tahoma" pitchFamily="34" charset="0"/>
              </a:rPr>
              <a:t>Burocracia, Licenciamentos – O Custo da Burocracia  - Porto Alegre</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1009291"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90" y="620713"/>
            <a:ext cx="8624887" cy="618918"/>
          </a:xfrm>
          <a:prstGeom prst="rect">
            <a:avLst/>
          </a:prstGeom>
          <a:noFill/>
          <a:ln w="9525">
            <a:noFill/>
            <a:miter lim="800000"/>
            <a:headEnd/>
            <a:tailEnd/>
          </a:ln>
        </p:spPr>
        <p:txBody>
          <a:bodyPr lIns="64291" tIns="32146" rIns="64291" bIns="32146">
            <a:spAutoFit/>
          </a:bodyPr>
          <a:lstStyle/>
          <a:p>
            <a:pPr lvl="0"/>
            <a:endParaRPr lang="pt-BR" dirty="0" smtClean="0"/>
          </a:p>
          <a:p>
            <a:pPr marL="285750" indent="-285750">
              <a:buFont typeface="Arial" panose="020B0604020202020204" pitchFamily="34" charset="0"/>
              <a:buChar char="•"/>
            </a:pPr>
            <a:endParaRPr lang="pt-BR" dirty="0"/>
          </a:p>
        </p:txBody>
      </p:sp>
      <p:sp>
        <p:nvSpPr>
          <p:cNvPr id="8" name="Retângulo 7"/>
          <p:cNvSpPr>
            <a:spLocks noChangeArrowheads="1"/>
          </p:cNvSpPr>
          <p:nvPr/>
        </p:nvSpPr>
        <p:spPr bwMode="auto">
          <a:xfrm>
            <a:off x="251520" y="764704"/>
            <a:ext cx="8624887" cy="5297121"/>
          </a:xfrm>
          <a:prstGeom prst="rect">
            <a:avLst/>
          </a:prstGeom>
          <a:noFill/>
          <a:ln w="9525">
            <a:noFill/>
            <a:miter lim="800000"/>
            <a:headEnd/>
            <a:tailEnd/>
          </a:ln>
        </p:spPr>
        <p:txBody>
          <a:bodyPr lIns="64291" tIns="32146" rIns="64291" bIns="32146">
            <a:spAutoFit/>
          </a:bodyPr>
          <a:lstStyle/>
          <a:p>
            <a:r>
              <a:rPr lang="pt-BR" sz="1700" b="1" dirty="0"/>
              <a:t>R</a:t>
            </a:r>
            <a:r>
              <a:rPr lang="pt-BR" sz="1700" b="1" dirty="0" smtClean="0"/>
              <a:t>eunião </a:t>
            </a:r>
            <a:r>
              <a:rPr lang="pt-BR" sz="1700" b="1" dirty="0"/>
              <a:t>com Secretário </a:t>
            </a:r>
            <a:r>
              <a:rPr lang="pt-BR" sz="1700" b="1" dirty="0" smtClean="0"/>
              <a:t>Cristiano Tatsch em 18/8</a:t>
            </a:r>
          </a:p>
          <a:p>
            <a:pPr marL="285750" indent="-285750">
              <a:buFont typeface="Arial" panose="020B0604020202020204" pitchFamily="34" charset="0"/>
              <a:buChar char="•"/>
            </a:pPr>
            <a:r>
              <a:rPr lang="pt-BR" sz="1700" dirty="0"/>
              <a:t>Avanços </a:t>
            </a:r>
            <a:r>
              <a:rPr lang="pt-BR" sz="1700" dirty="0" smtClean="0"/>
              <a:t> - vontade </a:t>
            </a:r>
            <a:r>
              <a:rPr lang="pt-BR" sz="1700" dirty="0"/>
              <a:t>de Prefeito e </a:t>
            </a:r>
            <a:r>
              <a:rPr lang="pt-BR" sz="1700" dirty="0" err="1"/>
              <a:t>empoderamento</a:t>
            </a:r>
            <a:r>
              <a:rPr lang="pt-BR" sz="1700" dirty="0"/>
              <a:t> de Secretaria de </a:t>
            </a:r>
            <a:r>
              <a:rPr lang="pt-BR" sz="1700" dirty="0" smtClean="0"/>
              <a:t>Licenciamentos, com controle de aprovações</a:t>
            </a:r>
            <a:r>
              <a:rPr lang="pt-BR" sz="1700" dirty="0"/>
              <a:t>, incluindo questões urbanísticas, ambientais, planejamento, </a:t>
            </a:r>
            <a:r>
              <a:rPr lang="pt-BR" sz="1700" dirty="0" smtClean="0"/>
              <a:t>mobilidade, TI. </a:t>
            </a:r>
            <a:endParaRPr lang="pt-BR" sz="1700" dirty="0"/>
          </a:p>
          <a:p>
            <a:r>
              <a:rPr lang="pt-BR" sz="1700" dirty="0"/>
              <a:t> </a:t>
            </a:r>
          </a:p>
          <a:p>
            <a:pPr marL="285750" indent="-285750">
              <a:buFont typeface="Arial" panose="020B0604020202020204" pitchFamily="34" charset="0"/>
              <a:buChar char="•"/>
            </a:pPr>
            <a:r>
              <a:rPr lang="pt-BR" sz="1700" dirty="0"/>
              <a:t>TI </a:t>
            </a:r>
            <a:r>
              <a:rPr lang="pt-BR" sz="1700" dirty="0" smtClean="0"/>
              <a:t>-  empesas </a:t>
            </a:r>
            <a:r>
              <a:rPr lang="pt-BR" sz="1700" dirty="0"/>
              <a:t>de processamento lentas e desatualizadas. </a:t>
            </a:r>
            <a:r>
              <a:rPr lang="pt-BR" sz="1700" dirty="0" smtClean="0"/>
              <a:t>Núcleo </a:t>
            </a:r>
            <a:r>
              <a:rPr lang="pt-BR" sz="1700" dirty="0"/>
              <a:t>de controle </a:t>
            </a:r>
            <a:r>
              <a:rPr lang="pt-BR" sz="1700" dirty="0" smtClean="0"/>
              <a:t>básico </a:t>
            </a:r>
            <a:r>
              <a:rPr lang="pt-BR" sz="1700" dirty="0"/>
              <a:t>mais terceirização é o </a:t>
            </a:r>
            <a:r>
              <a:rPr lang="pt-BR" sz="1700" dirty="0" smtClean="0"/>
              <a:t>caminho.</a:t>
            </a:r>
          </a:p>
          <a:p>
            <a:pPr marL="285750" indent="-285750">
              <a:buFont typeface="Arial" panose="020B0604020202020204" pitchFamily="34" charset="0"/>
              <a:buChar char="•"/>
            </a:pPr>
            <a:endParaRPr lang="pt-BR" sz="1700" dirty="0" smtClean="0"/>
          </a:p>
          <a:p>
            <a:pPr marL="285750" indent="-285750">
              <a:buFont typeface="Arial" panose="020B0604020202020204" pitchFamily="34" charset="0"/>
              <a:buChar char="•"/>
            </a:pPr>
            <a:r>
              <a:rPr lang="pt-BR" sz="1700" dirty="0" smtClean="0"/>
              <a:t>Definição </a:t>
            </a:r>
            <a:r>
              <a:rPr lang="pt-BR" sz="1700" dirty="0"/>
              <a:t>de responsabilidades – em POA, prefeitura parou de garantir </a:t>
            </a:r>
            <a:r>
              <a:rPr lang="pt-BR" sz="1700" dirty="0" err="1"/>
              <a:t>MDs</a:t>
            </a:r>
            <a:r>
              <a:rPr lang="pt-BR" sz="1700" dirty="0"/>
              <a:t>, com diretrizes, que eram concedidas em cima de base de dados com inconsistências. Com isso, paralização nas aprovações e queda de braço com setor privado. Gestão: interesses contrariados são outro fator de </a:t>
            </a:r>
            <a:r>
              <a:rPr lang="pt-BR" sz="1700" dirty="0" smtClean="0"/>
              <a:t>paralização.</a:t>
            </a:r>
          </a:p>
          <a:p>
            <a:pPr marL="285750" indent="-285750">
              <a:buFont typeface="Arial" panose="020B0604020202020204" pitchFamily="34" charset="0"/>
              <a:buChar char="•"/>
            </a:pPr>
            <a:endParaRPr lang="pt-BR" sz="1700" dirty="0"/>
          </a:p>
          <a:p>
            <a:pPr marL="285750" indent="-285750">
              <a:buFont typeface="Arial" panose="020B0604020202020204" pitchFamily="34" charset="0"/>
              <a:buChar char="•"/>
            </a:pPr>
            <a:r>
              <a:rPr lang="pt-BR" sz="1700" dirty="0" smtClean="0"/>
              <a:t>Modelos </a:t>
            </a:r>
            <a:r>
              <a:rPr lang="pt-BR" sz="1700" dirty="0"/>
              <a:t>são necessários. </a:t>
            </a:r>
            <a:r>
              <a:rPr lang="pt-BR" sz="1700" dirty="0" smtClean="0"/>
              <a:t>PGPQ </a:t>
            </a:r>
            <a:r>
              <a:rPr lang="pt-BR" sz="1700" dirty="0"/>
              <a:t>– Gerdau – player neutro. Criação de programa para gerenciamento de licenciamentos já teria sido </a:t>
            </a:r>
            <a:r>
              <a:rPr lang="pt-BR" sz="1700" dirty="0" smtClean="0"/>
              <a:t>elaborado.</a:t>
            </a:r>
          </a:p>
          <a:p>
            <a:pPr marL="285750" indent="-285750">
              <a:buFont typeface="Arial" panose="020B0604020202020204" pitchFamily="34" charset="0"/>
              <a:buChar char="•"/>
            </a:pPr>
            <a:endParaRPr lang="pt-BR" sz="1700" dirty="0"/>
          </a:p>
          <a:p>
            <a:pPr marL="285750" indent="-285750">
              <a:buFont typeface="Arial" panose="020B0604020202020204" pitchFamily="34" charset="0"/>
              <a:buChar char="•"/>
            </a:pPr>
            <a:r>
              <a:rPr lang="pt-BR" sz="1700" dirty="0" smtClean="0"/>
              <a:t>Agência </a:t>
            </a:r>
            <a:r>
              <a:rPr lang="pt-BR" sz="1700" dirty="0"/>
              <a:t>com prazo que supere os 4 anos de </a:t>
            </a:r>
            <a:r>
              <a:rPr lang="pt-BR" sz="1700" dirty="0" smtClean="0"/>
              <a:t>mandato.</a:t>
            </a:r>
          </a:p>
          <a:p>
            <a:pPr marL="285750" indent="-285750">
              <a:buFont typeface="Arial" panose="020B0604020202020204" pitchFamily="34" charset="0"/>
              <a:buChar char="•"/>
            </a:pPr>
            <a:endParaRPr lang="pt-BR" sz="1700" dirty="0"/>
          </a:p>
          <a:p>
            <a:pPr marL="285750" indent="-285750">
              <a:buFont typeface="Arial" panose="020B0604020202020204" pitchFamily="34" charset="0"/>
              <a:buChar char="•"/>
            </a:pPr>
            <a:r>
              <a:rPr lang="pt-BR" sz="1700" dirty="0" smtClean="0"/>
              <a:t>Encontro </a:t>
            </a:r>
            <a:r>
              <a:rPr lang="pt-BR" sz="1700" dirty="0"/>
              <a:t>mensal de Secretários </a:t>
            </a:r>
            <a:r>
              <a:rPr lang="pt-BR" sz="1700" dirty="0" smtClean="0"/>
              <a:t>de Licenciamento - identificação </a:t>
            </a:r>
            <a:r>
              <a:rPr lang="pt-BR" sz="1700" dirty="0"/>
              <a:t>e disseminação de modelos. </a:t>
            </a:r>
            <a:r>
              <a:rPr lang="pt-BR" sz="1700" dirty="0" smtClean="0"/>
              <a:t>Agenda FNP</a:t>
            </a:r>
            <a:endParaRPr lang="pt-BR" sz="1700" b="1" dirty="0" smtClean="0"/>
          </a:p>
        </p:txBody>
      </p:sp>
      <p:sp>
        <p:nvSpPr>
          <p:cNvPr id="10" name="CaixaDeTexto 9"/>
          <p:cNvSpPr txBox="1"/>
          <p:nvPr/>
        </p:nvSpPr>
        <p:spPr>
          <a:xfrm>
            <a:off x="7380312" y="6525346"/>
            <a:ext cx="1512168" cy="246221"/>
          </a:xfrm>
          <a:prstGeom prst="rect">
            <a:avLst/>
          </a:prstGeom>
          <a:noFill/>
        </p:spPr>
        <p:txBody>
          <a:bodyPr wrap="square" rtlCol="0">
            <a:spAutoFit/>
          </a:bodyPr>
          <a:lstStyle/>
          <a:p>
            <a:pPr algn="r"/>
            <a:r>
              <a:rPr lang="pt-BR" sz="1000" dirty="0" smtClean="0"/>
              <a:t>22</a:t>
            </a:r>
            <a:endParaRPr lang="pt-BR" sz="1000" dirty="0"/>
          </a:p>
        </p:txBody>
      </p:sp>
    </p:spTree>
    <p:extLst>
      <p:ext uri="{BB962C8B-B14F-4D97-AF65-F5344CB8AC3E}">
        <p14:creationId xmlns:p14="http://schemas.microsoft.com/office/powerpoint/2010/main" val="404245297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400"/>
            <a:r>
              <a:rPr lang="pt-BR" sz="2400" b="1" dirty="0">
                <a:solidFill>
                  <a:schemeClr val="tx2">
                    <a:lumMod val="50000"/>
                  </a:schemeClr>
                </a:solidFill>
                <a:latin typeface="+mn-lt"/>
                <a:ea typeface="+mn-ea"/>
                <a:cs typeface="Tahoma" pitchFamily="34" charset="0"/>
                <a:sym typeface="Arial" pitchFamily="34" charset="0"/>
              </a:rPr>
              <a:t>Defesa da Concorrência</a:t>
            </a:r>
            <a:r>
              <a:rPr lang="en-US" sz="2400" b="1" dirty="0">
                <a:solidFill>
                  <a:schemeClr val="tx2">
                    <a:lumMod val="50000"/>
                  </a:schemeClr>
                </a:solidFill>
                <a:latin typeface="+mn-lt"/>
                <a:ea typeface="+mn-ea"/>
                <a:cs typeface="Tahoma" pitchFamily="34" charset="0"/>
                <a:sym typeface="Arial" pitchFamily="34" charset="0"/>
              </a:rPr>
              <a:t> </a:t>
            </a: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90" y="620713"/>
            <a:ext cx="8624887" cy="5574120"/>
          </a:xfrm>
          <a:prstGeom prst="rect">
            <a:avLst/>
          </a:prstGeom>
          <a:noFill/>
          <a:ln w="9525">
            <a:noFill/>
            <a:miter lim="800000"/>
            <a:headEnd/>
            <a:tailEnd/>
          </a:ln>
        </p:spPr>
        <p:txBody>
          <a:bodyPr lIns="64291" tIns="32146" rIns="64291" bIns="32146">
            <a:spAutoFit/>
          </a:bodyPr>
          <a:lstStyle/>
          <a:p>
            <a:r>
              <a:rPr lang="pt-BR" dirty="0"/>
              <a:t> </a:t>
            </a:r>
            <a:r>
              <a:rPr lang="pt-BR" sz="1700" dirty="0"/>
              <a:t>VOCÊ NÃO PODERÁ:</a:t>
            </a:r>
          </a:p>
          <a:p>
            <a:endParaRPr lang="pt-BR" sz="1700" dirty="0"/>
          </a:p>
          <a:p>
            <a:r>
              <a:rPr lang="pt-BR" sz="1700" dirty="0"/>
              <a:t>1. Discutir ou trocar informações que tratem de ou sugiram:</a:t>
            </a:r>
          </a:p>
          <a:p>
            <a:r>
              <a:rPr lang="pt-BR" sz="1700" dirty="0"/>
              <a:t>a) Preços 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r>
              <a:rPr lang="pt-BR" sz="1700" dirty="0"/>
              <a:t>b) Perspectivas ou projeções de mercado, capacidade atual ou futura e inventários;</a:t>
            </a:r>
          </a:p>
          <a:p>
            <a:r>
              <a:rPr lang="pt-BR" sz="1700" dirty="0"/>
              <a:t>c) Ofertas a serem oferecidas para empreendimentos específicos;</a:t>
            </a:r>
          </a:p>
          <a:p>
            <a:r>
              <a:rPr lang="pt-BR" sz="1700" dirty="0"/>
              <a:t>d) assuntos relativos a fornecedores ou clientes individuais reais ou potenciais, que possam ter o efeito de exclusão dos fornecedores ou clientes em questão, de qualquer mercado ou de influenciar a condução dos negócios de empresas com os mesmos;</a:t>
            </a:r>
          </a:p>
          <a:p>
            <a:r>
              <a:rPr lang="pt-BR" sz="1700" dirty="0"/>
              <a:t>e) informações sobre onde projeta-se atuar ou deixar de atuar. </a:t>
            </a:r>
          </a:p>
          <a:p>
            <a:endParaRPr lang="pt-BR" sz="1700" dirty="0"/>
          </a:p>
          <a:p>
            <a:r>
              <a:rPr lang="pt-BR" sz="1700" dirty="0"/>
              <a:t>2. Discutir ou trocar informações, mesmo por brincadeira, relativas aos assuntos acima, durante quaisquer encontros sociais, incidentais a quaisquer reuniões.</a:t>
            </a:r>
          </a:p>
          <a:p>
            <a:r>
              <a:rPr lang="pt-BR" sz="1700" dirty="0"/>
              <a:t> </a:t>
            </a:r>
          </a:p>
          <a:p>
            <a:r>
              <a:rPr lang="pt-BR" sz="1700" dirty="0"/>
              <a:t>A ABRAINC desempenha papel de responsabilidade ética e de boa governança corporativa no setor das incorporadoras e agradece seus associados, autoridades, membros do corpo administrativo, seus consultores e participantes a atenção e respeito às disposições constantes nesta instrução.</a:t>
            </a:r>
          </a:p>
        </p:txBody>
      </p:sp>
    </p:spTree>
    <p:extLst>
      <p:ext uri="{BB962C8B-B14F-4D97-AF65-F5344CB8AC3E}">
        <p14:creationId xmlns:p14="http://schemas.microsoft.com/office/powerpoint/2010/main" val="3733958949"/>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9" y="226525"/>
            <a:ext cx="8696325" cy="322750"/>
          </a:xfrm>
        </p:spPr>
        <p:txBody>
          <a:bodyPr vert="horz" lIns="0" tIns="0" rIns="0" bIns="0" rtlCol="0" anchor="t">
            <a:normAutofit/>
          </a:bodyPr>
          <a:lstStyle/>
          <a:p>
            <a:pPr defTabSz="914145">
              <a:defRPr/>
            </a:pPr>
            <a:r>
              <a:rPr lang="pt-BR" sz="2000" b="1" dirty="0">
                <a:solidFill>
                  <a:schemeClr val="tx2">
                    <a:lumMod val="50000"/>
                  </a:schemeClr>
                </a:solidFill>
                <a:latin typeface="+mn-lt"/>
                <a:ea typeface="+mn-ea"/>
                <a:cs typeface="Tahoma" pitchFamily="34" charset="0"/>
              </a:rPr>
              <a:t>Burocracia, Licenciamentos – O Custo da Burocracia  - Campinas</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1009291"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90" y="620713"/>
            <a:ext cx="8624887" cy="618918"/>
          </a:xfrm>
          <a:prstGeom prst="rect">
            <a:avLst/>
          </a:prstGeom>
          <a:noFill/>
          <a:ln w="9525">
            <a:noFill/>
            <a:miter lim="800000"/>
            <a:headEnd/>
            <a:tailEnd/>
          </a:ln>
        </p:spPr>
        <p:txBody>
          <a:bodyPr lIns="64291" tIns="32146" rIns="64291" bIns="32146">
            <a:spAutoFit/>
          </a:bodyPr>
          <a:lstStyle/>
          <a:p>
            <a:pPr lvl="0"/>
            <a:endParaRPr lang="pt-BR" dirty="0" smtClean="0"/>
          </a:p>
          <a:p>
            <a:pPr marL="285750" indent="-285750">
              <a:buFont typeface="Arial" panose="020B0604020202020204" pitchFamily="34" charset="0"/>
              <a:buChar char="•"/>
            </a:pPr>
            <a:endParaRPr lang="pt-BR" dirty="0"/>
          </a:p>
        </p:txBody>
      </p:sp>
      <p:sp>
        <p:nvSpPr>
          <p:cNvPr id="8" name="Retângulo 7"/>
          <p:cNvSpPr>
            <a:spLocks noChangeArrowheads="1"/>
          </p:cNvSpPr>
          <p:nvPr/>
        </p:nvSpPr>
        <p:spPr bwMode="auto">
          <a:xfrm>
            <a:off x="278607" y="692511"/>
            <a:ext cx="8624887" cy="6866782"/>
          </a:xfrm>
          <a:prstGeom prst="rect">
            <a:avLst/>
          </a:prstGeom>
          <a:noFill/>
          <a:ln w="9525">
            <a:noFill/>
            <a:miter lim="800000"/>
            <a:headEnd/>
            <a:tailEnd/>
          </a:ln>
        </p:spPr>
        <p:txBody>
          <a:bodyPr lIns="64291" tIns="32146" rIns="64291" bIns="32146">
            <a:spAutoFit/>
          </a:bodyPr>
          <a:lstStyle/>
          <a:p>
            <a:r>
              <a:rPr lang="pt-BR" sz="1700" b="1" dirty="0" err="1" smtClean="0"/>
              <a:t>Comunitas</a:t>
            </a:r>
            <a:r>
              <a:rPr lang="pt-BR" sz="1700" b="1" dirty="0" smtClean="0"/>
              <a:t> </a:t>
            </a:r>
            <a:r>
              <a:rPr lang="pt-BR" sz="1700" dirty="0"/>
              <a:t>– R$ 1.800 mil, 12 meses, R$ 800 mil captados</a:t>
            </a:r>
          </a:p>
          <a:p>
            <a:pPr marL="285750" indent="-285750">
              <a:buFont typeface="Arial" panose="020B0604020202020204" pitchFamily="34" charset="0"/>
              <a:buChar char="•"/>
            </a:pPr>
            <a:r>
              <a:rPr lang="pt-BR" sz="1700" dirty="0"/>
              <a:t>R$ 300 mil ABRAINC, adicionais até R$ 100 mil para total de R$ 1 MM </a:t>
            </a:r>
          </a:p>
          <a:p>
            <a:pPr marL="285750" indent="-285750">
              <a:buFont typeface="Arial" panose="020B0604020202020204" pitchFamily="34" charset="0"/>
              <a:buChar char="•"/>
            </a:pPr>
            <a:r>
              <a:rPr lang="pt-BR" sz="1700" dirty="0"/>
              <a:t>R$ 1.300 mil para </a:t>
            </a:r>
            <a:r>
              <a:rPr lang="pt-BR" sz="1700" dirty="0" err="1"/>
              <a:t>Falconi</a:t>
            </a:r>
            <a:r>
              <a:rPr lang="pt-BR" sz="1700" dirty="0"/>
              <a:t>, R$ 500 mil para </a:t>
            </a:r>
            <a:r>
              <a:rPr lang="pt-BR" sz="1700" dirty="0" err="1"/>
              <a:t>Comunitas</a:t>
            </a:r>
            <a:endParaRPr lang="pt-BR" sz="1700" dirty="0"/>
          </a:p>
          <a:p>
            <a:pPr marL="285750" indent="-285750">
              <a:buFont typeface="Arial" panose="020B0604020202020204" pitchFamily="34" charset="0"/>
              <a:buChar char="•"/>
            </a:pPr>
            <a:r>
              <a:rPr lang="pt-BR" sz="1700" dirty="0"/>
              <a:t>Alto risco de não atingimento de objetivos por Governança:</a:t>
            </a:r>
          </a:p>
          <a:p>
            <a:pPr marL="742950" lvl="1" indent="-285750">
              <a:buFont typeface="Arial" panose="020B0604020202020204" pitchFamily="34" charset="0"/>
              <a:buChar char="•"/>
            </a:pPr>
            <a:r>
              <a:rPr lang="pt-BR" sz="1700" dirty="0"/>
              <a:t>Reuniões periódicas</a:t>
            </a:r>
          </a:p>
          <a:p>
            <a:pPr marL="742950" lvl="1" indent="-285750">
              <a:buFont typeface="Arial" panose="020B0604020202020204" pitchFamily="34" charset="0"/>
              <a:buChar char="•"/>
            </a:pPr>
            <a:r>
              <a:rPr lang="pt-BR" sz="1700" dirty="0"/>
              <a:t>Instância de confirmação ou não de continuidade do Projeto, com seu custeio, após apresentação de diagnóstico ao Prefeito, em 4 </a:t>
            </a:r>
            <a:r>
              <a:rPr lang="pt-BR" sz="1700" dirty="0" smtClean="0"/>
              <a:t>meses</a:t>
            </a:r>
          </a:p>
          <a:p>
            <a:pPr lvl="1"/>
            <a:endParaRPr lang="pt-BR" sz="1700" dirty="0" smtClean="0"/>
          </a:p>
          <a:p>
            <a:r>
              <a:rPr lang="pt-BR" sz="1700" b="1" dirty="0" smtClean="0"/>
              <a:t>Reunião com o Prefeito Jonas </a:t>
            </a:r>
            <a:r>
              <a:rPr lang="pt-BR" sz="1700" b="1" dirty="0" err="1" smtClean="0"/>
              <a:t>Donizetti</a:t>
            </a:r>
            <a:r>
              <a:rPr lang="pt-BR" sz="1700" b="1" dirty="0" smtClean="0"/>
              <a:t> em 2/9</a:t>
            </a:r>
          </a:p>
          <a:p>
            <a:pPr marL="285750" indent="-285750">
              <a:buFont typeface="Arial" panose="020B0604020202020204" pitchFamily="34" charset="0"/>
              <a:buChar char="•"/>
            </a:pPr>
            <a:r>
              <a:rPr lang="pt-BR" sz="1700" dirty="0" smtClean="0"/>
              <a:t>Não há modelo adequado -  este deve ser criado</a:t>
            </a:r>
          </a:p>
          <a:p>
            <a:pPr marL="285750" indent="-285750">
              <a:buFont typeface="Arial" panose="020B0604020202020204" pitchFamily="34" charset="0"/>
              <a:buChar char="•"/>
            </a:pPr>
            <a:r>
              <a:rPr lang="pt-BR" sz="1700" dirty="0" smtClean="0"/>
              <a:t>Criação de um modelo e possível disseminação é o caminho</a:t>
            </a:r>
          </a:p>
          <a:p>
            <a:pPr marL="285750" indent="-285750">
              <a:buFont typeface="Arial" panose="020B0604020202020204" pitchFamily="34" charset="0"/>
              <a:buChar char="•"/>
            </a:pPr>
            <a:r>
              <a:rPr lang="pt-BR" sz="1700" dirty="0"/>
              <a:t>Seguro Funcionário Público </a:t>
            </a:r>
            <a:r>
              <a:rPr lang="pt-BR" sz="1700" dirty="0" smtClean="0"/>
              <a:t>interessa</a:t>
            </a:r>
          </a:p>
          <a:p>
            <a:pPr marL="285750" indent="-285750">
              <a:buFont typeface="Arial" panose="020B0604020202020204" pitchFamily="34" charset="0"/>
              <a:buChar char="•"/>
            </a:pPr>
            <a:r>
              <a:rPr lang="pt-BR" sz="1700" dirty="0" smtClean="0"/>
              <a:t>Início de trabalhos de revisão de legislação, informações, aprovação on-line</a:t>
            </a:r>
          </a:p>
          <a:p>
            <a:pPr marL="285750" indent="-285750">
              <a:buFont typeface="Arial" panose="020B0604020202020204" pitchFamily="34" charset="0"/>
              <a:buChar char="•"/>
            </a:pPr>
            <a:r>
              <a:rPr lang="pt-BR" sz="1700" dirty="0" smtClean="0"/>
              <a:t>Plano Diretor e LUOS</a:t>
            </a:r>
            <a:endParaRPr lang="pt-BR" sz="1700" dirty="0"/>
          </a:p>
          <a:p>
            <a:pPr marL="285750" indent="-285750">
              <a:buFont typeface="Arial" panose="020B0604020202020204" pitchFamily="34" charset="0"/>
              <a:buChar char="•"/>
            </a:pPr>
            <a:r>
              <a:rPr lang="pt-BR" sz="1700" dirty="0" smtClean="0"/>
              <a:t>Trabalho iniciado com </a:t>
            </a:r>
            <a:r>
              <a:rPr lang="pt-BR" sz="1700" dirty="0" err="1" smtClean="0"/>
              <a:t>Comunitas</a:t>
            </a:r>
            <a:r>
              <a:rPr lang="pt-BR" sz="1700" dirty="0" smtClean="0"/>
              <a:t> – entidade neutra já atuante</a:t>
            </a:r>
          </a:p>
          <a:p>
            <a:pPr marL="285750" indent="-285750">
              <a:buFont typeface="Arial" panose="020B0604020202020204" pitchFamily="34" charset="0"/>
              <a:buChar char="•"/>
            </a:pPr>
            <a:r>
              <a:rPr lang="pt-BR" sz="1700" dirty="0" smtClean="0"/>
              <a:t>Relato de questões de governança</a:t>
            </a:r>
          </a:p>
          <a:p>
            <a:pPr marL="285750" indent="-285750">
              <a:buFont typeface="Arial" panose="020B0604020202020204" pitchFamily="34" charset="0"/>
              <a:buChar char="•"/>
            </a:pPr>
            <a:r>
              <a:rPr lang="pt-BR" sz="1700" dirty="0" smtClean="0"/>
              <a:t>Busca com Sec/ Chefe de Gabinete Michel Ferreira de conciliação. Alternativas:</a:t>
            </a:r>
          </a:p>
          <a:p>
            <a:pPr marL="742950" lvl="1" indent="-285750">
              <a:buFont typeface="Arial" panose="020B0604020202020204" pitchFamily="34" charset="0"/>
              <a:buChar char="•"/>
            </a:pPr>
            <a:r>
              <a:rPr lang="pt-BR" sz="1700" dirty="0" smtClean="0"/>
              <a:t>Agenda </a:t>
            </a:r>
            <a:r>
              <a:rPr lang="pt-BR" sz="1700" dirty="0" err="1"/>
              <a:t>C</a:t>
            </a:r>
            <a:r>
              <a:rPr lang="pt-BR" sz="1700" dirty="0" err="1" smtClean="0"/>
              <a:t>omunitas</a:t>
            </a:r>
            <a:r>
              <a:rPr lang="pt-BR" sz="1700" dirty="0" smtClean="0"/>
              <a:t> + agenda paralela com Secretários para reforço</a:t>
            </a:r>
          </a:p>
          <a:p>
            <a:pPr marL="742950" lvl="1" indent="-285750">
              <a:buFont typeface="Arial" panose="020B0604020202020204" pitchFamily="34" charset="0"/>
              <a:buChar char="•"/>
            </a:pPr>
            <a:r>
              <a:rPr lang="pt-BR" sz="1700" dirty="0" smtClean="0"/>
              <a:t>Agenda em paralelo com </a:t>
            </a:r>
            <a:r>
              <a:rPr lang="pt-BR" sz="1700" dirty="0" err="1"/>
              <a:t>F</a:t>
            </a:r>
            <a:r>
              <a:rPr lang="pt-BR" sz="1700" dirty="0" err="1" smtClean="0"/>
              <a:t>alconi</a:t>
            </a:r>
            <a:r>
              <a:rPr lang="pt-BR" sz="1700" dirty="0" smtClean="0"/>
              <a:t> </a:t>
            </a:r>
          </a:p>
          <a:p>
            <a:pPr marL="742950" lvl="1" indent="-285750">
              <a:buFont typeface="Arial" panose="020B0604020202020204" pitchFamily="34" charset="0"/>
              <a:buChar char="•"/>
            </a:pPr>
            <a:r>
              <a:rPr lang="pt-BR" sz="1700" dirty="0" smtClean="0"/>
              <a:t>Assessoria técnica à </a:t>
            </a:r>
            <a:r>
              <a:rPr lang="pt-BR" sz="1700" dirty="0" err="1" smtClean="0"/>
              <a:t>Comunitas</a:t>
            </a:r>
            <a:r>
              <a:rPr lang="pt-BR" sz="1700" dirty="0" smtClean="0"/>
              <a:t> sem desembolsos</a:t>
            </a:r>
          </a:p>
          <a:p>
            <a:pPr marL="742950" lvl="1" indent="-285750">
              <a:buFont typeface="Arial" panose="020B0604020202020204" pitchFamily="34" charset="0"/>
              <a:buChar char="•"/>
            </a:pPr>
            <a:r>
              <a:rPr lang="pt-BR" sz="1700" dirty="0" smtClean="0"/>
              <a:t>Próximos passos – detalhamento com Secretário Michel</a:t>
            </a:r>
          </a:p>
          <a:p>
            <a:pPr marL="742950" lvl="1" indent="-285750">
              <a:buFont typeface="Arial" panose="020B0604020202020204" pitchFamily="34" charset="0"/>
              <a:buChar char="•"/>
            </a:pPr>
            <a:endParaRPr lang="pt-BR" sz="1700" dirty="0"/>
          </a:p>
          <a:p>
            <a:pPr marL="742950" lvl="1" indent="-285750">
              <a:buFont typeface="Arial" panose="020B0604020202020204" pitchFamily="34" charset="0"/>
              <a:buChar char="•"/>
            </a:pPr>
            <a:endParaRPr lang="pt-BR" sz="1700" dirty="0" smtClean="0"/>
          </a:p>
          <a:p>
            <a:endParaRPr lang="pt-BR" sz="1700" dirty="0" smtClean="0"/>
          </a:p>
          <a:p>
            <a:endParaRPr lang="pt-BR" sz="1700" dirty="0" smtClean="0"/>
          </a:p>
          <a:p>
            <a:pPr marL="742950" lvl="1" indent="-285750">
              <a:buFont typeface="Arial" panose="020B0604020202020204" pitchFamily="34" charset="0"/>
              <a:buChar char="•"/>
            </a:pPr>
            <a:endParaRPr lang="pt-BR" sz="1700" dirty="0"/>
          </a:p>
        </p:txBody>
      </p:sp>
      <p:sp>
        <p:nvSpPr>
          <p:cNvPr id="10" name="CaixaDeTexto 9"/>
          <p:cNvSpPr txBox="1"/>
          <p:nvPr/>
        </p:nvSpPr>
        <p:spPr>
          <a:xfrm>
            <a:off x="7380312" y="6525346"/>
            <a:ext cx="1512168" cy="246221"/>
          </a:xfrm>
          <a:prstGeom prst="rect">
            <a:avLst/>
          </a:prstGeom>
          <a:noFill/>
        </p:spPr>
        <p:txBody>
          <a:bodyPr wrap="square" rtlCol="0">
            <a:spAutoFit/>
          </a:bodyPr>
          <a:lstStyle/>
          <a:p>
            <a:pPr algn="r"/>
            <a:r>
              <a:rPr lang="pt-BR" sz="1000" dirty="0" smtClean="0"/>
              <a:t>23</a:t>
            </a:r>
            <a:endParaRPr lang="pt-BR" sz="1000" dirty="0"/>
          </a:p>
        </p:txBody>
      </p:sp>
    </p:spTree>
    <p:extLst>
      <p:ext uri="{BB962C8B-B14F-4D97-AF65-F5344CB8AC3E}">
        <p14:creationId xmlns:p14="http://schemas.microsoft.com/office/powerpoint/2010/main" val="262883529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5" name="Rectangle 3"/>
          <p:cNvSpPr txBox="1">
            <a:spLocks noChangeArrowheads="1"/>
          </p:cNvSpPr>
          <p:nvPr/>
        </p:nvSpPr>
        <p:spPr bwMode="auto">
          <a:xfrm>
            <a:off x="251520" y="188640"/>
            <a:ext cx="8696325" cy="32275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a:lstStyle>
          <a:p>
            <a:pPr algn="l" defTabSz="914145">
              <a:defRPr/>
            </a:pPr>
            <a:r>
              <a:rPr lang="pt-BR" sz="2000" b="1" dirty="0">
                <a:solidFill>
                  <a:schemeClr val="tx2">
                    <a:lumMod val="50000"/>
                  </a:schemeClr>
                </a:solidFill>
                <a:latin typeface="+mn-lt"/>
                <a:ea typeface="+mn-ea"/>
                <a:cs typeface="Tahoma" pitchFamily="34" charset="0"/>
              </a:rPr>
              <a:t>O Custo da Burocracia no Imóvel - agenda </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6" name="Retângulo 5"/>
          <p:cNvSpPr/>
          <p:nvPr/>
        </p:nvSpPr>
        <p:spPr>
          <a:xfrm>
            <a:off x="174627" y="620690"/>
            <a:ext cx="8361561" cy="5130507"/>
          </a:xfrm>
          <a:prstGeom prst="rect">
            <a:avLst/>
          </a:prstGeom>
        </p:spPr>
        <p:txBody>
          <a:bodyPr wrap="square">
            <a:spAutoFit/>
          </a:bodyPr>
          <a:lstStyle/>
          <a:p>
            <a:pPr>
              <a:lnSpc>
                <a:spcPct val="107000"/>
              </a:lnSpc>
              <a:spcAft>
                <a:spcPts val="0"/>
              </a:spcAft>
            </a:pPr>
            <a:r>
              <a:rPr lang="pt-BR" b="1" dirty="0" smtClean="0"/>
              <a:t>Modelo </a:t>
            </a:r>
            <a:r>
              <a:rPr lang="pt-BR" b="1" dirty="0"/>
              <a:t>simplificado com o que se </a:t>
            </a:r>
            <a:r>
              <a:rPr lang="pt-BR" b="1" dirty="0" smtClean="0"/>
              <a:t>quer</a:t>
            </a:r>
            <a:endParaRPr lang="pt-BR" dirty="0" smtClean="0"/>
          </a:p>
          <a:p>
            <a:pPr marL="342900" indent="-342900">
              <a:lnSpc>
                <a:spcPct val="107000"/>
              </a:lnSpc>
              <a:spcAft>
                <a:spcPts val="0"/>
              </a:spcAft>
              <a:buFont typeface="Arial" panose="020B0604020202020204" pitchFamily="34" charset="0"/>
              <a:buChar char="•"/>
            </a:pPr>
            <a:r>
              <a:rPr lang="pt-BR" dirty="0"/>
              <a:t>Outputs – diretrizes para terrenos e aprovações </a:t>
            </a:r>
            <a:endParaRPr lang="pt-BR" dirty="0" smtClean="0"/>
          </a:p>
          <a:p>
            <a:pPr marL="342900" indent="-342900">
              <a:lnSpc>
                <a:spcPct val="107000"/>
              </a:lnSpc>
              <a:spcAft>
                <a:spcPts val="0"/>
              </a:spcAft>
              <a:buFont typeface="Arial" panose="020B0604020202020204" pitchFamily="34" charset="0"/>
              <a:buChar char="•"/>
            </a:pPr>
            <a:r>
              <a:rPr lang="pt-BR" dirty="0" smtClean="0"/>
              <a:t>Processo declaratório</a:t>
            </a:r>
          </a:p>
          <a:p>
            <a:pPr marL="800100" lvl="1" indent="-342900">
              <a:lnSpc>
                <a:spcPct val="107000"/>
              </a:lnSpc>
              <a:spcAft>
                <a:spcPts val="0"/>
              </a:spcAft>
              <a:buFont typeface="Arial" panose="020B0604020202020204" pitchFamily="34" charset="0"/>
              <a:buChar char="•"/>
            </a:pPr>
            <a:r>
              <a:rPr lang="pt-BR" dirty="0" smtClean="0"/>
              <a:t>Simplificação na Legislação</a:t>
            </a:r>
          </a:p>
          <a:p>
            <a:pPr marL="800100" lvl="1" indent="-342900">
              <a:lnSpc>
                <a:spcPct val="107000"/>
              </a:lnSpc>
              <a:spcAft>
                <a:spcPts val="0"/>
              </a:spcAft>
              <a:buFont typeface="Arial" panose="020B0604020202020204" pitchFamily="34" charset="0"/>
              <a:buChar char="•"/>
            </a:pPr>
            <a:r>
              <a:rPr lang="pt-BR" dirty="0" smtClean="0"/>
              <a:t>Controles adequados via informatização</a:t>
            </a:r>
          </a:p>
          <a:p>
            <a:pPr marL="342900" indent="-342900">
              <a:lnSpc>
                <a:spcPct val="107000"/>
              </a:lnSpc>
              <a:spcAft>
                <a:spcPts val="0"/>
              </a:spcAft>
              <a:buFont typeface="Arial" panose="020B0604020202020204" pitchFamily="34" charset="0"/>
              <a:buChar char="•"/>
            </a:pPr>
            <a:r>
              <a:rPr lang="pt-BR" dirty="0"/>
              <a:t>Balcão </a:t>
            </a:r>
            <a:r>
              <a:rPr lang="pt-BR" dirty="0" smtClean="0"/>
              <a:t>Único</a:t>
            </a:r>
          </a:p>
          <a:p>
            <a:pPr>
              <a:lnSpc>
                <a:spcPct val="107000"/>
              </a:lnSpc>
              <a:spcAft>
                <a:spcPts val="0"/>
              </a:spcAft>
            </a:pPr>
            <a:endParaRPr lang="pt-BR" dirty="0" smtClean="0"/>
          </a:p>
          <a:p>
            <a:pPr marL="342900" indent="-342900">
              <a:lnSpc>
                <a:spcPct val="107000"/>
              </a:lnSpc>
              <a:spcAft>
                <a:spcPts val="0"/>
              </a:spcAft>
              <a:buFont typeface="Arial" panose="020B0604020202020204" pitchFamily="34" charset="0"/>
              <a:buChar char="•"/>
            </a:pPr>
            <a:endParaRPr lang="pt-BR" dirty="0" smtClean="0"/>
          </a:p>
          <a:p>
            <a:pPr marL="342900" indent="-342900">
              <a:lnSpc>
                <a:spcPct val="107000"/>
              </a:lnSpc>
              <a:spcAft>
                <a:spcPts val="0"/>
              </a:spcAft>
              <a:buFont typeface="Arial" panose="020B0604020202020204" pitchFamily="34" charset="0"/>
              <a:buChar char="•"/>
            </a:pPr>
            <a:endParaRPr lang="pt-BR" dirty="0"/>
          </a:p>
          <a:p>
            <a:pPr>
              <a:lnSpc>
                <a:spcPct val="107000"/>
              </a:lnSpc>
              <a:spcAft>
                <a:spcPts val="0"/>
              </a:spcAft>
            </a:pPr>
            <a:r>
              <a:rPr lang="pt-BR" b="1" dirty="0" smtClean="0"/>
              <a:t>Identificação de Prefeituras-piloto </a:t>
            </a:r>
            <a:r>
              <a:rPr lang="pt-BR" b="1" dirty="0"/>
              <a:t>(vontade política / </a:t>
            </a:r>
            <a:r>
              <a:rPr lang="pt-BR" b="1" dirty="0" smtClean="0"/>
              <a:t>relevância)</a:t>
            </a:r>
          </a:p>
          <a:p>
            <a:pPr>
              <a:lnSpc>
                <a:spcPct val="107000"/>
              </a:lnSpc>
              <a:spcAft>
                <a:spcPts val="0"/>
              </a:spcAft>
            </a:pPr>
            <a:endParaRPr lang="pt-BR" dirty="0" smtClean="0"/>
          </a:p>
          <a:p>
            <a:pPr marL="285750" indent="-285750">
              <a:lnSpc>
                <a:spcPct val="107000"/>
              </a:lnSpc>
              <a:spcAft>
                <a:spcPts val="0"/>
              </a:spcAft>
              <a:buFont typeface="Arial" panose="020B0604020202020204" pitchFamily="34" charset="0"/>
              <a:buChar char="•"/>
            </a:pPr>
            <a:r>
              <a:rPr lang="pt-BR" dirty="0" smtClean="0"/>
              <a:t>Mapear </a:t>
            </a:r>
            <a:r>
              <a:rPr lang="pt-BR" dirty="0"/>
              <a:t>processo de aprovação utilizado nas prefeituras-piloto</a:t>
            </a:r>
          </a:p>
          <a:p>
            <a:pPr marL="342900" indent="-342900">
              <a:lnSpc>
                <a:spcPct val="107000"/>
              </a:lnSpc>
              <a:spcAft>
                <a:spcPts val="0"/>
              </a:spcAft>
              <a:buFont typeface="Arial" panose="020B0604020202020204" pitchFamily="34" charset="0"/>
              <a:buChar char="•"/>
            </a:pPr>
            <a:r>
              <a:rPr lang="pt-BR" dirty="0" smtClean="0"/>
              <a:t>Levantar atores e definir agenda.</a:t>
            </a:r>
          </a:p>
          <a:p>
            <a:pPr marL="342900" indent="-342900">
              <a:lnSpc>
                <a:spcPct val="107000"/>
              </a:lnSpc>
              <a:spcAft>
                <a:spcPts val="0"/>
              </a:spcAft>
              <a:buFont typeface="Arial" panose="020B0604020202020204" pitchFamily="34" charset="0"/>
              <a:buChar char="•"/>
            </a:pPr>
            <a:r>
              <a:rPr lang="pt-BR" dirty="0" smtClean="0"/>
              <a:t>Propor </a:t>
            </a:r>
            <a:r>
              <a:rPr lang="pt-BR" dirty="0"/>
              <a:t>revisão de legislações pertinentes ao tema</a:t>
            </a:r>
          </a:p>
          <a:p>
            <a:pPr marL="342900" indent="-342900">
              <a:lnSpc>
                <a:spcPct val="107000"/>
              </a:lnSpc>
              <a:buFont typeface="Arial" panose="020B0604020202020204" pitchFamily="34" charset="0"/>
              <a:buChar char="•"/>
            </a:pPr>
            <a:r>
              <a:rPr lang="pt-BR" dirty="0" smtClean="0"/>
              <a:t>Definir </a:t>
            </a:r>
            <a:r>
              <a:rPr lang="pt-BR" dirty="0"/>
              <a:t>estratégias para utilização do modelo </a:t>
            </a:r>
            <a:r>
              <a:rPr lang="pt-BR" dirty="0" smtClean="0"/>
              <a:t>(completo </a:t>
            </a:r>
            <a:r>
              <a:rPr lang="pt-BR" dirty="0"/>
              <a:t>ou parcial)</a:t>
            </a:r>
          </a:p>
          <a:p>
            <a:pPr marL="342900" indent="-342900">
              <a:lnSpc>
                <a:spcPct val="107000"/>
              </a:lnSpc>
              <a:spcAft>
                <a:spcPts val="0"/>
              </a:spcAft>
              <a:buFont typeface="Arial" panose="020B0604020202020204" pitchFamily="34" charset="0"/>
              <a:buChar char="•"/>
            </a:pPr>
            <a:r>
              <a:rPr lang="pt-BR" dirty="0" smtClean="0"/>
              <a:t>Criar </a:t>
            </a:r>
            <a:r>
              <a:rPr lang="pt-BR" dirty="0"/>
              <a:t>“selo” para as prefeituras que adotarem o modelo – visibilidade</a:t>
            </a:r>
          </a:p>
          <a:p>
            <a:pPr marL="342900" indent="-342900">
              <a:lnSpc>
                <a:spcPct val="107000"/>
              </a:lnSpc>
              <a:buFont typeface="Arial" panose="020B0604020202020204" pitchFamily="34" charset="0"/>
              <a:buChar char="•"/>
            </a:pPr>
            <a:r>
              <a:rPr lang="pt-BR" dirty="0" smtClean="0"/>
              <a:t>Disseminar as </a:t>
            </a:r>
            <a:r>
              <a:rPr lang="pt-BR" dirty="0"/>
              <a:t>práticas adotadas e melhorias conquistadas</a:t>
            </a:r>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24</a:t>
            </a:r>
            <a:endParaRPr lang="pt-BR" sz="1000" dirty="0"/>
          </a:p>
        </p:txBody>
      </p:sp>
    </p:spTree>
    <p:extLst>
      <p:ext uri="{BB962C8B-B14F-4D97-AF65-F5344CB8AC3E}">
        <p14:creationId xmlns:p14="http://schemas.microsoft.com/office/powerpoint/2010/main" val="935780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5" name="Rectangle 3"/>
          <p:cNvSpPr txBox="1">
            <a:spLocks noChangeArrowheads="1"/>
          </p:cNvSpPr>
          <p:nvPr/>
        </p:nvSpPr>
        <p:spPr bwMode="auto">
          <a:xfrm>
            <a:off x="242889" y="188640"/>
            <a:ext cx="8696325" cy="32275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a:lstStyle>
          <a:p>
            <a:pPr algn="l" defTabSz="914145">
              <a:defRPr/>
            </a:pPr>
            <a:r>
              <a:rPr lang="pt-BR" sz="2000" b="1" dirty="0">
                <a:solidFill>
                  <a:schemeClr val="tx2">
                    <a:lumMod val="50000"/>
                  </a:schemeClr>
                </a:solidFill>
                <a:latin typeface="+mn-lt"/>
                <a:ea typeface="+mn-ea"/>
                <a:cs typeface="Tahoma" pitchFamily="34" charset="0"/>
              </a:rPr>
              <a:t>O Custo da Burocracia no Imóvel - agenda </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6" name="Retângulo 5"/>
          <p:cNvSpPr/>
          <p:nvPr/>
        </p:nvSpPr>
        <p:spPr>
          <a:xfrm>
            <a:off x="174627" y="620688"/>
            <a:ext cx="8512175" cy="6093976"/>
          </a:xfrm>
          <a:prstGeom prst="rect">
            <a:avLst/>
          </a:prstGeom>
        </p:spPr>
        <p:txBody>
          <a:bodyPr wrap="square">
            <a:spAutoFit/>
          </a:bodyPr>
          <a:lstStyle/>
          <a:p>
            <a:r>
              <a:rPr lang="pt-BR" sz="1500" b="1" dirty="0"/>
              <a:t>Desburocratização nos Licenciamentos</a:t>
            </a:r>
            <a:r>
              <a:rPr lang="pt-BR" sz="1500" dirty="0"/>
              <a:t> </a:t>
            </a:r>
          </a:p>
          <a:p>
            <a:r>
              <a:rPr lang="pt-BR" sz="1500" dirty="0"/>
              <a:t>O processo de licenciamentos que hoje se tem é fruto de acúmulo de regulações e exigências que se sobrepõem sem gerar valor ou controles desejáveis. Isto se soma a fluxos inadequados e controles pouco eficientes. Conforme o estudo O Custo da Burocracia no Imóvel, elaborado pela consultoria </a:t>
            </a:r>
            <a:r>
              <a:rPr lang="pt-BR" sz="1500" dirty="0" err="1"/>
              <a:t>Booz&amp;Co</a:t>
            </a:r>
            <a:r>
              <a:rPr lang="pt-BR" sz="1500" dirty="0"/>
              <a:t>. apoiada pelo MBC, conforme iniciativa da ABRAINC e da CBIC, a burocracia excessiva contribui para um desperdício de 19 </a:t>
            </a:r>
            <a:r>
              <a:rPr lang="pt-BR" sz="1500" dirty="0" err="1"/>
              <a:t>bilhōes</a:t>
            </a:r>
            <a:r>
              <a:rPr lang="pt-BR" sz="1500" dirty="0"/>
              <a:t> de reais por ano, custeados pelos compradores e pela sociedade. Este custeio se dá via um incremento nos valores pagos (em nédia 12% do valor) e nos prazos de consecução dos projetos muito superiores aos necessários.</a:t>
            </a:r>
          </a:p>
          <a:p>
            <a:r>
              <a:rPr lang="pt-BR" sz="1500" dirty="0"/>
              <a:t> </a:t>
            </a:r>
          </a:p>
          <a:p>
            <a:r>
              <a:rPr lang="pt-BR" sz="1500" dirty="0"/>
              <a:t>Nesta oportunidade, propomos uma radical revisão destes processos em prol da produtividade, da transparência e do bom encaminhamento dos processos. Esta proposta pode ser dividida em 4 etapas, conforme abaixo, que devem ser encaminhadas de forma simultânea. Com isso, se terá um modelo de aprovações que, disseminado, trará substanciais ganhos para o ente público no desempenho de seu papel, para a sociedade e para a produção imobiliária de forma adequada no país.</a:t>
            </a:r>
          </a:p>
          <a:p>
            <a:r>
              <a:rPr lang="pt-BR" sz="1500" dirty="0"/>
              <a:t> </a:t>
            </a:r>
          </a:p>
          <a:p>
            <a:r>
              <a:rPr lang="pt-BR" sz="1500" b="1" dirty="0"/>
              <a:t>1 - O caráter declaratório</a:t>
            </a:r>
            <a:r>
              <a:rPr lang="pt-BR" sz="1500" dirty="0"/>
              <a:t> </a:t>
            </a:r>
          </a:p>
          <a:p>
            <a:r>
              <a:rPr lang="pt-BR" sz="1500" dirty="0"/>
              <a:t>A responsabilidade pelo cumprimento das normas e procedimentos adequados deve ser do proponente - a empresa responsável pelo projeto e seus responsáveis técnicos. O órgão estatal deve concentrar seu foco na fiscalização da execução, conforme tais normas e procedimentos. Isto reduz a burocracia, os prazos de aprovação e permite o foco na fiscalização, que deve ser eficaz, com foco e controles adequados, com consistente punição às irregularidades encontradas. Pelo desafogo do ente público, pelo </a:t>
            </a:r>
            <a:r>
              <a:rPr lang="pt-BR" sz="1500" dirty="0" err="1"/>
              <a:t>destravamento</a:t>
            </a:r>
            <a:r>
              <a:rPr lang="pt-BR" sz="1500" dirty="0"/>
              <a:t> das operações e pelos controles adequados, esta mudança de visão é fundamental. </a:t>
            </a:r>
            <a:endParaRPr lang="pt-BR" dirty="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25</a:t>
            </a:r>
            <a:endParaRPr lang="pt-BR" sz="1000" dirty="0"/>
          </a:p>
        </p:txBody>
      </p:sp>
    </p:spTree>
    <p:extLst>
      <p:ext uri="{BB962C8B-B14F-4D97-AF65-F5344CB8AC3E}">
        <p14:creationId xmlns:p14="http://schemas.microsoft.com/office/powerpoint/2010/main" val="1728153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5" name="Rectangle 3"/>
          <p:cNvSpPr txBox="1">
            <a:spLocks noChangeArrowheads="1"/>
          </p:cNvSpPr>
          <p:nvPr/>
        </p:nvSpPr>
        <p:spPr bwMode="auto">
          <a:xfrm>
            <a:off x="242889" y="188640"/>
            <a:ext cx="8696325" cy="32275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a:lstStyle>
          <a:p>
            <a:pPr algn="l" defTabSz="914145">
              <a:defRPr/>
            </a:pPr>
            <a:r>
              <a:rPr lang="pt-BR" sz="2000" b="1" dirty="0">
                <a:solidFill>
                  <a:schemeClr val="tx2">
                    <a:lumMod val="50000"/>
                  </a:schemeClr>
                </a:solidFill>
                <a:latin typeface="+mn-lt"/>
                <a:ea typeface="+mn-ea"/>
                <a:cs typeface="Tahoma" pitchFamily="34" charset="0"/>
              </a:rPr>
              <a:t>O Custo da Burocracia no Imóvel - agenda </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6" name="Retângulo 5"/>
          <p:cNvSpPr/>
          <p:nvPr/>
        </p:nvSpPr>
        <p:spPr>
          <a:xfrm>
            <a:off x="174627" y="620690"/>
            <a:ext cx="8361561" cy="6117059"/>
          </a:xfrm>
          <a:prstGeom prst="rect">
            <a:avLst/>
          </a:prstGeom>
        </p:spPr>
        <p:txBody>
          <a:bodyPr wrap="square">
            <a:spAutoFit/>
          </a:bodyPr>
          <a:lstStyle/>
          <a:p>
            <a:r>
              <a:rPr lang="pt-BR" sz="1450" b="1" dirty="0"/>
              <a:t>2 - A Simplificação da Legislação</a:t>
            </a:r>
            <a:endParaRPr lang="pt-BR" sz="1450" dirty="0"/>
          </a:p>
          <a:p>
            <a:r>
              <a:rPr lang="pt-BR" sz="1450" dirty="0"/>
              <a:t> Para isso, as normas devem ser claras e objetivas. Regras não claras são a raiz da insegurança do servidor público e da empresa privada. Elas também são onde surgem a discricionariedade, a concussão e a corrupção. Não se devem deixar margem à subjetividade e a interpretações divergentes. É primordial um esforço e ação do ente público e seu mandatário para revisão da regulação pela supressão de superposições e contradições. Propomos a designação de um grupo de trabalho com este fim, com um prazo de 6 meses para a preparação de Decretos, Portarias e alterações regulatórias para aprovação e finalização deste trabalho, que deve incluir o viés declaratório acima descrito.</a:t>
            </a:r>
          </a:p>
          <a:p>
            <a:r>
              <a:rPr lang="pt-BR" sz="1450" dirty="0"/>
              <a:t> </a:t>
            </a:r>
          </a:p>
          <a:p>
            <a:r>
              <a:rPr lang="pt-BR" sz="1450" b="1" dirty="0"/>
              <a:t>3 - O Controle das Informações</a:t>
            </a:r>
            <a:r>
              <a:rPr lang="pt-BR" sz="1450" dirty="0"/>
              <a:t> </a:t>
            </a:r>
          </a:p>
          <a:p>
            <a:r>
              <a:rPr lang="pt-BR" sz="1450" dirty="0"/>
              <a:t>Para a eficiência nos controles e segurança na fiscalização, a informatização e o cruzamento de informações é fundamental. Assim, é necessário um plano de informatização e de controle, sob gestão da Secretaria de Licenciamentos, e possível contratação de ente terceirizado, a ser contratado de acordo com a legislação pertinente. É necessária a definição de escopo dos serviços para efetuação de licitação no menor prazo possível, visando implementação do trabalho até meados de 2015.  </a:t>
            </a:r>
          </a:p>
          <a:p>
            <a:r>
              <a:rPr lang="pt-BR" sz="1450" dirty="0"/>
              <a:t> </a:t>
            </a:r>
          </a:p>
          <a:p>
            <a:r>
              <a:rPr lang="pt-BR" sz="1450" b="1" dirty="0"/>
              <a:t>4-  o Balcão Único</a:t>
            </a:r>
            <a:r>
              <a:rPr lang="pt-BR" sz="1450" dirty="0"/>
              <a:t> </a:t>
            </a:r>
          </a:p>
          <a:p>
            <a:r>
              <a:rPr lang="pt-BR" sz="1450" dirty="0"/>
              <a:t>Com os instrumentos acima descritos, os processos teriam condições de transitar com mais fluidez e eficiência nas instâncias de aprovação. Para que isto de fato ocorra, devem ser fixados prazos e responsabilidades para os departamentos e secretarias envolvidos. Dada a interdependência das análises, propõe-se o Balcão Único - entrada única, apreciação de forma colegiada e prazo para manifestação total de até 30 dias. Vencido este prazo sem manifestação do ente público, o projeto deverá ser considerado aprovado.  Analogamente, a definição de diretrizes para terrenos também obedecerá o mesmo princípio, com definição de prazo de 15 dias para sua definição. Propomos que a revisão da regulação acima descrita inclua estas definições no desenho </a:t>
            </a:r>
            <a:r>
              <a:rPr lang="pt-BR" sz="1450"/>
              <a:t>das aprovações.</a:t>
            </a:r>
            <a:endParaRPr lang="pt-BR" dirty="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26</a:t>
            </a:r>
            <a:endParaRPr lang="pt-BR" sz="1000" dirty="0"/>
          </a:p>
        </p:txBody>
      </p:sp>
    </p:spTree>
    <p:extLst>
      <p:ext uri="{BB962C8B-B14F-4D97-AF65-F5344CB8AC3E}">
        <p14:creationId xmlns:p14="http://schemas.microsoft.com/office/powerpoint/2010/main" val="2165334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5"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323528" y="1196752"/>
            <a:ext cx="8111876" cy="3241909"/>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a:solidFill>
                  <a:schemeClr val="tx2">
                    <a:lumMod val="50000"/>
                  </a:schemeClr>
                </a:solidFill>
                <a:latin typeface="+mn-lt"/>
                <a:cs typeface="Tahoma" pitchFamily="34" charset="0"/>
                <a:sym typeface="Helvetica" charset="0"/>
              </a:rPr>
              <a:t>FIPE, Comunicação</a:t>
            </a: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defTabSz="914145" hangingPunct="0">
              <a:defRPr/>
            </a:pPr>
            <a:endParaRPr lang="en-US" sz="2400"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68335513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4627" y="116632"/>
            <a:ext cx="1486241" cy="40011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defTabSz="914145" eaLnBrk="0" hangingPunct="0"/>
            <a:r>
              <a:rPr lang="pt-BR" sz="2000" b="1" dirty="0">
                <a:solidFill>
                  <a:schemeClr val="tx2">
                    <a:lumMod val="50000"/>
                  </a:schemeClr>
                </a:solidFill>
                <a:latin typeface="+mn-lt"/>
                <a:cs typeface="Tahoma" pitchFamily="34" charset="0"/>
              </a:rPr>
              <a:t>Status - FIPE</a:t>
            </a:r>
          </a:p>
        </p:txBody>
      </p:sp>
      <p:sp>
        <p:nvSpPr>
          <p:cNvPr id="39"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en-US"/>
          </a:p>
        </p:txBody>
      </p:sp>
      <p:graphicFrame>
        <p:nvGraphicFramePr>
          <p:cNvPr id="2" name="Tabela 1"/>
          <p:cNvGraphicFramePr>
            <a:graphicFrameLocks noGrp="1"/>
          </p:cNvGraphicFramePr>
          <p:nvPr>
            <p:extLst/>
          </p:nvPr>
        </p:nvGraphicFramePr>
        <p:xfrm>
          <a:off x="242432" y="621534"/>
          <a:ext cx="8696783" cy="6196177"/>
        </p:xfrm>
        <a:graphic>
          <a:graphicData uri="http://schemas.openxmlformats.org/drawingml/2006/table">
            <a:tbl>
              <a:tblPr/>
              <a:tblGrid>
                <a:gridCol w="1014625"/>
                <a:gridCol w="1811830"/>
                <a:gridCol w="579786"/>
                <a:gridCol w="869678"/>
                <a:gridCol w="4420864"/>
              </a:tblGrid>
              <a:tr h="658018">
                <a:tc>
                  <a:txBody>
                    <a:bodyPr/>
                    <a:lstStyle/>
                    <a:p>
                      <a:pPr algn="ctr" fontAlgn="b"/>
                      <a:r>
                        <a:rPr lang="pt-BR" sz="1100" b="1" i="0" u="none" strike="noStrike" dirty="0">
                          <a:solidFill>
                            <a:srgbClr val="000000"/>
                          </a:solidFill>
                          <a:effectLst/>
                          <a:latin typeface="Calibri" panose="020F0502020204030204" pitchFamily="34" charset="0"/>
                        </a:rPr>
                        <a:t>Empresa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ctr" fontAlgn="b"/>
                      <a:r>
                        <a:rPr lang="pt-BR" sz="1100" b="1" i="0" u="none" strike="noStrike">
                          <a:solidFill>
                            <a:srgbClr val="000000"/>
                          </a:solidFill>
                          <a:effectLst/>
                          <a:latin typeface="Calibri" panose="020F0502020204030204" pitchFamily="34" charset="0"/>
                        </a:rPr>
                        <a:t>Status Dados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ctr" fontAlgn="b"/>
                      <a:r>
                        <a:rPr lang="pt-BR" sz="1100" b="1" i="0" u="none" strike="noStrike">
                          <a:solidFill>
                            <a:srgbClr val="000000"/>
                          </a:solidFill>
                          <a:effectLst/>
                          <a:latin typeface="Calibri" panose="020F0502020204030204" pitchFamily="34" charset="0"/>
                        </a:rPr>
                        <a:t>Status Termo de Adesão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ctr" fontAlgn="b"/>
                      <a:r>
                        <a:rPr lang="pt-BR" sz="1100" b="1" i="0" u="none" strike="noStrike">
                          <a:solidFill>
                            <a:srgbClr val="000000"/>
                          </a:solidFill>
                          <a:effectLst/>
                          <a:latin typeface="Calibri" panose="020F0502020204030204" pitchFamily="34" charset="0"/>
                        </a:rPr>
                        <a:t>Fipe precisa de ajuda?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1"/>
                    </a:solidFill>
                  </a:tcPr>
                </a:tc>
                <a:tc>
                  <a:txBody>
                    <a:bodyPr/>
                    <a:lstStyle/>
                    <a:p>
                      <a:pPr algn="ctr" fontAlgn="b"/>
                      <a:r>
                        <a:rPr lang="pt-BR" sz="1100" b="1" i="0" u="none" strike="noStrike">
                          <a:solidFill>
                            <a:srgbClr val="000000"/>
                          </a:solidFill>
                          <a:effectLst/>
                          <a:latin typeface="Calibri" panose="020F0502020204030204" pitchFamily="34" charset="0"/>
                        </a:rPr>
                        <a:t>Comentário sobre contato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E6F1"/>
                    </a:solidFill>
                  </a:tcPr>
                </a:tc>
              </a:tr>
              <a:tr h="249004">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Cyrela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Enviou inclusive os dados de julho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Rodobens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Enviou inclusive os dados de julho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Tenda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Enviou inclusive os dados de julho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Tecnisa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Enviou inclusive os dados de julho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MRV</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Enviou inclusive os dados de julho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Direcional</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Enviou inclusive os dados de julho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34676">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Moura </a:t>
                      </a:r>
                      <a:r>
                        <a:rPr lang="pt-BR" sz="1100" b="1" i="0" u="none" strike="noStrike" kern="1200" dirty="0" err="1">
                          <a:solidFill>
                            <a:srgbClr val="538DD5"/>
                          </a:solidFill>
                          <a:effectLst/>
                          <a:latin typeface="Calibri" panose="020F0502020204030204" pitchFamily="34" charset="0"/>
                          <a:ea typeface="+mn-ea"/>
                          <a:cs typeface="+mn-cs"/>
                        </a:rPr>
                        <a:t>Dubeux</a:t>
                      </a:r>
                      <a:endParaRPr lang="pt-BR" sz="1100" b="1" i="0" u="none" strike="noStrike" kern="1200" dirty="0">
                        <a:solidFill>
                          <a:srgbClr val="538DD5"/>
                        </a:solidFill>
                        <a:effectLst/>
                        <a:latin typeface="Calibri" panose="020F0502020204030204" pitchFamily="34" charset="0"/>
                        <a:ea typeface="+mn-ea"/>
                        <a:cs typeface="+mn-cs"/>
                      </a:endParaRP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Dados atualizados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algn="ctr" fontAlgn="b"/>
                      <a:r>
                        <a:rPr lang="pt-BR" sz="1100" b="1" i="0" u="none" strike="noStrike" kern="1200" dirty="0">
                          <a:solidFill>
                            <a:srgbClr val="808080"/>
                          </a:solidFill>
                          <a:effectLst/>
                          <a:latin typeface="Calibri" panose="020F0502020204030204" pitchFamily="34" charset="0"/>
                          <a:ea typeface="+mn-ea"/>
                          <a:cs typeface="+mn-cs"/>
                        </a:rPr>
                        <a:t>Brookfield</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1" i="0" u="none" strike="noStrike" dirty="0">
                          <a:solidFill>
                            <a:srgbClr val="808080"/>
                          </a:solidFill>
                          <a:effectLst/>
                          <a:latin typeface="Calibri" panose="020F0502020204030204" pitchFamily="34" charset="0"/>
                        </a:rPr>
                        <a:t>Enviados Parcialmente</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1" i="0" u="none" strike="noStrike" dirty="0">
                          <a:solidFill>
                            <a:srgbClr val="538DD5"/>
                          </a:solidFill>
                          <a:effectLst/>
                          <a:latin typeface="Calibri" panose="020F0502020204030204" pitchFamily="34" charset="0"/>
                        </a:rPr>
                        <a:t>OK</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Dados incompletos (não tem todos os meses)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1" i="0" u="none" strike="noStrike" kern="1200" dirty="0">
                          <a:solidFill>
                            <a:srgbClr val="808080"/>
                          </a:solidFill>
                          <a:effectLst/>
                          <a:latin typeface="Calibri" panose="020F0502020204030204" pitchFamily="34" charset="0"/>
                          <a:ea typeface="+mn-ea"/>
                          <a:cs typeface="+mn-cs"/>
                        </a:rPr>
                        <a:t>HM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1" i="0" u="none" strike="noStrike" dirty="0">
                          <a:solidFill>
                            <a:srgbClr val="808080"/>
                          </a:solidFill>
                          <a:effectLst/>
                          <a:latin typeface="Calibri" panose="020F0502020204030204" pitchFamily="34" charset="0"/>
                        </a:rPr>
                        <a:t>Enviados Parcialmente</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Dados desatualizados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10952">
                <a:tc>
                  <a:txBody>
                    <a:bodyPr/>
                    <a:lstStyle/>
                    <a:p>
                      <a:pPr algn="ctr" fontAlgn="b"/>
                      <a:r>
                        <a:rPr lang="pt-BR" sz="1100" b="1" i="0" u="none" strike="noStrike" dirty="0">
                          <a:solidFill>
                            <a:srgbClr val="808080"/>
                          </a:solidFill>
                          <a:effectLst/>
                          <a:latin typeface="Calibri" panose="020F0502020204030204" pitchFamily="34" charset="0"/>
                        </a:rPr>
                        <a:t>Cury</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1" i="0" u="none" strike="noStrike" dirty="0">
                          <a:solidFill>
                            <a:srgbClr val="808080"/>
                          </a:solidFill>
                          <a:effectLst/>
                          <a:latin typeface="Calibri" panose="020F0502020204030204" pitchFamily="34" charset="0"/>
                        </a:rPr>
                        <a:t>Enviados Parcialmente</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Dados desatualizados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algn="ctr" fontAlgn="b"/>
                      <a:r>
                        <a:rPr lang="pt-BR" sz="1100" b="1" i="0" u="none" strike="noStrike">
                          <a:solidFill>
                            <a:srgbClr val="808080"/>
                          </a:solidFill>
                          <a:effectLst/>
                          <a:latin typeface="Calibri" panose="020F0502020204030204" pitchFamily="34" charset="0"/>
                        </a:rPr>
                        <a:t>Emccamp</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1" i="0" u="none" strike="noStrike">
                          <a:solidFill>
                            <a:srgbClr val="808080"/>
                          </a:solidFill>
                          <a:effectLst/>
                          <a:latin typeface="Calibri" panose="020F0502020204030204" pitchFamily="34" charset="0"/>
                        </a:rPr>
                        <a:t>Enviados Parcialmente</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a:solidFill>
                            <a:srgbClr val="FF0000"/>
                          </a:solidFill>
                          <a:effectLst/>
                          <a:latin typeface="Calibri" panose="020F0502020204030204" pitchFamily="34" charset="0"/>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Dados desatualizados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PDG</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1" i="0" u="none" strike="noStrike" kern="1200" dirty="0">
                          <a:solidFill>
                            <a:srgbClr val="538DD5"/>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Querem saber se os dados podem ser enviados todo dia 30 (e não 15)</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Odebrecht</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a:solidFill>
                            <a:srgbClr val="FF0000"/>
                          </a:solidFill>
                          <a:effectLst/>
                          <a:latin typeface="Calibri" panose="020F0502020204030204" pitchFamily="34" charset="0"/>
                        </a:rPr>
                        <a:t>Sem contato na útima semana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Viver</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a:solidFill>
                            <a:srgbClr val="FF0000"/>
                          </a:solidFill>
                          <a:effectLst/>
                          <a:latin typeface="Calibri" panose="020F0502020204030204" pitchFamily="34" charset="0"/>
                        </a:rPr>
                        <a:t>Sem contato na útima semana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Rossi</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smtClean="0">
                          <a:solidFill>
                            <a:srgbClr val="FF0000"/>
                          </a:solidFill>
                          <a:effectLst/>
                          <a:latin typeface="Calibri" panose="020F0502020204030204" pitchFamily="34" charset="0"/>
                        </a:rPr>
                        <a:t>Em contato com a ABRAINC, ficou acordado</a:t>
                      </a:r>
                      <a:r>
                        <a:rPr lang="pt-BR" sz="1100" b="0" i="0" u="none" strike="noStrike" baseline="0" dirty="0" smtClean="0">
                          <a:solidFill>
                            <a:srgbClr val="FF0000"/>
                          </a:solidFill>
                          <a:effectLst/>
                          <a:latin typeface="Calibri" panose="020F0502020204030204" pitchFamily="34" charset="0"/>
                        </a:rPr>
                        <a:t> o envio para 29/8.</a:t>
                      </a:r>
                      <a:endParaRPr lang="pt-BR" sz="1100" b="0" i="0" u="none" strike="noStrike" dirty="0">
                        <a:solidFill>
                          <a:srgbClr val="FF0000"/>
                        </a:solidFill>
                        <a:effectLst/>
                        <a:latin typeface="Calibri" panose="020F0502020204030204" pitchFamily="34" charset="0"/>
                      </a:endParaRP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Gafisa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Nenhuma resposta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JHSF</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Nenhuma resposta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João Fortes</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Nenhuma resposta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err="1" smtClean="0">
                          <a:solidFill>
                            <a:srgbClr val="FF0000"/>
                          </a:solidFill>
                          <a:effectLst/>
                          <a:latin typeface="Calibri" panose="020F0502020204030204" pitchFamily="34" charset="0"/>
                          <a:ea typeface="+mn-ea"/>
                          <a:cs typeface="+mn-cs"/>
                        </a:rPr>
                        <a:t>Eztec</a:t>
                      </a:r>
                      <a:endParaRPr lang="pt-BR" sz="1100" b="0" i="0" u="none" strike="noStrike" kern="1200" dirty="0">
                        <a:solidFill>
                          <a:srgbClr val="FF0000"/>
                        </a:solidFill>
                        <a:effectLst/>
                        <a:latin typeface="Calibri" panose="020F0502020204030204" pitchFamily="34" charset="0"/>
                        <a:ea typeface="+mn-ea"/>
                        <a:cs typeface="+mn-cs"/>
                      </a:endParaRP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smtClean="0">
                          <a:solidFill>
                            <a:srgbClr val="FF0000"/>
                          </a:solidFill>
                          <a:effectLst/>
                          <a:latin typeface="Calibri" panose="020F0502020204030204" pitchFamily="34" charset="0"/>
                        </a:rPr>
                        <a:t>Em contato com a ABRAINC, ficou acordado</a:t>
                      </a:r>
                      <a:r>
                        <a:rPr lang="pt-BR" sz="1100" b="0" i="0" u="none" strike="noStrike" baseline="0" dirty="0" smtClean="0">
                          <a:solidFill>
                            <a:srgbClr val="FF0000"/>
                          </a:solidFill>
                          <a:effectLst/>
                          <a:latin typeface="Calibri" panose="020F0502020204030204" pitchFamily="34" charset="0"/>
                        </a:rPr>
                        <a:t> o envio para 29/8.</a:t>
                      </a:r>
                      <a:endParaRPr lang="pt-BR" sz="1100" b="0" i="0" u="none" strike="noStrike" dirty="0">
                        <a:solidFill>
                          <a:srgbClr val="FF0000"/>
                        </a:solidFill>
                        <a:effectLst/>
                        <a:latin typeface="Calibri" panose="020F0502020204030204" pitchFamily="34" charset="0"/>
                      </a:endParaRP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Trisul</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Nenhuma resposta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9004">
                <a:tc>
                  <a:txBody>
                    <a:bodyPr/>
                    <a:lstStyle/>
                    <a:p>
                      <a:pPr marL="0" algn="ctr" defTabSz="685800" rtl="0" eaLnBrk="1" fontAlgn="b" latinLnBrk="0" hangingPunct="1"/>
                      <a:r>
                        <a:rPr lang="pt-BR" sz="1100" b="0" i="0" u="none" strike="noStrike" kern="1200" dirty="0" err="1">
                          <a:solidFill>
                            <a:srgbClr val="FF0000"/>
                          </a:solidFill>
                          <a:effectLst/>
                          <a:latin typeface="Calibri" panose="020F0502020204030204" pitchFamily="34" charset="0"/>
                          <a:ea typeface="+mn-ea"/>
                          <a:cs typeface="+mn-cs"/>
                        </a:rPr>
                        <a:t>WTorre</a:t>
                      </a:r>
                      <a:endParaRPr lang="pt-BR" sz="1100" b="0" i="0" u="none" strike="noStrike" kern="1200" dirty="0">
                        <a:solidFill>
                          <a:srgbClr val="FF0000"/>
                        </a:solidFill>
                        <a:effectLst/>
                        <a:latin typeface="Calibri" panose="020F0502020204030204" pitchFamily="34" charset="0"/>
                        <a:ea typeface="+mn-ea"/>
                        <a:cs typeface="+mn-cs"/>
                      </a:endParaRP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a:solidFill>
                            <a:srgbClr val="FF0000"/>
                          </a:solidFill>
                          <a:effectLst/>
                          <a:latin typeface="Calibri" panose="020F0502020204030204" pitchFamily="34" charset="0"/>
                        </a:rPr>
                        <a:t>Nenhuma resposta</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61455">
                <a:tc>
                  <a:txBody>
                    <a:bodyPr/>
                    <a:lstStyle/>
                    <a:p>
                      <a:pPr marL="0" algn="ctr" defTabSz="685800" rtl="0" eaLnBrk="1" fontAlgn="b" latinLnBrk="0" hangingPunct="1"/>
                      <a:r>
                        <a:rPr lang="pt-BR" sz="1100" b="0" i="0" u="none" strike="noStrike" kern="1200" dirty="0" err="1">
                          <a:solidFill>
                            <a:srgbClr val="FF0000"/>
                          </a:solidFill>
                          <a:effectLst/>
                          <a:latin typeface="Calibri" panose="020F0502020204030204" pitchFamily="34" charset="0"/>
                          <a:ea typeface="+mn-ea"/>
                          <a:cs typeface="+mn-cs"/>
                        </a:rPr>
                        <a:t>Even</a:t>
                      </a:r>
                      <a:endParaRPr lang="pt-BR" sz="1100" b="0" i="0" u="none" strike="noStrike" kern="1200" dirty="0">
                        <a:solidFill>
                          <a:srgbClr val="FF0000"/>
                        </a:solidFill>
                        <a:effectLst/>
                        <a:latin typeface="Calibri" panose="020F0502020204030204" pitchFamily="34" charset="0"/>
                        <a:ea typeface="+mn-ea"/>
                        <a:cs typeface="+mn-cs"/>
                      </a:endParaRP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 enviou</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685800" rtl="0" eaLnBrk="1" fontAlgn="b" latinLnBrk="0" hangingPunct="1"/>
                      <a:r>
                        <a:rPr lang="pt-BR" sz="1100" b="0" i="0" u="none" strike="noStrike" kern="1200" dirty="0">
                          <a:solidFill>
                            <a:srgbClr val="FF0000"/>
                          </a:solidFill>
                          <a:effectLst/>
                          <a:latin typeface="Calibri" panose="020F0502020204030204" pitchFamily="34" charset="0"/>
                          <a:ea typeface="+mn-ea"/>
                          <a:cs typeface="+mn-cs"/>
                        </a:rPr>
                        <a:t>Não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kern="1200" dirty="0">
                          <a:solidFill>
                            <a:srgbClr val="FF0000"/>
                          </a:solidFill>
                          <a:effectLst/>
                          <a:latin typeface="Calibri" panose="020F0502020204030204" pitchFamily="34" charset="0"/>
                          <a:ea typeface="+mn-ea"/>
                          <a:cs typeface="+mn-cs"/>
                        </a:rPr>
                        <a:t>Sim</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pt-BR" sz="1100" b="0" i="0" u="none" strike="noStrike" dirty="0" smtClean="0">
                          <a:solidFill>
                            <a:srgbClr val="FF0000"/>
                          </a:solidFill>
                          <a:effectLst/>
                          <a:latin typeface="Calibri" panose="020F0502020204030204" pitchFamily="34" charset="0"/>
                        </a:rPr>
                        <a:t>Informou </a:t>
                      </a:r>
                      <a:r>
                        <a:rPr lang="pt-BR" sz="1100" b="0" i="0" u="none" strike="noStrike" dirty="0">
                          <a:solidFill>
                            <a:srgbClr val="FF0000"/>
                          </a:solidFill>
                          <a:effectLst/>
                          <a:latin typeface="Calibri" panose="020F0502020204030204" pitchFamily="34" charset="0"/>
                        </a:rPr>
                        <a:t>que não participará, por enquanto, do projeto</a:t>
                      </a:r>
                    </a:p>
                  </a:txBody>
                  <a:tcPr marL="6388" marR="6388" marT="63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1412752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a:spLocks noChangeArrowheads="1"/>
          </p:cNvSpPr>
          <p:nvPr/>
        </p:nvSpPr>
        <p:spPr bwMode="auto">
          <a:xfrm>
            <a:off x="153260" y="692696"/>
            <a:ext cx="8964488" cy="5820342"/>
          </a:xfrm>
          <a:prstGeom prst="rect">
            <a:avLst/>
          </a:prstGeom>
          <a:noFill/>
          <a:ln w="9525">
            <a:noFill/>
            <a:miter lim="800000"/>
            <a:headEnd/>
            <a:tailEnd/>
          </a:ln>
        </p:spPr>
        <p:txBody>
          <a:bodyPr wrap="square" lIns="64291" tIns="32146" rIns="64291" bIns="32146">
            <a:spAutoFit/>
          </a:bodyPr>
          <a:lstStyle/>
          <a:p>
            <a:r>
              <a:rPr lang="pt-BR" sz="1700" b="1" dirty="0" err="1" smtClean="0"/>
              <a:t>Brodeur</a:t>
            </a:r>
            <a:r>
              <a:rPr lang="pt-BR" sz="1700" dirty="0" smtClean="0"/>
              <a:t> </a:t>
            </a:r>
            <a:r>
              <a:rPr lang="pt-BR" sz="1700" dirty="0"/>
              <a:t>com dedicação de 50% do tempo da Diretora de Atendimento + 50% de um profissional Jr. – Proposta em discussão: R$ 30 </a:t>
            </a:r>
            <a:r>
              <a:rPr lang="pt-BR" sz="1700" dirty="0" smtClean="0"/>
              <a:t>mil</a:t>
            </a:r>
          </a:p>
          <a:p>
            <a:endParaRPr lang="pt-BR" sz="1700" dirty="0"/>
          </a:p>
          <a:p>
            <a:r>
              <a:rPr lang="pt-BR" sz="1700" b="1" dirty="0" smtClean="0"/>
              <a:t>Reunião com Assessorias de Imprensa – 10/9 </a:t>
            </a:r>
            <a:endParaRPr lang="pt-BR" sz="1700" dirty="0"/>
          </a:p>
          <a:p>
            <a:pPr marL="285750" indent="-285750">
              <a:buFont typeface="Arial" panose="020B0604020202020204" pitchFamily="34" charset="0"/>
              <a:buChar char="•"/>
            </a:pPr>
            <a:r>
              <a:rPr lang="pt-BR" sz="1700" dirty="0"/>
              <a:t>T</a:t>
            </a:r>
            <a:r>
              <a:rPr lang="pt-BR" sz="1700" dirty="0" smtClean="0"/>
              <a:t>rabalho contínuo, distribuição de agenda, </a:t>
            </a:r>
            <a:r>
              <a:rPr lang="pt-BR" sz="1700" dirty="0" err="1" smtClean="0"/>
              <a:t>higlights</a:t>
            </a:r>
            <a:r>
              <a:rPr lang="pt-BR" sz="1700" dirty="0" smtClean="0"/>
              <a:t> – fluxo definido</a:t>
            </a:r>
          </a:p>
          <a:p>
            <a:pPr marL="285750" indent="-285750">
              <a:buFont typeface="Arial" panose="020B0604020202020204" pitchFamily="34" charset="0"/>
              <a:buChar char="•"/>
            </a:pPr>
            <a:r>
              <a:rPr lang="pt-BR" sz="1700" dirty="0" smtClean="0"/>
              <a:t>Invasões, </a:t>
            </a:r>
            <a:r>
              <a:rPr lang="pt-BR" sz="1700" dirty="0" err="1" smtClean="0"/>
              <a:t>distratos</a:t>
            </a:r>
            <a:r>
              <a:rPr lang="pt-BR" sz="1700" dirty="0" smtClean="0"/>
              <a:t>, mão de obra, sustentabilidade (</a:t>
            </a:r>
            <a:r>
              <a:rPr lang="pt-BR" sz="1700" dirty="0" err="1" smtClean="0"/>
              <a:t>reflorestamente</a:t>
            </a:r>
            <a:r>
              <a:rPr lang="pt-BR" sz="1700" dirty="0" smtClean="0"/>
              <a:t>, limpeza terrenos, água)</a:t>
            </a:r>
          </a:p>
          <a:p>
            <a:endParaRPr lang="pt-BR" sz="1700" dirty="0"/>
          </a:p>
          <a:p>
            <a:r>
              <a:rPr lang="pt-BR" sz="1700" b="1" dirty="0" smtClean="0"/>
              <a:t>GRI</a:t>
            </a:r>
            <a:r>
              <a:rPr lang="pt-BR" sz="1700" dirty="0" smtClean="0"/>
              <a:t> – 16/10 – 9h às 10h – painel sobre Brasil com 3 ABRAINC e 3 estrangeiros - Burocracia</a:t>
            </a:r>
          </a:p>
          <a:p>
            <a:pPr marL="285750" indent="-285750">
              <a:buFont typeface="Arial" panose="020B0604020202020204" pitchFamily="34" charset="0"/>
              <a:buChar char="•"/>
            </a:pPr>
            <a:endParaRPr lang="pt-BR" sz="1700" b="1" dirty="0"/>
          </a:p>
          <a:p>
            <a:r>
              <a:rPr lang="pt-BR" sz="1700" b="1" dirty="0"/>
              <a:t>Coluna ABRAINC - </a:t>
            </a:r>
            <a:r>
              <a:rPr lang="pt-BR" sz="1700" dirty="0"/>
              <a:t> </a:t>
            </a:r>
            <a:r>
              <a:rPr lang="pt-BR" sz="1700" dirty="0" smtClean="0"/>
              <a:t>Conselho Editorial </a:t>
            </a:r>
            <a:r>
              <a:rPr lang="pt-BR" sz="1700" dirty="0"/>
              <a:t>(RM, </a:t>
            </a:r>
            <a:r>
              <a:rPr lang="pt-BR" sz="1700" dirty="0" smtClean="0"/>
              <a:t>LD, </a:t>
            </a:r>
            <a:r>
              <a:rPr lang="pt-BR" sz="1700" dirty="0"/>
              <a:t>RV</a:t>
            </a:r>
            <a:r>
              <a:rPr lang="pt-BR" sz="1700" dirty="0" smtClean="0"/>
              <a:t>) – orçado como opinião</a:t>
            </a:r>
            <a:endParaRPr lang="pt-BR" sz="1700" dirty="0"/>
          </a:p>
          <a:p>
            <a:pPr marL="742950" lvl="1" indent="-285750">
              <a:buFont typeface="Arial" panose="020B0604020202020204" pitchFamily="34" charset="0"/>
              <a:buChar char="•"/>
            </a:pPr>
            <a:r>
              <a:rPr lang="pt-BR" sz="1700" dirty="0" smtClean="0"/>
              <a:t>OESP – proposta de plataforma mais ampla</a:t>
            </a:r>
          </a:p>
          <a:p>
            <a:pPr marL="742950" lvl="1" indent="-285750">
              <a:buFont typeface="Arial" panose="020B0604020202020204" pitchFamily="34" charset="0"/>
              <a:buChar char="•"/>
            </a:pPr>
            <a:r>
              <a:rPr lang="pt-BR" sz="1700" dirty="0" smtClean="0"/>
              <a:t>FSP - R$ </a:t>
            </a:r>
            <a:r>
              <a:rPr lang="pt-BR" sz="1700" dirty="0"/>
              <a:t>1</a:t>
            </a:r>
            <a:r>
              <a:rPr lang="pt-BR" sz="1700" dirty="0" smtClean="0"/>
              <a:t>2 mil</a:t>
            </a:r>
          </a:p>
          <a:p>
            <a:pPr marL="742950" lvl="1" indent="-285750">
              <a:buFont typeface="Arial" panose="020B0604020202020204" pitchFamily="34" charset="0"/>
              <a:buChar char="•"/>
            </a:pPr>
            <a:r>
              <a:rPr lang="pt-BR" sz="1700" dirty="0" smtClean="0"/>
              <a:t>O Globo -  veiculação </a:t>
            </a:r>
            <a:r>
              <a:rPr lang="pt-BR" sz="1700" dirty="0" err="1" smtClean="0"/>
              <a:t>on</a:t>
            </a:r>
            <a:r>
              <a:rPr lang="pt-BR" sz="1700" dirty="0" smtClean="0"/>
              <a:t> </a:t>
            </a:r>
            <a:r>
              <a:rPr lang="pt-BR" sz="1700" dirty="0" err="1" smtClean="0"/>
              <a:t>line</a:t>
            </a:r>
            <a:r>
              <a:rPr lang="pt-BR" sz="1700" dirty="0" smtClean="0"/>
              <a:t> – R$ 27 mil</a:t>
            </a:r>
            <a:endParaRPr lang="pt-BR" sz="1700" dirty="0"/>
          </a:p>
          <a:p>
            <a:endParaRPr lang="pt-BR" sz="1700" b="1" dirty="0" smtClean="0"/>
          </a:p>
          <a:p>
            <a:r>
              <a:rPr lang="pt-BR" sz="1700" b="1" dirty="0"/>
              <a:t>Evento </a:t>
            </a:r>
            <a:r>
              <a:rPr lang="pt-BR" sz="1700" b="1" dirty="0" err="1" smtClean="0"/>
              <a:t>Arq</a:t>
            </a:r>
            <a:r>
              <a:rPr lang="pt-BR" sz="1700" b="1" dirty="0" smtClean="0"/>
              <a:t> Futuro </a:t>
            </a:r>
            <a:r>
              <a:rPr lang="pt-BR" sz="1700" dirty="0"/>
              <a:t>– Rio de Janeiro – </a:t>
            </a:r>
            <a:r>
              <a:rPr lang="pt-BR" sz="1700" dirty="0" smtClean="0"/>
              <a:t>dia inteiro, FGV – R$ 250 mil </a:t>
            </a:r>
          </a:p>
          <a:p>
            <a:pPr marL="285750" indent="-285750">
              <a:buFont typeface="Arial" panose="020B0604020202020204" pitchFamily="34" charset="0"/>
              <a:buChar char="•"/>
            </a:pPr>
            <a:r>
              <a:rPr lang="pt-BR" sz="1700" dirty="0" smtClean="0"/>
              <a:t>O </a:t>
            </a:r>
            <a:r>
              <a:rPr lang="pt-BR" sz="1700" dirty="0"/>
              <a:t>setor </a:t>
            </a:r>
            <a:r>
              <a:rPr lang="pt-BR" sz="1700" dirty="0" err="1"/>
              <a:t>imob</a:t>
            </a:r>
            <a:r>
              <a:rPr lang="pt-BR" sz="1700" dirty="0"/>
              <a:t>. e o crescimento das cidades: histórico, desafios e oportunidades</a:t>
            </a:r>
          </a:p>
          <a:p>
            <a:pPr marL="742950" lvl="1" indent="-285750">
              <a:buFont typeface="Arial" panose="020B0604020202020204" pitchFamily="34" charset="0"/>
              <a:buChar char="•"/>
            </a:pPr>
            <a:r>
              <a:rPr lang="pt-BR" sz="1700" dirty="0"/>
              <a:t>Adensamento, regulação, infra, mobilidade, responsabilidades</a:t>
            </a:r>
          </a:p>
          <a:p>
            <a:pPr marL="285750" indent="-285750">
              <a:buFont typeface="Arial" panose="020B0604020202020204" pitchFamily="34" charset="0"/>
              <a:buChar char="•"/>
            </a:pPr>
            <a:r>
              <a:rPr lang="pt-BR" sz="1700" dirty="0" smtClean="0"/>
              <a:t>Desenvolvimento </a:t>
            </a:r>
            <a:r>
              <a:rPr lang="pt-BR" sz="1700" dirty="0"/>
              <a:t>Urbanístico e inovação – o que pode e deve ser aprimorado</a:t>
            </a:r>
          </a:p>
          <a:p>
            <a:pPr marL="742950" lvl="1" indent="-285750">
              <a:buFont typeface="Arial" panose="020B0604020202020204" pitchFamily="34" charset="0"/>
              <a:buChar char="•"/>
            </a:pPr>
            <a:r>
              <a:rPr lang="pt-BR" sz="1700" dirty="0" err="1"/>
              <a:t>Landbanks</a:t>
            </a:r>
            <a:r>
              <a:rPr lang="pt-BR" sz="1700" dirty="0"/>
              <a:t>, práticas de poder público, </a:t>
            </a:r>
            <a:r>
              <a:rPr lang="pt-BR" sz="1700" dirty="0" err="1"/>
              <a:t>PPPs</a:t>
            </a:r>
            <a:r>
              <a:rPr lang="pt-BR" sz="1700" dirty="0"/>
              <a:t>, </a:t>
            </a:r>
            <a:r>
              <a:rPr lang="pt-BR" sz="1700" dirty="0" smtClean="0"/>
              <a:t>cases</a:t>
            </a:r>
            <a:endParaRPr lang="pt-BR" sz="1700" dirty="0"/>
          </a:p>
          <a:p>
            <a:pPr marL="285750" indent="-285750">
              <a:buFont typeface="Arial" panose="020B0604020202020204" pitchFamily="34" charset="0"/>
              <a:buChar char="•"/>
            </a:pPr>
            <a:r>
              <a:rPr lang="pt-BR" sz="1700" dirty="0" smtClean="0"/>
              <a:t>Patrocínios, viabilização</a:t>
            </a:r>
            <a:endParaRPr lang="pt-BR" sz="1700" b="1" dirty="0"/>
          </a:p>
        </p:txBody>
      </p:sp>
      <p:sp>
        <p:nvSpPr>
          <p:cNvPr id="10" name="Line 1"/>
          <p:cNvSpPr>
            <a:spLocks noChangeShapeType="1"/>
          </p:cNvSpPr>
          <p:nvPr/>
        </p:nvSpPr>
        <p:spPr bwMode="auto">
          <a:xfrm flipV="1">
            <a:off x="35496"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11" name="Rectangle 3"/>
          <p:cNvSpPr txBox="1">
            <a:spLocks noChangeArrowheads="1"/>
          </p:cNvSpPr>
          <p:nvPr/>
        </p:nvSpPr>
        <p:spPr bwMode="auto">
          <a:xfrm>
            <a:off x="180800" y="155113"/>
            <a:ext cx="8696325" cy="32275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pt-BR"/>
            </a:defPPr>
            <a:lvl1pPr defTabSz="914145" eaLnBrk="0" hangingPunct="0">
              <a:defRPr sz="2000" b="1">
                <a:solidFill>
                  <a:schemeClr val="tx2">
                    <a:lumMod val="50000"/>
                  </a:schemeClr>
                </a:solidFill>
                <a:latin typeface="+mn-lt"/>
                <a:cs typeface="Tahoma" pitchFamily="34" charset="0"/>
              </a:defRPr>
            </a:lvl1pPr>
          </a:lstStyle>
          <a:p>
            <a:r>
              <a:rPr lang="pt-BR" dirty="0"/>
              <a:t>Atualizações – comunicação, eventos </a:t>
            </a:r>
            <a:endParaRPr lang="en-US" dirty="0">
              <a:sym typeface="Arial" pitchFamily="34" charset="0"/>
            </a:endParaRPr>
          </a:p>
        </p:txBody>
      </p:sp>
      <p:sp>
        <p:nvSpPr>
          <p:cNvPr id="6" name="CaixaDeTexto 5"/>
          <p:cNvSpPr txBox="1"/>
          <p:nvPr/>
        </p:nvSpPr>
        <p:spPr>
          <a:xfrm>
            <a:off x="7380312" y="6525346"/>
            <a:ext cx="1512168" cy="246221"/>
          </a:xfrm>
          <a:prstGeom prst="rect">
            <a:avLst/>
          </a:prstGeom>
          <a:noFill/>
        </p:spPr>
        <p:txBody>
          <a:bodyPr wrap="square" rtlCol="0">
            <a:spAutoFit/>
          </a:bodyPr>
          <a:lstStyle/>
          <a:p>
            <a:pPr algn="r"/>
            <a:r>
              <a:rPr lang="pt-BR" sz="1000" dirty="0" smtClean="0"/>
              <a:t>28</a:t>
            </a:r>
            <a:endParaRPr lang="pt-BR" sz="1000" dirty="0"/>
          </a:p>
        </p:txBody>
      </p:sp>
    </p:spTree>
    <p:extLst>
      <p:ext uri="{BB962C8B-B14F-4D97-AF65-F5344CB8AC3E}">
        <p14:creationId xmlns:p14="http://schemas.microsoft.com/office/powerpoint/2010/main" val="3901323860"/>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5"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2"/>
            <a:ext cx="8111876" cy="3241909"/>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Questões</a:t>
            </a:r>
            <a:r>
              <a:rPr lang="en-US" sz="2800" b="1" dirty="0">
                <a:solidFill>
                  <a:schemeClr val="tx2">
                    <a:lumMod val="50000"/>
                  </a:schemeClr>
                </a:solidFill>
                <a:latin typeface="+mn-lt"/>
                <a:cs typeface="Tahoma" pitchFamily="34" charset="0"/>
                <a:sym typeface="Helvetica" charset="0"/>
              </a:rPr>
              <a:t> do </a:t>
            </a:r>
            <a:r>
              <a:rPr lang="en-US" sz="2800" b="1" dirty="0" err="1">
                <a:solidFill>
                  <a:schemeClr val="tx2">
                    <a:lumMod val="50000"/>
                  </a:schemeClr>
                </a:solidFill>
                <a:latin typeface="+mn-lt"/>
                <a:cs typeface="Tahoma" pitchFamily="34" charset="0"/>
                <a:sym typeface="Helvetica" charset="0"/>
              </a:rPr>
              <a:t>Trabalho</a:t>
            </a:r>
            <a:endParaRPr lang="en-US" sz="2800" b="1" dirty="0">
              <a:solidFill>
                <a:schemeClr val="tx2">
                  <a:lumMod val="50000"/>
                </a:schemeClr>
              </a:solidFill>
              <a:latin typeface="+mn-lt"/>
              <a:cs typeface="Tahoma" pitchFamily="34"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defTabSz="914145" hangingPunct="0">
              <a:defRPr/>
            </a:pPr>
            <a:endParaRPr lang="en-US" sz="2400"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3105971961"/>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a:spLocks noChangeArrowheads="1"/>
          </p:cNvSpPr>
          <p:nvPr/>
        </p:nvSpPr>
        <p:spPr bwMode="auto">
          <a:xfrm>
            <a:off x="35496" y="620688"/>
            <a:ext cx="8964488" cy="5604898"/>
          </a:xfrm>
          <a:prstGeom prst="rect">
            <a:avLst/>
          </a:prstGeom>
          <a:noFill/>
          <a:ln w="9525">
            <a:noFill/>
            <a:miter lim="800000"/>
            <a:headEnd/>
            <a:tailEnd/>
          </a:ln>
        </p:spPr>
        <p:txBody>
          <a:bodyPr wrap="square" lIns="64291" tIns="32146" rIns="64291" bIns="32146">
            <a:spAutoFit/>
          </a:bodyPr>
          <a:lstStyle/>
          <a:p>
            <a:r>
              <a:rPr lang="pt-BR" b="1" dirty="0"/>
              <a:t>Terceirização</a:t>
            </a:r>
          </a:p>
          <a:p>
            <a:pPr marL="285750" indent="-285750">
              <a:buFont typeface="Arial" panose="020B0604020202020204" pitchFamily="34" charset="0"/>
              <a:buChar char="•"/>
            </a:pPr>
            <a:r>
              <a:rPr lang="pt-BR" dirty="0"/>
              <a:t>STF - </a:t>
            </a:r>
            <a:r>
              <a:rPr lang="pt-BR" dirty="0" smtClean="0"/>
              <a:t>CENIBRA </a:t>
            </a:r>
            <a:r>
              <a:rPr lang="pt-BR" dirty="0"/>
              <a:t>contra decisão sobre </a:t>
            </a:r>
            <a:r>
              <a:rPr lang="pt-BR" dirty="0" smtClean="0"/>
              <a:t>atividade-fim, com repercussão geral </a:t>
            </a:r>
          </a:p>
          <a:p>
            <a:pPr marL="285750" indent="-285750">
              <a:buFont typeface="Arial" panose="020B0604020202020204" pitchFamily="34" charset="0"/>
              <a:buChar char="•"/>
            </a:pPr>
            <a:r>
              <a:rPr lang="pt-BR" dirty="0" smtClean="0"/>
              <a:t>Definição de que assunto não pode ser regulado por Súmula.</a:t>
            </a:r>
          </a:p>
          <a:p>
            <a:pPr marL="285750" indent="-285750">
              <a:buFont typeface="Arial" panose="020B0604020202020204" pitchFamily="34" charset="0"/>
              <a:buChar char="•"/>
            </a:pPr>
            <a:r>
              <a:rPr lang="pt-BR" dirty="0" smtClean="0"/>
              <a:t>Definição por STF ou encaminhamento para lei (PL 4330 ou 87)</a:t>
            </a:r>
            <a:endParaRPr lang="pt-BR" dirty="0"/>
          </a:p>
          <a:p>
            <a:pPr marL="285750" indent="-285750">
              <a:buFont typeface="Arial" panose="020B0604020202020204" pitchFamily="34" charset="0"/>
              <a:buChar char="•"/>
            </a:pPr>
            <a:r>
              <a:rPr lang="pt-BR" dirty="0" smtClean="0"/>
              <a:t>Contatos </a:t>
            </a:r>
            <a:r>
              <a:rPr lang="pt-BR" dirty="0"/>
              <a:t>CENIBRA, Min. Sydney </a:t>
            </a:r>
            <a:r>
              <a:rPr lang="pt-BR" dirty="0" smtClean="0"/>
              <a:t>Sanches</a:t>
            </a:r>
          </a:p>
          <a:p>
            <a:pPr marL="285750" indent="-285750">
              <a:buFont typeface="Arial" panose="020B0604020202020204" pitchFamily="34" charset="0"/>
              <a:buChar char="•"/>
            </a:pPr>
            <a:r>
              <a:rPr lang="pt-BR" dirty="0" smtClean="0"/>
              <a:t>Assessoria para participação ABRAINC – Maria Fernanda</a:t>
            </a:r>
          </a:p>
          <a:p>
            <a:pPr marL="285750" indent="-285750">
              <a:buFont typeface="Arial" panose="020B0604020202020204" pitchFamily="34" charset="0"/>
              <a:buChar char="•"/>
            </a:pPr>
            <a:r>
              <a:rPr lang="pt-BR" dirty="0" smtClean="0"/>
              <a:t>Petição para participação </a:t>
            </a:r>
            <a:r>
              <a:rPr lang="pt-BR" dirty="0" err="1" smtClean="0"/>
              <a:t>Amicus</a:t>
            </a:r>
            <a:r>
              <a:rPr lang="pt-BR" dirty="0" smtClean="0"/>
              <a:t> </a:t>
            </a:r>
            <a:r>
              <a:rPr lang="pt-BR" dirty="0" err="1" smtClean="0"/>
              <a:t>Curiae</a:t>
            </a:r>
            <a:r>
              <a:rPr lang="pt-BR" dirty="0" smtClean="0"/>
              <a:t> + Parecer </a:t>
            </a:r>
            <a:r>
              <a:rPr lang="pt-BR" dirty="0" err="1" smtClean="0"/>
              <a:t>Anamatra</a:t>
            </a:r>
            <a:endParaRPr lang="pt-BR" dirty="0"/>
          </a:p>
          <a:p>
            <a:endParaRPr lang="pt-BR" dirty="0" smtClean="0"/>
          </a:p>
          <a:p>
            <a:r>
              <a:rPr lang="pt-BR" b="1" dirty="0" smtClean="0"/>
              <a:t>Trabalho Escravo</a:t>
            </a:r>
            <a:endParaRPr lang="pt-BR" dirty="0"/>
          </a:p>
          <a:p>
            <a:r>
              <a:rPr lang="pt-BR" b="1" dirty="0"/>
              <a:t>PLS 432/2013 – Comissão Mista do Congresso Nacional, aguardando parecer do relator, senador Romero Jucá (PMDB/RO), às emendas de Plenário</a:t>
            </a:r>
            <a:r>
              <a:rPr lang="pt-BR" b="1" dirty="0" smtClean="0"/>
              <a:t>.</a:t>
            </a:r>
            <a:r>
              <a:rPr lang="pt-BR" b="1" dirty="0"/>
              <a:t> </a:t>
            </a:r>
            <a:endParaRPr lang="pt-BR" dirty="0"/>
          </a:p>
          <a:p>
            <a:pPr marL="285750" indent="-285750">
              <a:buFont typeface="Arial" panose="020B0604020202020204" pitchFamily="34" charset="0"/>
              <a:buChar char="•"/>
            </a:pPr>
            <a:r>
              <a:rPr lang="pt-BR" dirty="0" smtClean="0"/>
              <a:t>EC 81 (5/6/2014) - expropriação </a:t>
            </a:r>
            <a:r>
              <a:rPr lang="pt-BR" dirty="0"/>
              <a:t>de propriedades urbanas e rurais </a:t>
            </a:r>
            <a:endParaRPr lang="pt-BR" dirty="0" smtClean="0"/>
          </a:p>
          <a:p>
            <a:pPr marL="285750" indent="-285750">
              <a:buFont typeface="Arial" panose="020B0604020202020204" pitchFamily="34" charset="0"/>
              <a:buChar char="•"/>
            </a:pPr>
            <a:r>
              <a:rPr lang="pt-BR" dirty="0" smtClean="0"/>
              <a:t>PLS </a:t>
            </a:r>
            <a:r>
              <a:rPr lang="pt-BR" dirty="0"/>
              <a:t>432/2013, regulamenta </a:t>
            </a:r>
            <a:r>
              <a:rPr lang="pt-BR" dirty="0" smtClean="0"/>
              <a:t>e define </a:t>
            </a:r>
            <a:r>
              <a:rPr lang="pt-BR" dirty="0"/>
              <a:t>claramente o que é trabalho escravo, impedindo aplicação irrestrita da EC 81/2014. </a:t>
            </a:r>
            <a:endParaRPr lang="pt-BR" dirty="0" smtClean="0"/>
          </a:p>
          <a:p>
            <a:pPr marL="285750" indent="-285750">
              <a:buFont typeface="Arial" panose="020B0604020202020204" pitchFamily="34" charset="0"/>
              <a:buChar char="•"/>
            </a:pPr>
            <a:r>
              <a:rPr lang="pt-BR" b="1" dirty="0" smtClean="0"/>
              <a:t>ADIN</a:t>
            </a:r>
            <a:r>
              <a:rPr lang="pt-BR" dirty="0" smtClean="0"/>
              <a:t> pela ABRAINC para </a:t>
            </a:r>
            <a:r>
              <a:rPr lang="pt-BR" dirty="0" err="1" smtClean="0"/>
              <a:t>desconfigurar</a:t>
            </a:r>
            <a:r>
              <a:rPr lang="pt-BR" dirty="0" smtClean="0"/>
              <a:t> medida interministerial – Maria Fernanda – MRV, PDG, Direcional, Tenda, Emccamp, </a:t>
            </a:r>
            <a:r>
              <a:rPr lang="pt-BR" dirty="0" err="1" smtClean="0"/>
              <a:t>Brookfield</a:t>
            </a:r>
            <a:r>
              <a:rPr lang="pt-BR" dirty="0" smtClean="0"/>
              <a:t> – rateio facultativo</a:t>
            </a:r>
          </a:p>
          <a:p>
            <a:pPr marL="285750" indent="-285750">
              <a:buFont typeface="Arial" panose="020B0604020202020204" pitchFamily="34" charset="0"/>
              <a:buChar char="•"/>
            </a:pPr>
            <a:endParaRPr lang="pt-BR" dirty="0"/>
          </a:p>
          <a:p>
            <a:pPr lvl="0"/>
            <a:r>
              <a:rPr lang="pt-BR" b="1" dirty="0" smtClean="0"/>
              <a:t>Formalização completa do setor </a:t>
            </a:r>
            <a:r>
              <a:rPr lang="pt-BR" dirty="0" smtClean="0"/>
              <a:t>– Propostas LCA, Pastore e FIPE</a:t>
            </a:r>
          </a:p>
          <a:p>
            <a:pPr marL="285750" indent="-285750">
              <a:buFont typeface="Arial" panose="020B0604020202020204" pitchFamily="34" charset="0"/>
              <a:buChar char="•"/>
            </a:pPr>
            <a:r>
              <a:rPr lang="pt-BR" dirty="0"/>
              <a:t>Comitê de </a:t>
            </a:r>
            <a:r>
              <a:rPr lang="pt-BR" dirty="0" smtClean="0"/>
              <a:t>RH – retomar 2015 </a:t>
            </a:r>
          </a:p>
          <a:p>
            <a:pPr lvl="0"/>
            <a:r>
              <a:rPr lang="pt-BR" b="1" dirty="0"/>
              <a:t> </a:t>
            </a:r>
            <a:endParaRPr lang="pt-BR" dirty="0"/>
          </a:p>
        </p:txBody>
      </p:sp>
      <p:sp>
        <p:nvSpPr>
          <p:cNvPr id="10" name="Line 1"/>
          <p:cNvSpPr>
            <a:spLocks noChangeShapeType="1"/>
          </p:cNvSpPr>
          <p:nvPr/>
        </p:nvSpPr>
        <p:spPr bwMode="auto">
          <a:xfrm flipV="1">
            <a:off x="35496"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11" name="Rectangle 3"/>
          <p:cNvSpPr txBox="1">
            <a:spLocks noChangeArrowheads="1"/>
          </p:cNvSpPr>
          <p:nvPr/>
        </p:nvSpPr>
        <p:spPr bwMode="auto">
          <a:xfrm>
            <a:off x="180800" y="155113"/>
            <a:ext cx="8696325" cy="32275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a:lstStyle>
          <a:p>
            <a:pPr algn="l" defTabSz="914145">
              <a:defRPr/>
            </a:pPr>
            <a:r>
              <a:rPr lang="pt-BR" sz="2000" b="1" dirty="0">
                <a:solidFill>
                  <a:schemeClr val="tx2">
                    <a:lumMod val="50000"/>
                  </a:schemeClr>
                </a:solidFill>
                <a:latin typeface="+mn-lt"/>
                <a:ea typeface="+mn-ea"/>
                <a:cs typeface="Tahoma" pitchFamily="34" charset="0"/>
              </a:rPr>
              <a:t>Questões do Trabalho </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6" name="CaixaDeTexto 5"/>
          <p:cNvSpPr txBox="1"/>
          <p:nvPr/>
        </p:nvSpPr>
        <p:spPr>
          <a:xfrm>
            <a:off x="7380312" y="6525346"/>
            <a:ext cx="1512168" cy="246221"/>
          </a:xfrm>
          <a:prstGeom prst="rect">
            <a:avLst/>
          </a:prstGeom>
          <a:noFill/>
        </p:spPr>
        <p:txBody>
          <a:bodyPr wrap="square" rtlCol="0">
            <a:spAutoFit/>
          </a:bodyPr>
          <a:lstStyle/>
          <a:p>
            <a:pPr algn="r"/>
            <a:r>
              <a:rPr lang="pt-BR" sz="1000" dirty="0" smtClean="0"/>
              <a:t>29</a:t>
            </a:r>
            <a:endParaRPr lang="pt-BR" sz="1000" dirty="0"/>
          </a:p>
        </p:txBody>
      </p:sp>
    </p:spTree>
    <p:extLst>
      <p:ext uri="{BB962C8B-B14F-4D97-AF65-F5344CB8AC3E}">
        <p14:creationId xmlns:p14="http://schemas.microsoft.com/office/powerpoint/2010/main" val="147759299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5"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90" y="762002"/>
            <a:ext cx="7697787" cy="2872577"/>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800" b="1" dirty="0">
              <a:solidFill>
                <a:schemeClr val="tx2">
                  <a:lumMod val="50000"/>
                </a:schemeClr>
              </a:solidFill>
              <a:latin typeface="+mn-lt"/>
              <a:cs typeface="Tahoma" pitchFamily="34"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Atualizações</a:t>
            </a:r>
            <a:r>
              <a:rPr lang="en-US" sz="2800" b="1" dirty="0">
                <a:solidFill>
                  <a:schemeClr val="tx2">
                    <a:lumMod val="50000"/>
                  </a:schemeClr>
                </a:solidFill>
                <a:latin typeface="+mn-lt"/>
                <a:cs typeface="Tahoma" pitchFamily="34" charset="0"/>
                <a:sym typeface="Helvetica" charset="0"/>
              </a:rPr>
              <a:t> ABRAINC</a:t>
            </a:r>
          </a:p>
          <a:p>
            <a:pPr algn="ctr" defTabSz="914145" hangingPunct="0">
              <a:defRPr/>
            </a:pPr>
            <a:r>
              <a:rPr lang="en-US" sz="2800" b="1" dirty="0" err="1">
                <a:solidFill>
                  <a:schemeClr val="tx2">
                    <a:lumMod val="50000"/>
                  </a:schemeClr>
                </a:solidFill>
                <a:latin typeface="+mn-lt"/>
                <a:cs typeface="Tahoma" pitchFamily="34" charset="0"/>
                <a:sym typeface="Helvetica" charset="0"/>
              </a:rPr>
              <a:t>Contribuições</a:t>
            </a:r>
            <a:r>
              <a:rPr lang="en-US" sz="2800" b="1" dirty="0">
                <a:solidFill>
                  <a:schemeClr val="tx2">
                    <a:lumMod val="50000"/>
                  </a:schemeClr>
                </a:solidFill>
                <a:latin typeface="+mn-lt"/>
                <a:cs typeface="Tahoma" pitchFamily="34" charset="0"/>
                <a:sym typeface="Helvetica" charset="0"/>
              </a:rPr>
              <a:t>, Projetos, outros</a:t>
            </a:r>
          </a:p>
          <a:p>
            <a:pPr defTabSz="914145" hangingPunct="0">
              <a:defRPr/>
            </a:pPr>
            <a:endParaRPr lang="en-US" sz="2400"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66914312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400"/>
            <a:r>
              <a:rPr lang="pt-BR" sz="2400" b="1" dirty="0">
                <a:solidFill>
                  <a:schemeClr val="tx2">
                    <a:lumMod val="50000"/>
                  </a:schemeClr>
                </a:solidFill>
                <a:latin typeface="+mn-lt"/>
                <a:ea typeface="+mn-ea"/>
                <a:cs typeface="Tahoma" pitchFamily="34" charset="0"/>
                <a:sym typeface="Arial" pitchFamily="34" charset="0"/>
              </a:rPr>
              <a:t>Pauta</a:t>
            </a:r>
            <a:r>
              <a:rPr lang="en-US" sz="2400" b="1" dirty="0">
                <a:solidFill>
                  <a:schemeClr val="tx2">
                    <a:lumMod val="50000"/>
                  </a:schemeClr>
                </a:solidFill>
                <a:latin typeface="+mn-lt"/>
                <a:ea typeface="+mn-ea"/>
                <a:cs typeface="Tahoma" pitchFamily="34" charset="0"/>
                <a:sym typeface="Arial" pitchFamily="34" charset="0"/>
              </a:rPr>
              <a:t> </a:t>
            </a: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57704" y="704422"/>
            <a:ext cx="8759825" cy="5604898"/>
          </a:xfrm>
          <a:prstGeom prst="rect">
            <a:avLst/>
          </a:prstGeom>
          <a:noFill/>
          <a:ln w="9525">
            <a:noFill/>
            <a:miter lim="800000"/>
            <a:headEnd/>
            <a:tailEnd/>
          </a:ln>
        </p:spPr>
        <p:txBody>
          <a:bodyPr wrap="square" lIns="64291" tIns="32146" rIns="64291" bIns="32146">
            <a:spAutoFit/>
          </a:bodyPr>
          <a:lstStyle/>
          <a:p>
            <a:pPr lvl="0"/>
            <a:r>
              <a:rPr lang="pt-BR" b="1" dirty="0" smtClean="0"/>
              <a:t>Atualizações ABRAINC – </a:t>
            </a:r>
            <a:r>
              <a:rPr lang="pt-BR" dirty="0" smtClean="0"/>
              <a:t>13h às 13:20h</a:t>
            </a:r>
          </a:p>
          <a:p>
            <a:pPr lvl="0"/>
            <a:endParaRPr lang="pt-BR" dirty="0" smtClean="0"/>
          </a:p>
          <a:p>
            <a:pPr marL="285750" indent="-285750">
              <a:buFont typeface="Arial" panose="020B0604020202020204" pitchFamily="34" charset="0"/>
              <a:buChar char="•"/>
            </a:pPr>
            <a:r>
              <a:rPr lang="pt-BR" dirty="0" smtClean="0"/>
              <a:t>Apresentação para Antônio </a:t>
            </a:r>
            <a:r>
              <a:rPr lang="pt-BR" dirty="0" err="1" smtClean="0"/>
              <a:t>Calcagnotto</a:t>
            </a:r>
            <a:endParaRPr lang="pt-BR" dirty="0" smtClean="0"/>
          </a:p>
          <a:p>
            <a:pPr lvl="0"/>
            <a:endParaRPr lang="pt-BR" b="1" dirty="0"/>
          </a:p>
          <a:p>
            <a:pPr lvl="0"/>
            <a:r>
              <a:rPr lang="pt-BR" b="1" dirty="0" smtClean="0"/>
              <a:t>Assuntos estratégicos </a:t>
            </a:r>
            <a:r>
              <a:rPr lang="pt-BR" dirty="0" smtClean="0"/>
              <a:t>– 13:20h às 14:40h</a:t>
            </a:r>
          </a:p>
          <a:p>
            <a:pPr lvl="0"/>
            <a:endParaRPr lang="pt-BR" dirty="0" smtClean="0"/>
          </a:p>
          <a:p>
            <a:pPr marL="285750" indent="-285750">
              <a:buFont typeface="Arial" panose="020B0604020202020204" pitchFamily="34" charset="0"/>
              <a:buChar char="•"/>
            </a:pPr>
            <a:r>
              <a:rPr lang="pt-BR" dirty="0" smtClean="0"/>
              <a:t>Encontro com Candidatos</a:t>
            </a:r>
          </a:p>
          <a:p>
            <a:pPr marL="285750" indent="-285750">
              <a:buFont typeface="Arial" panose="020B0604020202020204" pitchFamily="34" charset="0"/>
              <a:buChar char="•"/>
            </a:pPr>
            <a:r>
              <a:rPr lang="pt-BR" dirty="0" smtClean="0"/>
              <a:t>Modelo </a:t>
            </a:r>
            <a:r>
              <a:rPr lang="pt-BR" dirty="0"/>
              <a:t>de Negócios - </a:t>
            </a:r>
            <a:r>
              <a:rPr lang="pt-BR" dirty="0" err="1"/>
              <a:t>Distratos</a:t>
            </a:r>
            <a:endParaRPr lang="pt-BR" dirty="0"/>
          </a:p>
          <a:p>
            <a:pPr marL="285750" indent="-285750">
              <a:buFont typeface="Arial" panose="020B0604020202020204" pitchFamily="34" charset="0"/>
              <a:buChar char="•"/>
            </a:pPr>
            <a:r>
              <a:rPr lang="pt-BR" dirty="0" smtClean="0"/>
              <a:t>O </a:t>
            </a:r>
            <a:r>
              <a:rPr lang="pt-BR" dirty="0"/>
              <a:t>Custo da Burocracia no Imóvel e seu </a:t>
            </a:r>
            <a:r>
              <a:rPr lang="pt-BR" dirty="0" smtClean="0"/>
              <a:t>encaminhamento</a:t>
            </a:r>
          </a:p>
          <a:p>
            <a:pPr marL="285750" indent="-285750">
              <a:buFont typeface="Arial" panose="020B0604020202020204" pitchFamily="34" charset="0"/>
              <a:buChar char="•"/>
            </a:pPr>
            <a:r>
              <a:rPr lang="pt-BR" dirty="0" smtClean="0"/>
              <a:t>FIPE, Comunicação</a:t>
            </a:r>
          </a:p>
          <a:p>
            <a:pPr marL="285750" indent="-285750">
              <a:buFont typeface="Arial" panose="020B0604020202020204" pitchFamily="34" charset="0"/>
              <a:buChar char="•"/>
            </a:pPr>
            <a:r>
              <a:rPr lang="pt-BR" dirty="0" smtClean="0"/>
              <a:t>As questões do trabalho</a:t>
            </a:r>
          </a:p>
          <a:p>
            <a:pPr marL="285750" indent="-285750">
              <a:buFont typeface="Arial" panose="020B0604020202020204" pitchFamily="34" charset="0"/>
              <a:buChar char="•"/>
            </a:pPr>
            <a:endParaRPr lang="pt-BR" b="1" dirty="0"/>
          </a:p>
          <a:p>
            <a:r>
              <a:rPr lang="pt-BR" b="1" dirty="0"/>
              <a:t> </a:t>
            </a:r>
            <a:r>
              <a:rPr lang="pt-BR" b="1" dirty="0" smtClean="0"/>
              <a:t>Atualizações </a:t>
            </a:r>
            <a:r>
              <a:rPr lang="pt-BR" dirty="0" smtClean="0"/>
              <a:t>– 14:40 às 15h</a:t>
            </a:r>
          </a:p>
          <a:p>
            <a:endParaRPr lang="pt-BR" b="1" dirty="0"/>
          </a:p>
          <a:p>
            <a:pPr marL="285750" indent="-285750">
              <a:buFont typeface="Arial" panose="020B0604020202020204" pitchFamily="34" charset="0"/>
              <a:buChar char="•"/>
            </a:pPr>
            <a:r>
              <a:rPr lang="pt-BR" dirty="0"/>
              <a:t>Atualizações gerais ABRAINC</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smtClean="0"/>
          </a:p>
          <a:p>
            <a:endParaRPr lang="pt-BR" dirty="0"/>
          </a:p>
          <a:p>
            <a:pPr lvl="0"/>
            <a:endParaRPr lang="pt-BR" dirty="0"/>
          </a:p>
        </p:txBody>
      </p:sp>
      <p:sp>
        <p:nvSpPr>
          <p:cNvPr id="2" name="CaixaDeTexto 1"/>
          <p:cNvSpPr txBox="1"/>
          <p:nvPr/>
        </p:nvSpPr>
        <p:spPr>
          <a:xfrm>
            <a:off x="7380312" y="6525346"/>
            <a:ext cx="1512168" cy="246221"/>
          </a:xfrm>
          <a:prstGeom prst="rect">
            <a:avLst/>
          </a:prstGeom>
          <a:noFill/>
        </p:spPr>
        <p:txBody>
          <a:bodyPr wrap="square" rtlCol="0">
            <a:spAutoFit/>
          </a:bodyPr>
          <a:lstStyle/>
          <a:p>
            <a:pPr algn="r"/>
            <a:r>
              <a:rPr lang="pt-BR" sz="1000" dirty="0"/>
              <a:t>1</a:t>
            </a:r>
          </a:p>
        </p:txBody>
      </p:sp>
    </p:spTree>
    <p:extLst>
      <p:ext uri="{BB962C8B-B14F-4D97-AF65-F5344CB8AC3E}">
        <p14:creationId xmlns:p14="http://schemas.microsoft.com/office/powerpoint/2010/main" val="418796752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10-JHS"/>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613" t="15845" r="6234" b="19872"/>
          <a:stretch/>
        </p:blipFill>
        <p:spPr bwMode="auto">
          <a:xfrm>
            <a:off x="6265793" y="11525357"/>
            <a:ext cx="850737" cy="255221"/>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7668344" y="1196754"/>
            <a:ext cx="1324920" cy="507831"/>
          </a:xfrm>
          <a:prstGeom prst="rect">
            <a:avLst/>
          </a:prstGeom>
          <a:noFill/>
        </p:spPr>
        <p:txBody>
          <a:bodyPr wrap="square" rtlCol="0">
            <a:spAutoFit/>
          </a:bodyPr>
          <a:lstStyle/>
          <a:p>
            <a:r>
              <a:rPr lang="pt-BR" sz="900" b="1" dirty="0"/>
              <a:t>*Alguns projetos com continuidade em 2014</a:t>
            </a:r>
          </a:p>
        </p:txBody>
      </p:sp>
      <p:sp>
        <p:nvSpPr>
          <p:cNvPr id="4" name="CaixaDeTexto 3"/>
          <p:cNvSpPr txBox="1"/>
          <p:nvPr/>
        </p:nvSpPr>
        <p:spPr>
          <a:xfrm>
            <a:off x="1068946" y="6045097"/>
            <a:ext cx="7031446" cy="1200329"/>
          </a:xfrm>
          <a:prstGeom prst="rect">
            <a:avLst/>
          </a:prstGeom>
          <a:noFill/>
        </p:spPr>
        <p:txBody>
          <a:bodyPr wrap="square" rtlCol="0">
            <a:spAutoFit/>
          </a:bodyPr>
          <a:lstStyle/>
          <a:p>
            <a:pPr>
              <a:lnSpc>
                <a:spcPct val="150000"/>
              </a:lnSpc>
            </a:pPr>
            <a:r>
              <a:rPr lang="pt-BR" sz="1600" b="1" dirty="0"/>
              <a:t>Empresas Participantes: </a:t>
            </a:r>
            <a:r>
              <a:rPr lang="pt-BR" sz="1600" dirty="0"/>
              <a:t>Brookfield, Cury, Cyrela, Direcional, JHSF, MRV, Odebrecht, PDG, Rodobens e Tecnisa</a:t>
            </a:r>
          </a:p>
          <a:p>
            <a:pPr>
              <a:lnSpc>
                <a:spcPct val="150000"/>
              </a:lnSpc>
            </a:pPr>
            <a:endParaRPr lang="pt-BR" sz="1600" dirty="0"/>
          </a:p>
        </p:txBody>
      </p:sp>
      <p:sp>
        <p:nvSpPr>
          <p:cNvPr id="2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29" name="Rectangle 3"/>
          <p:cNvSpPr txBox="1">
            <a:spLocks noChangeArrowheads="1"/>
          </p:cNvSpPr>
          <p:nvPr/>
        </p:nvSpPr>
        <p:spPr>
          <a:xfrm>
            <a:off x="179514" y="226525"/>
            <a:ext cx="8696325" cy="322750"/>
          </a:xfrm>
          <a:prstGeom prst="rect">
            <a:avLst/>
          </a:prstGeom>
        </p:spPr>
        <p:txBody>
          <a:bodyPr lIns="0" tIns="0" rIns="0" bIns="0" anchor="t">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145" eaLnBrk="0" hangingPunct="0">
              <a:defRPr/>
            </a:pPr>
            <a:r>
              <a:rPr lang="pt-BR" sz="2000" b="1" dirty="0">
                <a:solidFill>
                  <a:schemeClr val="tx2">
                    <a:lumMod val="50000"/>
                  </a:schemeClr>
                </a:solidFill>
                <a:latin typeface="+mn-lt"/>
                <a:ea typeface="+mn-ea"/>
                <a:cs typeface="Tahoma" pitchFamily="34" charset="0"/>
              </a:rPr>
              <a:t>Investimentos em Responsabilidade Social </a:t>
            </a:r>
            <a:r>
              <a:rPr lang="en-US" sz="2000" b="1" dirty="0">
                <a:solidFill>
                  <a:schemeClr val="tx2">
                    <a:lumMod val="50000"/>
                  </a:schemeClr>
                </a:solidFill>
                <a:latin typeface="+mn-lt"/>
                <a:ea typeface="+mn-ea"/>
                <a:cs typeface="Tahoma" pitchFamily="34" charset="0"/>
                <a:sym typeface="Arial" pitchFamily="34" charset="0"/>
              </a:rPr>
              <a:t> </a:t>
            </a:r>
          </a:p>
        </p:txBody>
      </p:sp>
      <p:graphicFrame>
        <p:nvGraphicFramePr>
          <p:cNvPr id="3" name="Tabela 2"/>
          <p:cNvGraphicFramePr>
            <a:graphicFrameLocks noGrp="1"/>
          </p:cNvGraphicFramePr>
          <p:nvPr>
            <p:extLst/>
          </p:nvPr>
        </p:nvGraphicFramePr>
        <p:xfrm>
          <a:off x="1115616" y="764706"/>
          <a:ext cx="6552728" cy="2160240"/>
        </p:xfrm>
        <a:graphic>
          <a:graphicData uri="http://schemas.openxmlformats.org/drawingml/2006/table">
            <a:tbl>
              <a:tblPr>
                <a:tableStyleId>{616DA210-FB5B-4158-B5E0-FEB733F419BA}</a:tableStyleId>
              </a:tblPr>
              <a:tblGrid>
                <a:gridCol w="3694623"/>
                <a:gridCol w="2858105"/>
              </a:tblGrid>
              <a:tr h="432048">
                <a:tc gridSpan="2">
                  <a:txBody>
                    <a:bodyPr/>
                    <a:lstStyle/>
                    <a:p>
                      <a:pPr algn="ctr" fontAlgn="b"/>
                      <a:r>
                        <a:rPr lang="pt-BR" sz="1600" b="1" u="none" strike="noStrike" dirty="0">
                          <a:effectLst/>
                        </a:rPr>
                        <a:t>INVESTIMENTOS EM RESP. SOCIAL - ASSOCIADAS ABRAINC 2013/2014</a:t>
                      </a:r>
                      <a:endParaRPr lang="pt-BR" sz="16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hMerge="1">
                  <a:txBody>
                    <a:bodyPr/>
                    <a:lstStyle/>
                    <a:p>
                      <a:endParaRPr lang="pt-BR"/>
                    </a:p>
                  </a:txBody>
                  <a:tcPr/>
                </a:tc>
              </a:tr>
              <a:tr h="360040">
                <a:tc>
                  <a:txBody>
                    <a:bodyPr/>
                    <a:lstStyle/>
                    <a:p>
                      <a:pPr algn="ctr" fontAlgn="b"/>
                      <a:r>
                        <a:rPr lang="pt-BR" sz="1600" u="none" strike="noStrike" dirty="0">
                          <a:effectLst/>
                        </a:rPr>
                        <a:t>Valor total </a:t>
                      </a:r>
                      <a:r>
                        <a:rPr lang="pt-BR" sz="1600" u="none" strike="noStrike" dirty="0" smtClean="0">
                          <a:effectLst/>
                        </a:rPr>
                        <a:t>investido</a:t>
                      </a:r>
                      <a:endParaRPr lang="pt-BR"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pt-BR" sz="1600" u="none" strike="noStrike" dirty="0">
                          <a:effectLst/>
                        </a:rPr>
                        <a:t> R$ </a:t>
                      </a:r>
                      <a:r>
                        <a:rPr lang="pt-BR" sz="1600" u="none" strike="noStrike" dirty="0" smtClean="0">
                          <a:effectLst/>
                        </a:rPr>
                        <a:t>22.891.857 </a:t>
                      </a:r>
                      <a:endParaRPr lang="pt-BR" sz="1600" b="1" i="0" u="none" strike="noStrike" dirty="0">
                        <a:solidFill>
                          <a:srgbClr val="000000"/>
                        </a:solidFill>
                        <a:effectLst/>
                        <a:latin typeface="Calibri" panose="020F0502020204030204" pitchFamily="34" charset="0"/>
                      </a:endParaRPr>
                    </a:p>
                  </a:txBody>
                  <a:tcPr marL="9525" marR="9525" marT="9525" marB="0" anchor="ctr"/>
                </a:tc>
              </a:tr>
              <a:tr h="364227">
                <a:tc>
                  <a:txBody>
                    <a:bodyPr/>
                    <a:lstStyle/>
                    <a:p>
                      <a:pPr algn="ctr" fontAlgn="ctr"/>
                      <a:r>
                        <a:rPr lang="pt-BR" sz="1600" u="none" strike="noStrike" dirty="0">
                          <a:effectLst/>
                        </a:rPr>
                        <a:t>Projetos próprios</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pt-BR" sz="1600" u="none" strike="noStrike" dirty="0">
                          <a:effectLst/>
                        </a:rPr>
                        <a:t> </a:t>
                      </a:r>
                      <a:r>
                        <a:rPr lang="pt-BR" sz="1600" u="none" strike="noStrike" dirty="0" smtClean="0">
                          <a:effectLst/>
                        </a:rPr>
                        <a:t>R$</a:t>
                      </a:r>
                      <a:r>
                        <a:rPr lang="pt-BR" sz="1600" u="none" strike="noStrike" baseline="0" dirty="0" smtClean="0">
                          <a:effectLst/>
                        </a:rPr>
                        <a:t> </a:t>
                      </a:r>
                      <a:r>
                        <a:rPr lang="pt-BR" sz="1600" u="none" strike="noStrike" dirty="0" smtClean="0">
                          <a:effectLst/>
                        </a:rPr>
                        <a:t>8.560.269 </a:t>
                      </a:r>
                      <a:endParaRPr lang="pt-BR" sz="1600" b="0" i="0" u="none" strike="noStrike" dirty="0">
                        <a:solidFill>
                          <a:srgbClr val="000000"/>
                        </a:solidFill>
                        <a:effectLst/>
                        <a:latin typeface="Calibri" panose="020F0502020204030204" pitchFamily="34" charset="0"/>
                      </a:endParaRPr>
                    </a:p>
                  </a:txBody>
                  <a:tcPr marL="9525" marR="9525" marT="9525" marB="0" anchor="ctr"/>
                </a:tc>
              </a:tr>
              <a:tr h="368414">
                <a:tc>
                  <a:txBody>
                    <a:bodyPr/>
                    <a:lstStyle/>
                    <a:p>
                      <a:pPr algn="ctr" fontAlgn="ctr"/>
                      <a:r>
                        <a:rPr lang="pt-BR" sz="1600" u="none" strike="noStrike" dirty="0">
                          <a:effectLst/>
                        </a:rPr>
                        <a:t>Projetos de terceiros</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pt-BR" sz="1600" u="none" strike="noStrike" dirty="0">
                          <a:effectLst/>
                        </a:rPr>
                        <a:t> R$ </a:t>
                      </a:r>
                      <a:r>
                        <a:rPr lang="pt-BR" sz="1600" u="none" strike="noStrike" dirty="0" smtClean="0">
                          <a:effectLst/>
                        </a:rPr>
                        <a:t>7.877.980 </a:t>
                      </a:r>
                      <a:endParaRPr lang="pt-BR" sz="1600" b="0" i="0" u="none" strike="noStrike" dirty="0">
                        <a:solidFill>
                          <a:srgbClr val="000000"/>
                        </a:solidFill>
                        <a:effectLst/>
                        <a:latin typeface="Calibri" panose="020F0502020204030204" pitchFamily="34" charset="0"/>
                      </a:endParaRPr>
                    </a:p>
                  </a:txBody>
                  <a:tcPr marL="9525" marR="9525" marT="9525" marB="0" anchor="ctr"/>
                </a:tc>
              </a:tr>
              <a:tr h="347479">
                <a:tc>
                  <a:txBody>
                    <a:bodyPr/>
                    <a:lstStyle/>
                    <a:p>
                      <a:pPr algn="ctr" fontAlgn="ctr"/>
                      <a:r>
                        <a:rPr lang="pt-BR" sz="1600" u="none" strike="noStrike" dirty="0">
                          <a:effectLst/>
                        </a:rPr>
                        <a:t>Patrocínios</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pt-BR" sz="1600" u="none" strike="noStrike" dirty="0">
                          <a:effectLst/>
                        </a:rPr>
                        <a:t> R$ </a:t>
                      </a:r>
                      <a:r>
                        <a:rPr lang="pt-BR" sz="1600" u="none" strike="noStrike" dirty="0" smtClean="0">
                          <a:effectLst/>
                        </a:rPr>
                        <a:t>5.220.608 </a:t>
                      </a:r>
                      <a:endParaRPr lang="pt-BR" sz="1600" b="0" i="0" u="none" strike="noStrike" dirty="0">
                        <a:solidFill>
                          <a:srgbClr val="000000"/>
                        </a:solidFill>
                        <a:effectLst/>
                        <a:latin typeface="Calibri" panose="020F0502020204030204" pitchFamily="34" charset="0"/>
                      </a:endParaRPr>
                    </a:p>
                  </a:txBody>
                  <a:tcPr marL="9525" marR="9525" marT="9525" marB="0" anchor="ctr"/>
                </a:tc>
              </a:tr>
              <a:tr h="288032">
                <a:tc>
                  <a:txBody>
                    <a:bodyPr/>
                    <a:lstStyle/>
                    <a:p>
                      <a:pPr algn="ctr" fontAlgn="ctr"/>
                      <a:r>
                        <a:rPr lang="pt-BR" sz="1600" u="none" strike="noStrike" dirty="0">
                          <a:effectLst/>
                        </a:rPr>
                        <a:t>Operação</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pt-BR" sz="1600" u="none" strike="noStrike" dirty="0">
                          <a:effectLst/>
                        </a:rPr>
                        <a:t> R$ </a:t>
                      </a:r>
                      <a:r>
                        <a:rPr lang="pt-BR" sz="1600" u="none" strike="noStrike" dirty="0" smtClean="0">
                          <a:effectLst/>
                        </a:rPr>
                        <a:t>1.153.000 </a:t>
                      </a:r>
                      <a:endParaRPr lang="pt-BR"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6" name="Tabela 5"/>
          <p:cNvGraphicFramePr>
            <a:graphicFrameLocks noGrp="1"/>
          </p:cNvGraphicFramePr>
          <p:nvPr>
            <p:extLst/>
          </p:nvPr>
        </p:nvGraphicFramePr>
        <p:xfrm>
          <a:off x="1115616" y="3068960"/>
          <a:ext cx="6552728" cy="2744698"/>
        </p:xfrm>
        <a:graphic>
          <a:graphicData uri="http://schemas.openxmlformats.org/drawingml/2006/table">
            <a:tbl>
              <a:tblPr>
                <a:tableStyleId>{616DA210-FB5B-4158-B5E0-FEB733F419BA}</a:tableStyleId>
              </a:tblPr>
              <a:tblGrid>
                <a:gridCol w="3672408"/>
                <a:gridCol w="2880320"/>
              </a:tblGrid>
              <a:tr h="427861">
                <a:tc gridSpan="2">
                  <a:txBody>
                    <a:bodyPr/>
                    <a:lstStyle/>
                    <a:p>
                      <a:pPr algn="ctr" fontAlgn="b"/>
                      <a:r>
                        <a:rPr lang="pt-BR" sz="1600" b="1" u="none" strike="noStrike" dirty="0">
                          <a:effectLst/>
                        </a:rPr>
                        <a:t>CONCENTRAÇÃO DOS INVESTIMENTOS EM 2013/2014</a:t>
                      </a:r>
                      <a:endParaRPr lang="pt-BR" sz="1600" b="1"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hMerge="1">
                  <a:txBody>
                    <a:bodyPr/>
                    <a:lstStyle/>
                    <a:p>
                      <a:endParaRPr lang="pt-BR"/>
                    </a:p>
                  </a:txBody>
                  <a:tcPr/>
                </a:tc>
              </a:tr>
              <a:tr h="219075">
                <a:tc>
                  <a:txBody>
                    <a:bodyPr/>
                    <a:lstStyle/>
                    <a:p>
                      <a:pPr algn="ctr" fontAlgn="ctr"/>
                      <a:r>
                        <a:rPr lang="pt-BR" sz="1600" u="none" strike="noStrike" dirty="0">
                          <a:effectLst/>
                        </a:rPr>
                        <a:t>Total</a:t>
                      </a:r>
                      <a:endParaRPr lang="pt-BR"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pt-BR" sz="1600" u="none" strike="noStrike" dirty="0">
                          <a:effectLst/>
                        </a:rPr>
                        <a:t> </a:t>
                      </a:r>
                      <a:r>
                        <a:rPr lang="pt-BR" sz="1600" u="none" strike="noStrike" dirty="0" smtClean="0">
                          <a:effectLst/>
                        </a:rPr>
                        <a:t>R$</a:t>
                      </a:r>
                      <a:r>
                        <a:rPr lang="pt-BR" sz="1600" u="none" strike="noStrike" baseline="0" dirty="0" smtClean="0">
                          <a:effectLst/>
                        </a:rPr>
                        <a:t> </a:t>
                      </a:r>
                      <a:r>
                        <a:rPr lang="pt-BR" sz="1600" u="none" strike="noStrike" dirty="0" smtClean="0">
                          <a:effectLst/>
                        </a:rPr>
                        <a:t>22.891.857 </a:t>
                      </a:r>
                      <a:endParaRPr lang="pt-BR" sz="1600" b="1"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ctr"/>
                      <a:r>
                        <a:rPr lang="pt-BR" sz="1600" u="none" strike="noStrike">
                          <a:effectLst/>
                        </a:rPr>
                        <a:t>Educação</a:t>
                      </a:r>
                      <a:endParaRPr lang="pt-B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600" u="none" strike="noStrike" dirty="0">
                          <a:effectLst/>
                        </a:rPr>
                        <a:t> </a:t>
                      </a:r>
                      <a:r>
                        <a:rPr lang="pt-BR" sz="1600" u="none" strike="noStrike" dirty="0" smtClean="0">
                          <a:effectLst/>
                        </a:rPr>
                        <a:t>R$ 6.114.207 </a:t>
                      </a:r>
                      <a:endParaRPr lang="pt-BR" sz="1600" b="0" i="0" u="none" strike="noStrike" dirty="0">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pt-BR" sz="1600" u="none" strike="noStrike">
                          <a:effectLst/>
                        </a:rPr>
                        <a:t>Saúde</a:t>
                      </a:r>
                      <a:endParaRPr lang="pt-B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600" u="none" strike="noStrike" dirty="0">
                          <a:effectLst/>
                        </a:rPr>
                        <a:t> R$ </a:t>
                      </a:r>
                      <a:r>
                        <a:rPr lang="pt-BR" sz="1600" u="none" strike="noStrike" dirty="0" smtClean="0">
                          <a:effectLst/>
                        </a:rPr>
                        <a:t>6.662.732 </a:t>
                      </a:r>
                      <a:endParaRPr lang="pt-BR" sz="1600" b="0" i="0" u="none" strike="noStrike" dirty="0">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pt-BR" sz="1600" u="none" strike="noStrike" dirty="0">
                          <a:effectLst/>
                        </a:rPr>
                        <a:t>Esporte</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600" u="none" strike="noStrike" dirty="0">
                          <a:effectLst/>
                        </a:rPr>
                        <a:t> </a:t>
                      </a:r>
                      <a:r>
                        <a:rPr lang="pt-BR" sz="1600" u="none" strike="noStrike" dirty="0" smtClean="0">
                          <a:effectLst/>
                        </a:rPr>
                        <a:t>R$</a:t>
                      </a:r>
                      <a:r>
                        <a:rPr lang="pt-BR" sz="1600" u="none" strike="noStrike" baseline="0" dirty="0" smtClean="0">
                          <a:effectLst/>
                        </a:rPr>
                        <a:t> </a:t>
                      </a:r>
                      <a:r>
                        <a:rPr lang="pt-BR" sz="1600" u="none" strike="noStrike" dirty="0" smtClean="0">
                          <a:effectLst/>
                        </a:rPr>
                        <a:t>4.280.712 </a:t>
                      </a:r>
                      <a:endParaRPr lang="pt-BR" sz="1600" b="0" i="0" u="none" strike="noStrike" dirty="0">
                        <a:solidFill>
                          <a:srgbClr val="000000"/>
                        </a:solidFill>
                        <a:effectLst/>
                        <a:latin typeface="Calibri" panose="020F0502020204030204" pitchFamily="34" charset="0"/>
                      </a:endParaRPr>
                    </a:p>
                  </a:txBody>
                  <a:tcPr marL="9525" marR="9525" marT="9525" marB="0" anchor="ctr"/>
                </a:tc>
              </a:tr>
              <a:tr h="308967">
                <a:tc>
                  <a:txBody>
                    <a:bodyPr/>
                    <a:lstStyle/>
                    <a:p>
                      <a:pPr algn="ctr" fontAlgn="ctr"/>
                      <a:r>
                        <a:rPr lang="pt-BR" sz="1600" u="none" strike="noStrike" dirty="0">
                          <a:effectLst/>
                        </a:rPr>
                        <a:t>Cultura</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600" u="none" strike="noStrike" dirty="0">
                          <a:effectLst/>
                        </a:rPr>
                        <a:t> </a:t>
                      </a:r>
                      <a:r>
                        <a:rPr lang="pt-BR" sz="1600" u="none" strike="noStrike" dirty="0" smtClean="0">
                          <a:effectLst/>
                        </a:rPr>
                        <a:t>R$</a:t>
                      </a:r>
                      <a:r>
                        <a:rPr lang="pt-BR" sz="1600" u="none" strike="noStrike" baseline="0" dirty="0" smtClean="0">
                          <a:effectLst/>
                        </a:rPr>
                        <a:t> </a:t>
                      </a:r>
                      <a:r>
                        <a:rPr lang="pt-BR" sz="1600" u="none" strike="noStrike" dirty="0" smtClean="0">
                          <a:effectLst/>
                        </a:rPr>
                        <a:t>2.036.115 </a:t>
                      </a:r>
                      <a:endParaRPr lang="pt-BR" sz="1600" b="0" i="0" u="none" strike="noStrike" dirty="0">
                        <a:solidFill>
                          <a:srgbClr val="000000"/>
                        </a:solidFill>
                        <a:effectLst/>
                        <a:latin typeface="Calibri" panose="020F0502020204030204" pitchFamily="34" charset="0"/>
                      </a:endParaRPr>
                    </a:p>
                  </a:txBody>
                  <a:tcPr marL="9525" marR="9525" marT="9525" marB="0" anchor="ctr"/>
                </a:tc>
              </a:tr>
              <a:tr h="400050">
                <a:tc>
                  <a:txBody>
                    <a:bodyPr/>
                    <a:lstStyle/>
                    <a:p>
                      <a:pPr algn="ctr" fontAlgn="ctr"/>
                      <a:r>
                        <a:rPr lang="pt-BR" sz="1600" u="none" strike="noStrike">
                          <a:effectLst/>
                        </a:rPr>
                        <a:t>Outros (Desenvolvimento Local e Sustentável, Voluntariado, Meio Ambiente, Empreendedorismo social)</a:t>
                      </a:r>
                      <a:endParaRPr lang="pt-BR"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600" u="none" strike="noStrike" dirty="0">
                          <a:effectLst/>
                        </a:rPr>
                        <a:t> </a:t>
                      </a:r>
                      <a:r>
                        <a:rPr lang="pt-BR" sz="1600" u="none" strike="noStrike" dirty="0" smtClean="0">
                          <a:effectLst/>
                        </a:rPr>
                        <a:t>R$</a:t>
                      </a:r>
                      <a:r>
                        <a:rPr lang="pt-BR" sz="1600" u="none" strike="noStrike" baseline="0" dirty="0" smtClean="0">
                          <a:effectLst/>
                        </a:rPr>
                        <a:t> </a:t>
                      </a:r>
                      <a:r>
                        <a:rPr lang="pt-BR" sz="1600" u="none" strike="noStrike" dirty="0" smtClean="0">
                          <a:effectLst/>
                        </a:rPr>
                        <a:t>2.645.090 </a:t>
                      </a:r>
                      <a:endParaRPr lang="pt-BR" sz="1600" b="0" i="0" u="none" strike="noStrike" dirty="0">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pt-BR" sz="1600" u="none" strike="noStrike" dirty="0">
                          <a:effectLst/>
                        </a:rPr>
                        <a:t>Operação</a:t>
                      </a:r>
                      <a:endParaRPr lang="pt-BR"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600" u="none" strike="noStrike" dirty="0">
                          <a:effectLst/>
                        </a:rPr>
                        <a:t> R$ </a:t>
                      </a:r>
                      <a:r>
                        <a:rPr lang="pt-BR" sz="1600" u="none" strike="noStrike" dirty="0" smtClean="0">
                          <a:effectLst/>
                        </a:rPr>
                        <a:t>1.153.000 </a:t>
                      </a:r>
                      <a:endParaRPr lang="pt-BR"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13" name="CaixaDeTexto 12"/>
          <p:cNvSpPr txBox="1"/>
          <p:nvPr/>
        </p:nvSpPr>
        <p:spPr>
          <a:xfrm>
            <a:off x="7380312" y="6525346"/>
            <a:ext cx="1512168" cy="246221"/>
          </a:xfrm>
          <a:prstGeom prst="rect">
            <a:avLst/>
          </a:prstGeom>
          <a:noFill/>
        </p:spPr>
        <p:txBody>
          <a:bodyPr wrap="square" rtlCol="0">
            <a:spAutoFit/>
          </a:bodyPr>
          <a:lstStyle/>
          <a:p>
            <a:pPr algn="r"/>
            <a:r>
              <a:rPr lang="pt-BR" sz="1000" dirty="0" smtClean="0"/>
              <a:t>30</a:t>
            </a:r>
            <a:endParaRPr lang="pt-BR" sz="1000" dirty="0"/>
          </a:p>
        </p:txBody>
      </p:sp>
    </p:spTree>
    <p:extLst>
      <p:ext uri="{BB962C8B-B14F-4D97-AF65-F5344CB8AC3E}">
        <p14:creationId xmlns:p14="http://schemas.microsoft.com/office/powerpoint/2010/main" val="3637029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2" name="CaixaDeTexto 1"/>
          <p:cNvSpPr txBox="1"/>
          <p:nvPr/>
        </p:nvSpPr>
        <p:spPr>
          <a:xfrm>
            <a:off x="174625" y="116634"/>
            <a:ext cx="3816424" cy="646331"/>
          </a:xfrm>
          <a:prstGeom prst="rect">
            <a:avLst/>
          </a:prstGeom>
          <a:noFill/>
        </p:spPr>
        <p:txBody>
          <a:bodyPr wrap="square" rtlCol="0">
            <a:spAutoFit/>
          </a:bodyPr>
          <a:lstStyle/>
          <a:p>
            <a:pPr defTabSz="914145" eaLnBrk="0" hangingPunct="0">
              <a:lnSpc>
                <a:spcPct val="90000"/>
              </a:lnSpc>
              <a:defRPr/>
            </a:pPr>
            <a:r>
              <a:rPr lang="pt-BR" sz="2000" b="1" dirty="0">
                <a:solidFill>
                  <a:schemeClr val="tx2">
                    <a:lumMod val="50000"/>
                  </a:schemeClr>
                </a:solidFill>
                <a:latin typeface="+mn-lt"/>
                <a:cs typeface="Tahoma" pitchFamily="34" charset="0"/>
              </a:rPr>
              <a:t>CASH FLOW ABRAINC 2014</a:t>
            </a:r>
          </a:p>
          <a:p>
            <a:endParaRPr lang="pt-BR" dirty="0"/>
          </a:p>
        </p:txBody>
      </p:sp>
      <p:sp>
        <p:nvSpPr>
          <p:cNvPr id="7" name="Retângulo 6"/>
          <p:cNvSpPr>
            <a:spLocks noChangeArrowheads="1"/>
          </p:cNvSpPr>
          <p:nvPr/>
        </p:nvSpPr>
        <p:spPr bwMode="auto">
          <a:xfrm>
            <a:off x="179512" y="4437112"/>
            <a:ext cx="10009112" cy="2003912"/>
          </a:xfrm>
          <a:prstGeom prst="rect">
            <a:avLst/>
          </a:prstGeom>
          <a:noFill/>
          <a:ln w="9525">
            <a:noFill/>
            <a:miter lim="800000"/>
            <a:headEnd/>
            <a:tailEnd/>
          </a:ln>
        </p:spPr>
        <p:txBody>
          <a:bodyPr wrap="square" lIns="64291" tIns="32146" rIns="64291" bIns="32146">
            <a:spAutoFit/>
          </a:bodyPr>
          <a:lstStyle/>
          <a:p>
            <a:endParaRPr lang="pt-BR" b="1" dirty="0" smtClean="0"/>
          </a:p>
          <a:p>
            <a:r>
              <a:rPr lang="pt-BR" b="1" dirty="0"/>
              <a:t>Posição em 1</a:t>
            </a:r>
            <a:r>
              <a:rPr lang="pt-BR" b="1" dirty="0" smtClean="0"/>
              <a:t>/9/2014 </a:t>
            </a:r>
            <a:endParaRPr lang="pt-BR" dirty="0"/>
          </a:p>
          <a:p>
            <a:r>
              <a:rPr lang="pt-BR" dirty="0"/>
              <a:t>Saldo conta corrente – R$ </a:t>
            </a:r>
            <a:r>
              <a:rPr lang="pt-BR" dirty="0" smtClean="0"/>
              <a:t>460.713,57</a:t>
            </a:r>
            <a:endParaRPr lang="pt-BR" dirty="0"/>
          </a:p>
          <a:p>
            <a:r>
              <a:rPr lang="pt-BR" dirty="0" smtClean="0"/>
              <a:t>Saldo </a:t>
            </a:r>
            <a:r>
              <a:rPr lang="pt-BR" dirty="0"/>
              <a:t>aplicação – R$ </a:t>
            </a:r>
            <a:r>
              <a:rPr lang="pt-BR" dirty="0" smtClean="0"/>
              <a:t>1.492.804,66</a:t>
            </a:r>
            <a:endParaRPr lang="pt-BR" dirty="0"/>
          </a:p>
          <a:p>
            <a:r>
              <a:rPr lang="pt-BR" dirty="0" smtClean="0"/>
              <a:t>Em </a:t>
            </a:r>
            <a:r>
              <a:rPr lang="pt-BR" dirty="0"/>
              <a:t>aberto 2014 – João Fortes - 1ª e 2ª contribuição ordinária, 1ª </a:t>
            </a:r>
            <a:r>
              <a:rPr lang="pt-BR" dirty="0" smtClean="0"/>
              <a:t>e 2ª projetos </a:t>
            </a:r>
          </a:p>
          <a:p>
            <a:r>
              <a:rPr lang="pt-BR" dirty="0" smtClean="0"/>
              <a:t>R$ 80.846 </a:t>
            </a:r>
            <a:endParaRPr lang="pt-BR" dirty="0"/>
          </a:p>
          <a:p>
            <a:endParaRPr lang="pt-BR" b="1" dirty="0"/>
          </a:p>
        </p:txBody>
      </p:sp>
      <p:graphicFrame>
        <p:nvGraphicFramePr>
          <p:cNvPr id="8" name="Tabela 7"/>
          <p:cNvGraphicFramePr>
            <a:graphicFrameLocks noGrp="1"/>
          </p:cNvGraphicFramePr>
          <p:nvPr>
            <p:extLst/>
          </p:nvPr>
        </p:nvGraphicFramePr>
        <p:xfrm>
          <a:off x="323530" y="980730"/>
          <a:ext cx="8568951" cy="2242443"/>
        </p:xfrm>
        <a:graphic>
          <a:graphicData uri="http://schemas.openxmlformats.org/drawingml/2006/table">
            <a:tbl>
              <a:tblPr/>
              <a:tblGrid>
                <a:gridCol w="782372"/>
                <a:gridCol w="1105701"/>
                <a:gridCol w="1079529"/>
                <a:gridCol w="1064846"/>
                <a:gridCol w="1123446"/>
                <a:gridCol w="532738"/>
                <a:gridCol w="556535"/>
                <a:gridCol w="1027641"/>
                <a:gridCol w="1296143"/>
              </a:tblGrid>
              <a:tr h="504056">
                <a:tc rowSpan="2" gridSpan="3">
                  <a:txBody>
                    <a:bodyPr/>
                    <a:lstStyle/>
                    <a:p>
                      <a:pPr algn="ctr" rtl="0" fontAlgn="ctr"/>
                      <a:r>
                        <a:rPr lang="pt-BR" sz="1400" b="0" i="0" u="none" strike="noStrike" dirty="0">
                          <a:solidFill>
                            <a:srgbClr val="000000"/>
                          </a:solidFill>
                          <a:effectLst/>
                          <a:latin typeface="+mj-lt"/>
                        </a:rPr>
                        <a:t>Posição em 01/2014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2" hMerge="1">
                  <a:txBody>
                    <a:bodyPr/>
                    <a:lstStyle/>
                    <a:p>
                      <a:endParaRPr lang="pt-BR"/>
                    </a:p>
                  </a:txBody>
                  <a:tcPr/>
                </a:tc>
                <a:tc rowSpan="2" hMerge="1">
                  <a:txBody>
                    <a:bodyPr/>
                    <a:lstStyle/>
                    <a:p>
                      <a:endParaRPr lang="pt-BR"/>
                    </a:p>
                  </a:txBody>
                  <a:tcPr/>
                </a:tc>
                <a:tc>
                  <a:txBody>
                    <a:bodyPr/>
                    <a:lstStyle/>
                    <a:p>
                      <a:pPr algn="ctr" rtl="0" fontAlgn="ctr"/>
                      <a:r>
                        <a:rPr lang="pt-BR" sz="1400" b="0" i="0" u="none" strike="noStrike" dirty="0">
                          <a:solidFill>
                            <a:srgbClr val="000000"/>
                          </a:solidFill>
                          <a:effectLst/>
                          <a:latin typeface="+mj-lt"/>
                        </a:rPr>
                        <a:t>Saldo Conta Corrente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rtl="0" fontAlgn="ctr"/>
                      <a:r>
                        <a:rPr lang="pt-BR" sz="1400" b="0" i="0" u="none" strike="noStrike" dirty="0">
                          <a:solidFill>
                            <a:srgbClr val="000000"/>
                          </a:solidFill>
                          <a:effectLst/>
                          <a:latin typeface="+mj-lt"/>
                        </a:rPr>
                        <a:t>31.555,88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pt-BR"/>
                    </a:p>
                  </a:txBody>
                  <a:tcPr/>
                </a:tc>
                <a:tc rowSpan="2" gridSpan="2">
                  <a:txBody>
                    <a:bodyPr/>
                    <a:lstStyle/>
                    <a:p>
                      <a:pPr algn="ctr" rtl="0" fontAlgn="ctr"/>
                      <a:r>
                        <a:rPr lang="pt-BR" sz="1400" b="0" i="0" u="none" strike="noStrike" dirty="0">
                          <a:solidFill>
                            <a:srgbClr val="000000"/>
                          </a:solidFill>
                          <a:effectLst/>
                          <a:latin typeface="+mj-lt"/>
                        </a:rPr>
                        <a:t>TOTAL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2" hMerge="1">
                  <a:txBody>
                    <a:bodyPr/>
                    <a:lstStyle/>
                    <a:p>
                      <a:endParaRPr lang="pt-BR"/>
                    </a:p>
                  </a:txBody>
                  <a:tcPr/>
                </a:tc>
                <a:tc rowSpan="2">
                  <a:txBody>
                    <a:bodyPr/>
                    <a:lstStyle/>
                    <a:p>
                      <a:pPr algn="ctr" rtl="0" fontAlgn="ctr"/>
                      <a:r>
                        <a:rPr lang="pt-BR" sz="1400" b="0" i="0" u="none" strike="noStrike">
                          <a:solidFill>
                            <a:srgbClr val="000000"/>
                          </a:solidFill>
                          <a:effectLst/>
                          <a:latin typeface="+mj-lt"/>
                        </a:rPr>
                        <a:t> R$               1.760.552,99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65368">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a:txBody>
                    <a:bodyPr/>
                    <a:lstStyle/>
                    <a:p>
                      <a:pPr algn="ctr" rtl="0" fontAlgn="ctr"/>
                      <a:r>
                        <a:rPr lang="pt-BR" sz="1400" b="0" i="0" u="none" strike="noStrike" dirty="0">
                          <a:solidFill>
                            <a:srgbClr val="000000"/>
                          </a:solidFill>
                          <a:effectLst/>
                          <a:latin typeface="+mj-lt"/>
                        </a:rPr>
                        <a:t>Saldo Aplicação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rtl="0" fontAlgn="ctr"/>
                      <a:r>
                        <a:rPr lang="pt-BR" sz="1400" b="0" i="0" u="none" strike="noStrike" dirty="0">
                          <a:solidFill>
                            <a:srgbClr val="000000"/>
                          </a:solidFill>
                          <a:effectLst/>
                          <a:latin typeface="+mj-lt"/>
                        </a:rPr>
                        <a:t>1.728.997,11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pt-BR"/>
                    </a:p>
                  </a:txBody>
                  <a:tcPr/>
                </a:tc>
                <a:tc gridSpan="2" vMerge="1">
                  <a:txBody>
                    <a:bodyPr/>
                    <a:lstStyle/>
                    <a:p>
                      <a:endParaRPr lang="pt-BR"/>
                    </a:p>
                  </a:txBody>
                  <a:tcPr/>
                </a:tc>
                <a:tc hMerge="1" vMerge="1">
                  <a:txBody>
                    <a:bodyPr/>
                    <a:lstStyle/>
                    <a:p>
                      <a:endParaRPr lang="pt-BR"/>
                    </a:p>
                  </a:txBody>
                  <a:tcPr/>
                </a:tc>
                <a:tc vMerge="1">
                  <a:txBody>
                    <a:bodyPr/>
                    <a:lstStyle/>
                    <a:p>
                      <a:endParaRPr lang="pt-BR"/>
                    </a:p>
                  </a:txBody>
                  <a:tcPr/>
                </a:tc>
              </a:tr>
              <a:tr h="370696">
                <a:tc rowSpan="3">
                  <a:txBody>
                    <a:bodyPr/>
                    <a:lstStyle/>
                    <a:p>
                      <a:pPr algn="ctr" fontAlgn="b"/>
                      <a:r>
                        <a:rPr lang="pt-BR" sz="1400" b="0" i="0" u="none" strike="noStrike" dirty="0">
                          <a:solidFill>
                            <a:srgbClr val="002060"/>
                          </a:solidFill>
                          <a:effectLst/>
                          <a:latin typeface="+mj-lt"/>
                        </a:rPr>
                        <a:t> </a:t>
                      </a:r>
                    </a:p>
                    <a:p>
                      <a:pPr algn="ctr" fontAlgn="b"/>
                      <a:r>
                        <a:rPr lang="pt-BR" sz="1400" b="0" i="0" u="none" strike="noStrike" dirty="0">
                          <a:solidFill>
                            <a:srgbClr val="002060"/>
                          </a:solidFill>
                          <a:effectLst/>
                          <a:latin typeface="+mj-lt"/>
                        </a:rPr>
                        <a:t> </a:t>
                      </a:r>
                      <a:r>
                        <a:rPr lang="pt-BR" sz="1400" b="0" i="0" u="none" strike="noStrike" dirty="0" smtClean="0">
                          <a:solidFill>
                            <a:srgbClr val="002060"/>
                          </a:solidFill>
                          <a:effectLst/>
                          <a:latin typeface="+mj-lt"/>
                        </a:rPr>
                        <a:t>J</a:t>
                      </a:r>
                      <a:r>
                        <a:rPr lang="pt-BR" sz="1400" b="0" i="0" u="none" strike="noStrike" dirty="0" smtClean="0">
                          <a:solidFill>
                            <a:srgbClr val="000000"/>
                          </a:solidFill>
                          <a:effectLst/>
                          <a:latin typeface="+mj-lt"/>
                        </a:rPr>
                        <a:t>aneiro até</a:t>
                      </a:r>
                      <a:br>
                        <a:rPr lang="pt-BR" sz="1400" b="0" i="0" u="none" strike="noStrike" dirty="0" smtClean="0">
                          <a:solidFill>
                            <a:srgbClr val="000000"/>
                          </a:solidFill>
                          <a:effectLst/>
                          <a:latin typeface="+mj-lt"/>
                        </a:rPr>
                      </a:br>
                      <a:r>
                        <a:rPr lang="pt-BR" sz="1400" b="0" i="0" u="none" strike="noStrike" dirty="0" smtClean="0">
                          <a:solidFill>
                            <a:srgbClr val="000000"/>
                          </a:solidFill>
                          <a:effectLst/>
                          <a:latin typeface="+mj-lt"/>
                        </a:rPr>
                        <a:t> Agosto</a:t>
                      </a:r>
                    </a:p>
                    <a:p>
                      <a:pPr algn="l" fontAlgn="b"/>
                      <a:r>
                        <a:rPr lang="pt-BR" sz="1400" b="0" i="0" u="none" strike="noStrike" dirty="0" smtClean="0">
                          <a:solidFill>
                            <a:srgbClr val="000000"/>
                          </a:solidFill>
                          <a:effectLst/>
                          <a:latin typeface="+mj-lt"/>
                        </a:rPr>
                        <a:t> </a:t>
                      </a:r>
                      <a:endParaRPr lang="pt-BR" sz="14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pt-BR" sz="1400" b="1" i="0" u="none" strike="noStrike" dirty="0">
                          <a:solidFill>
                            <a:schemeClr val="tx1"/>
                          </a:solidFill>
                          <a:effectLst/>
                          <a:latin typeface="+mj-lt"/>
                        </a:rPr>
                        <a:t>Receita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pt-BR"/>
                    </a:p>
                  </a:txBody>
                  <a:tcPr/>
                </a:tc>
                <a:tc hMerge="1">
                  <a:txBody>
                    <a:bodyPr/>
                    <a:lstStyle/>
                    <a:p>
                      <a:endParaRPr lang="pt-BR"/>
                    </a:p>
                  </a:txBody>
                  <a:tcPr/>
                </a:tc>
                <a:tc gridSpan="4">
                  <a:txBody>
                    <a:bodyPr/>
                    <a:lstStyle/>
                    <a:p>
                      <a:pPr algn="ctr" fontAlgn="b"/>
                      <a:r>
                        <a:rPr lang="pt-BR" sz="1400" b="1" i="0" u="none" strike="noStrike" dirty="0" smtClean="0">
                          <a:solidFill>
                            <a:schemeClr val="tx1"/>
                          </a:solidFill>
                          <a:effectLst/>
                          <a:latin typeface="+mj-lt"/>
                        </a:rPr>
                        <a:t>Despesas </a:t>
                      </a:r>
                      <a:endParaRPr lang="pt-BR" sz="1400" b="1" i="0" u="none" strike="noStrike" dirty="0">
                        <a:solidFill>
                          <a:schemeClr val="tx1"/>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fontAlgn="b"/>
                      <a:endParaRPr lang="pt-BR" sz="1400" b="1" i="0" u="none" strike="noStrike" dirty="0">
                        <a:solidFill>
                          <a:srgbClr val="002060"/>
                        </a:solidFill>
                        <a:effectLst/>
                        <a:latin typeface="+mj-lt"/>
                      </a:endParaRPr>
                    </a:p>
                  </a:txBody>
                  <a:tcPr marL="0" marR="0" marT="0"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8CCE4"/>
                    </a:solidFill>
                  </a:tcPr>
                </a:tc>
                <a:tc hMerge="1">
                  <a:txBody>
                    <a:bodyPr/>
                    <a:lstStyle/>
                    <a:p>
                      <a:endParaRPr lang="pt-BR"/>
                    </a:p>
                  </a:txBody>
                  <a:tcPr/>
                </a:tc>
                <a:tc hMerge="1">
                  <a:txBody>
                    <a:bodyPr/>
                    <a:lstStyle/>
                    <a:p>
                      <a:endParaRPr lang="pt-BR"/>
                    </a:p>
                  </a:txBody>
                  <a:tcPr/>
                </a:tc>
                <a:tc>
                  <a:txBody>
                    <a:bodyPr/>
                    <a:lstStyle/>
                    <a:p>
                      <a:pPr algn="ctr" fontAlgn="b"/>
                      <a:r>
                        <a:rPr lang="pt-BR" sz="1400" b="1" i="0" u="none" strike="noStrike" dirty="0">
                          <a:solidFill>
                            <a:schemeClr val="tx1"/>
                          </a:solidFill>
                          <a:effectLst/>
                          <a:latin typeface="+mj-lt"/>
                        </a:rPr>
                        <a:t>Saldo em Conta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7587">
                <a:tc vMerge="1">
                  <a:txBody>
                    <a:bodyPr/>
                    <a:lstStyle/>
                    <a:p>
                      <a:pPr algn="ctr" fontAlgn="b"/>
                      <a:endParaRPr lang="pt-BR" sz="1400" b="1" i="0" u="none" strike="noStrike" dirty="0">
                        <a:solidFill>
                          <a:srgbClr val="000000"/>
                        </a:solidFill>
                        <a:effectLst/>
                        <a:latin typeface="+mj-lt"/>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pt-BR" sz="1400" b="1" i="0" u="none" strike="noStrike" dirty="0">
                          <a:solidFill>
                            <a:schemeClr val="tx1"/>
                          </a:solidFill>
                          <a:effectLst/>
                          <a:latin typeface="+mj-lt"/>
                        </a:rPr>
                        <a:t>Ordinária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pt-BR" sz="1400" b="1" i="0" u="none" strike="noStrike" dirty="0">
                          <a:solidFill>
                            <a:schemeClr val="tx1"/>
                          </a:solidFill>
                          <a:effectLst/>
                          <a:latin typeface="+mj-lt"/>
                        </a:rPr>
                        <a:t>Projetos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pt-BR" sz="1400" b="1" i="0" u="none" strike="noStrike" dirty="0">
                          <a:solidFill>
                            <a:schemeClr val="tx1"/>
                          </a:solidFill>
                          <a:effectLst/>
                          <a:latin typeface="+mj-lt"/>
                        </a:rPr>
                        <a:t>TOTAL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pt-BR" sz="1400" b="1" i="0" u="none" strike="noStrike" dirty="0">
                          <a:solidFill>
                            <a:schemeClr val="tx1"/>
                          </a:solidFill>
                          <a:effectLst/>
                          <a:latin typeface="+mj-lt"/>
                        </a:rPr>
                        <a:t>Ordinária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pt-BR" sz="1400" b="1" i="0" u="none" strike="noStrike" dirty="0">
                          <a:solidFill>
                            <a:schemeClr val="tx1"/>
                          </a:solidFill>
                          <a:effectLst/>
                          <a:latin typeface="+mj-lt"/>
                        </a:rPr>
                        <a:t>Projetos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pt-BR"/>
                    </a:p>
                  </a:txBody>
                  <a:tcPr/>
                </a:tc>
                <a:tc>
                  <a:txBody>
                    <a:bodyPr/>
                    <a:lstStyle/>
                    <a:p>
                      <a:pPr algn="ctr" fontAlgn="b"/>
                      <a:r>
                        <a:rPr lang="pt-BR" sz="1400" b="1" i="0" u="none" strike="noStrike" dirty="0">
                          <a:solidFill>
                            <a:schemeClr val="tx1"/>
                          </a:solidFill>
                          <a:effectLst/>
                          <a:latin typeface="+mj-lt"/>
                        </a:rPr>
                        <a:t>TOTAL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pt-BR" sz="1400" b="1" i="0" u="none" strike="noStrike" dirty="0">
                          <a:solidFill>
                            <a:schemeClr val="tx1"/>
                          </a:solidFill>
                          <a:effectLst/>
                          <a:latin typeface="+mj-lt"/>
                        </a:rPr>
                        <a:t>Conta Corrente + Aplicação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4251">
                <a:tc vMerge="1">
                  <a:txBody>
                    <a:bodyPr/>
                    <a:lstStyle/>
                    <a:p>
                      <a:pPr algn="l" fontAlgn="b"/>
                      <a:endParaRPr lang="pt-BR" sz="8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pt-BR" sz="1400" b="0" i="0" u="none" strike="noStrike" dirty="0" smtClean="0">
                          <a:solidFill>
                            <a:srgbClr val="000000"/>
                          </a:solidFill>
                          <a:effectLst/>
                          <a:latin typeface="+mj-lt"/>
                        </a:rPr>
                        <a:t>1.460.765</a:t>
                      </a:r>
                      <a:endParaRPr lang="pt-BR"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1400" b="0" i="0" u="none" strike="noStrike" dirty="0" smtClean="0">
                          <a:solidFill>
                            <a:srgbClr val="000000"/>
                          </a:solidFill>
                          <a:effectLst/>
                          <a:latin typeface="+mj-lt"/>
                        </a:rPr>
                        <a:t>1.914.676</a:t>
                      </a:r>
                      <a:endParaRPr lang="pt-BR"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1400" b="0" i="0" u="none" strike="noStrike" dirty="0" smtClean="0">
                          <a:solidFill>
                            <a:srgbClr val="000000"/>
                          </a:solidFill>
                          <a:effectLst/>
                          <a:latin typeface="+mj-lt"/>
                        </a:rPr>
                        <a:t>3.375.441</a:t>
                      </a:r>
                      <a:endParaRPr lang="pt-BR"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1400" b="0" i="0" u="none" strike="noStrike" dirty="0" smtClean="0">
                          <a:solidFill>
                            <a:srgbClr val="000000"/>
                          </a:solidFill>
                          <a:effectLst/>
                          <a:latin typeface="+mj-lt"/>
                        </a:rPr>
                        <a:t>1.611.763</a:t>
                      </a:r>
                      <a:endParaRPr lang="pt-BR"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pt-BR" sz="1400" b="0" i="0" u="none" strike="noStrike" dirty="0" smtClean="0">
                          <a:solidFill>
                            <a:srgbClr val="000000"/>
                          </a:solidFill>
                          <a:effectLst/>
                          <a:latin typeface="+mj-lt"/>
                        </a:rPr>
                        <a:t>1.527.890</a:t>
                      </a:r>
                      <a:endParaRPr lang="pt-BR"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a:txBody>
                    <a:bodyPr/>
                    <a:lstStyle/>
                    <a:p>
                      <a:pPr algn="ctr" fontAlgn="b"/>
                      <a:r>
                        <a:rPr lang="pt-BR" sz="1400" b="0" i="0" u="none" strike="noStrike" dirty="0" smtClean="0">
                          <a:solidFill>
                            <a:srgbClr val="000000"/>
                          </a:solidFill>
                          <a:effectLst/>
                          <a:latin typeface="+mj-lt"/>
                        </a:rPr>
                        <a:t>3.245.803</a:t>
                      </a:r>
                      <a:endParaRPr lang="pt-BR"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1400" b="0" i="0" u="none" strike="noStrike" dirty="0" smtClean="0">
                          <a:solidFill>
                            <a:srgbClr val="000000"/>
                          </a:solidFill>
                          <a:effectLst/>
                          <a:latin typeface="+mj-lt"/>
                        </a:rPr>
                        <a:t>1.953.518</a:t>
                      </a:r>
                      <a:endParaRPr lang="pt-BR" sz="14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CaixaDeTexto 8"/>
          <p:cNvSpPr txBox="1"/>
          <p:nvPr/>
        </p:nvSpPr>
        <p:spPr>
          <a:xfrm>
            <a:off x="7380312" y="6525346"/>
            <a:ext cx="1512168" cy="246221"/>
          </a:xfrm>
          <a:prstGeom prst="rect">
            <a:avLst/>
          </a:prstGeom>
          <a:noFill/>
        </p:spPr>
        <p:txBody>
          <a:bodyPr wrap="square" rtlCol="0">
            <a:spAutoFit/>
          </a:bodyPr>
          <a:lstStyle/>
          <a:p>
            <a:pPr algn="r"/>
            <a:r>
              <a:rPr lang="pt-BR" sz="1000" dirty="0" smtClean="0"/>
              <a:t>31</a:t>
            </a:r>
            <a:endParaRPr lang="pt-BR" sz="1000" dirty="0"/>
          </a:p>
        </p:txBody>
      </p:sp>
    </p:spTree>
    <p:extLst>
      <p:ext uri="{BB962C8B-B14F-4D97-AF65-F5344CB8AC3E}">
        <p14:creationId xmlns:p14="http://schemas.microsoft.com/office/powerpoint/2010/main" val="1359387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7924" y="44624"/>
            <a:ext cx="2674771" cy="369332"/>
          </a:xfrm>
          <a:prstGeom prst="rect">
            <a:avLst/>
          </a:prstGeom>
        </p:spPr>
        <p:txBody>
          <a:bodyPr wrap="none">
            <a:spAutoFit/>
          </a:bodyPr>
          <a:lstStyle/>
          <a:p>
            <a:pPr defTabSz="914145" eaLnBrk="0" hangingPunct="0">
              <a:lnSpc>
                <a:spcPct val="90000"/>
              </a:lnSpc>
              <a:defRPr/>
            </a:pPr>
            <a:r>
              <a:rPr lang="pt-BR" sz="2000" b="1" dirty="0">
                <a:solidFill>
                  <a:schemeClr val="tx2">
                    <a:lumMod val="50000"/>
                  </a:schemeClr>
                </a:solidFill>
                <a:latin typeface="+mn-lt"/>
                <a:cs typeface="Tahoma" pitchFamily="34" charset="0"/>
              </a:rPr>
              <a:t>Projetos ABRAINC 2014</a:t>
            </a:r>
          </a:p>
        </p:txBody>
      </p:sp>
      <p:sp>
        <p:nvSpPr>
          <p:cNvPr id="11" name="Line 1"/>
          <p:cNvSpPr>
            <a:spLocks noChangeShapeType="1"/>
          </p:cNvSpPr>
          <p:nvPr/>
        </p:nvSpPr>
        <p:spPr bwMode="auto">
          <a:xfrm>
            <a:off x="395538" y="404666"/>
            <a:ext cx="7721225" cy="52205"/>
          </a:xfrm>
          <a:prstGeom prst="line">
            <a:avLst/>
          </a:prstGeom>
          <a:noFill/>
          <a:ln w="40640">
            <a:solidFill>
              <a:srgbClr val="808080"/>
            </a:solidFill>
            <a:round/>
            <a:headEnd/>
            <a:tailEnd/>
          </a:ln>
        </p:spPr>
        <p:txBody>
          <a:bodyPr lIns="48218" tIns="24110" rIns="48218" bIns="24110"/>
          <a:lstStyle/>
          <a:p>
            <a:endParaRPr lang="en-US"/>
          </a:p>
        </p:txBody>
      </p:sp>
      <p:graphicFrame>
        <p:nvGraphicFramePr>
          <p:cNvPr id="2" name="Objeto 1"/>
          <p:cNvGraphicFramePr>
            <a:graphicFrameLocks noChangeAspect="1"/>
          </p:cNvGraphicFramePr>
          <p:nvPr>
            <p:extLst/>
          </p:nvPr>
        </p:nvGraphicFramePr>
        <p:xfrm>
          <a:off x="107506" y="692696"/>
          <a:ext cx="8878313" cy="5616624"/>
        </p:xfrm>
        <a:graphic>
          <a:graphicData uri="http://schemas.openxmlformats.org/presentationml/2006/ole">
            <mc:AlternateContent xmlns:mc="http://schemas.openxmlformats.org/markup-compatibility/2006">
              <mc:Choice xmlns:v="urn:schemas-microsoft-com:vml" Requires="v">
                <p:oleObj spid="_x0000_s93225" name="Worksheet" r:id="rId4" imgW="9610566" imgH="6381881" progId="Excel.Sheet.12">
                  <p:embed/>
                </p:oleObj>
              </mc:Choice>
              <mc:Fallback>
                <p:oleObj name="Worksheet" r:id="rId4" imgW="9610566" imgH="6381881" progId="Excel.Sheet.12">
                  <p:embed/>
                  <p:pic>
                    <p:nvPicPr>
                      <p:cNvPr id="0" name=""/>
                      <p:cNvPicPr/>
                      <p:nvPr/>
                    </p:nvPicPr>
                    <p:blipFill>
                      <a:blip r:embed="rId5"/>
                      <a:stretch>
                        <a:fillRect/>
                      </a:stretch>
                    </p:blipFill>
                    <p:spPr>
                      <a:xfrm>
                        <a:off x="107506" y="692696"/>
                        <a:ext cx="8878313" cy="5616624"/>
                      </a:xfrm>
                      <a:prstGeom prst="rect">
                        <a:avLst/>
                      </a:prstGeom>
                    </p:spPr>
                  </p:pic>
                </p:oleObj>
              </mc:Fallback>
            </mc:AlternateContent>
          </a:graphicData>
        </a:graphic>
      </p:graphicFrame>
      <p:sp>
        <p:nvSpPr>
          <p:cNvPr id="7" name="CaixaDeTexto 6"/>
          <p:cNvSpPr txBox="1"/>
          <p:nvPr/>
        </p:nvSpPr>
        <p:spPr>
          <a:xfrm>
            <a:off x="7380312" y="6525346"/>
            <a:ext cx="1512168" cy="246221"/>
          </a:xfrm>
          <a:prstGeom prst="rect">
            <a:avLst/>
          </a:prstGeom>
          <a:noFill/>
        </p:spPr>
        <p:txBody>
          <a:bodyPr wrap="square" rtlCol="0">
            <a:spAutoFit/>
          </a:bodyPr>
          <a:lstStyle/>
          <a:p>
            <a:pPr algn="r"/>
            <a:r>
              <a:rPr lang="pt-BR" sz="1000" dirty="0" smtClean="0"/>
              <a:t>32</a:t>
            </a:r>
            <a:endParaRPr lang="pt-BR" sz="1000" dirty="0"/>
          </a:p>
        </p:txBody>
      </p:sp>
    </p:spTree>
    <p:extLst>
      <p:ext uri="{BB962C8B-B14F-4D97-AF65-F5344CB8AC3E}">
        <p14:creationId xmlns:p14="http://schemas.microsoft.com/office/powerpoint/2010/main" val="31233698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6" name="CaixaDeTexto 5"/>
          <p:cNvSpPr txBox="1"/>
          <p:nvPr/>
        </p:nvSpPr>
        <p:spPr>
          <a:xfrm>
            <a:off x="174626" y="116634"/>
            <a:ext cx="6845647" cy="646331"/>
          </a:xfrm>
          <a:prstGeom prst="rect">
            <a:avLst/>
          </a:prstGeom>
          <a:noFill/>
        </p:spPr>
        <p:txBody>
          <a:bodyPr wrap="square" rtlCol="0">
            <a:spAutoFit/>
          </a:bodyPr>
          <a:lstStyle/>
          <a:p>
            <a:pPr defTabSz="914145" eaLnBrk="0" hangingPunct="0">
              <a:lnSpc>
                <a:spcPct val="90000"/>
              </a:lnSpc>
              <a:defRPr/>
            </a:pPr>
            <a:r>
              <a:rPr lang="pt-BR" sz="2000" b="1" dirty="0">
                <a:solidFill>
                  <a:schemeClr val="tx2">
                    <a:lumMod val="50000"/>
                  </a:schemeClr>
                </a:solidFill>
                <a:latin typeface="+mn-lt"/>
                <a:cs typeface="Tahoma" pitchFamily="34" charset="0"/>
              </a:rPr>
              <a:t>ORÇAMENTO ORDINÁRIO 2014- ORÇADO X REALIZADO</a:t>
            </a:r>
          </a:p>
          <a:p>
            <a:endParaRPr lang="pt-BR" dirty="0"/>
          </a:p>
        </p:txBody>
      </p:sp>
      <p:graphicFrame>
        <p:nvGraphicFramePr>
          <p:cNvPr id="9" name="Gráfico 8"/>
          <p:cNvGraphicFramePr>
            <a:graphicFrameLocks/>
          </p:cNvGraphicFramePr>
          <p:nvPr>
            <p:extLst/>
          </p:nvPr>
        </p:nvGraphicFramePr>
        <p:xfrm>
          <a:off x="467544" y="692696"/>
          <a:ext cx="8424936" cy="5727898"/>
        </p:xfrm>
        <a:graphic>
          <a:graphicData uri="http://schemas.openxmlformats.org/drawingml/2006/chart">
            <c:chart xmlns:c="http://schemas.openxmlformats.org/drawingml/2006/chart" xmlns:r="http://schemas.openxmlformats.org/officeDocument/2006/relationships" r:id="rId2"/>
          </a:graphicData>
        </a:graphic>
      </p:graphicFrame>
      <p:sp>
        <p:nvSpPr>
          <p:cNvPr id="7" name="CaixaDeTexto 6"/>
          <p:cNvSpPr txBox="1"/>
          <p:nvPr/>
        </p:nvSpPr>
        <p:spPr>
          <a:xfrm>
            <a:off x="7380312" y="6525346"/>
            <a:ext cx="1512168" cy="246221"/>
          </a:xfrm>
          <a:prstGeom prst="rect">
            <a:avLst/>
          </a:prstGeom>
          <a:noFill/>
        </p:spPr>
        <p:txBody>
          <a:bodyPr wrap="square" rtlCol="0">
            <a:spAutoFit/>
          </a:bodyPr>
          <a:lstStyle/>
          <a:p>
            <a:pPr algn="r"/>
            <a:r>
              <a:rPr lang="pt-BR" sz="1000" dirty="0" smtClean="0"/>
              <a:t>33</a:t>
            </a:r>
            <a:endParaRPr lang="pt-BR" sz="1000" dirty="0"/>
          </a:p>
        </p:txBody>
      </p:sp>
    </p:spTree>
    <p:extLst>
      <p:ext uri="{BB962C8B-B14F-4D97-AF65-F5344CB8AC3E}">
        <p14:creationId xmlns:p14="http://schemas.microsoft.com/office/powerpoint/2010/main" val="477128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5"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90" y="762000"/>
            <a:ext cx="7697787" cy="2487857"/>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Anexo</a:t>
            </a:r>
            <a:r>
              <a:rPr lang="en-US" sz="2800" b="1" dirty="0">
                <a:solidFill>
                  <a:schemeClr val="tx2">
                    <a:lumMod val="50000"/>
                  </a:schemeClr>
                </a:solidFill>
                <a:latin typeface="+mn-lt"/>
                <a:cs typeface="Tahoma" pitchFamily="34" charset="0"/>
                <a:sym typeface="Helvetica" charset="0"/>
              </a:rPr>
              <a:t> -  </a:t>
            </a:r>
            <a:r>
              <a:rPr lang="en-US" sz="2800" b="1" dirty="0" err="1">
                <a:solidFill>
                  <a:schemeClr val="tx2">
                    <a:lumMod val="50000"/>
                  </a:schemeClr>
                </a:solidFill>
                <a:latin typeface="+mn-lt"/>
                <a:cs typeface="Tahoma" pitchFamily="34" charset="0"/>
                <a:sym typeface="Helvetica" charset="0"/>
              </a:rPr>
              <a:t>Apresentação</a:t>
            </a:r>
            <a:r>
              <a:rPr lang="en-US" sz="2800" b="1" dirty="0">
                <a:solidFill>
                  <a:schemeClr val="tx2">
                    <a:lumMod val="50000"/>
                  </a:schemeClr>
                </a:solidFill>
                <a:latin typeface="+mn-lt"/>
                <a:cs typeface="Tahoma" pitchFamily="34" charset="0"/>
                <a:sym typeface="Helvetica" charset="0"/>
              </a:rPr>
              <a:t> Marina Silva</a:t>
            </a:r>
          </a:p>
          <a:p>
            <a:pPr algn="ctr" defTabSz="914145" hangingPunct="0">
              <a:defRPr/>
            </a:pPr>
            <a:endParaRPr lang="en-US" sz="2800" b="1" dirty="0">
              <a:solidFill>
                <a:schemeClr val="tx2">
                  <a:lumMod val="50000"/>
                </a:schemeClr>
              </a:solidFill>
              <a:latin typeface="+mn-lt"/>
              <a:cs typeface="Tahoma" pitchFamily="34" charset="0"/>
              <a:sym typeface="Helvetica" charset="0"/>
            </a:endParaRPr>
          </a:p>
        </p:txBody>
      </p:sp>
    </p:spTree>
    <p:extLst>
      <p:ext uri="{BB962C8B-B14F-4D97-AF65-F5344CB8AC3E}">
        <p14:creationId xmlns:p14="http://schemas.microsoft.com/office/powerpoint/2010/main" val="1912209135"/>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vert="horz" lIns="0" tIns="0" rIns="0" bIns="0" rtlCol="0" anchor="t">
            <a:noAutofit/>
          </a:bodyPr>
          <a:lstStyle/>
          <a:p>
            <a:pPr defTabSz="914400"/>
            <a:r>
              <a:rPr lang="pt-BR" sz="2400" b="1" dirty="0">
                <a:solidFill>
                  <a:schemeClr val="tx2">
                    <a:lumMod val="50000"/>
                  </a:schemeClr>
                </a:solidFill>
                <a:latin typeface="+mn-lt"/>
                <a:ea typeface="+mn-ea"/>
                <a:cs typeface="Tahoma" pitchFamily="34" charset="0"/>
                <a:sym typeface="Arial" pitchFamily="34" charset="0"/>
              </a:rPr>
              <a:t>Pauta</a:t>
            </a:r>
            <a:r>
              <a:rPr lang="en-US" sz="2400" b="1" dirty="0">
                <a:solidFill>
                  <a:schemeClr val="tx2">
                    <a:lumMod val="50000"/>
                  </a:schemeClr>
                </a:solidFill>
                <a:latin typeface="+mn-lt"/>
                <a:ea typeface="+mn-ea"/>
                <a:cs typeface="Tahoma" pitchFamily="34" charset="0"/>
                <a:sym typeface="Arial" pitchFamily="34" charset="0"/>
              </a:rPr>
              <a:t> </a:t>
            </a:r>
            <a:r>
              <a:rPr lang="pt-BR" sz="2400" b="1" dirty="0">
                <a:solidFill>
                  <a:schemeClr val="tx2">
                    <a:lumMod val="50000"/>
                  </a:schemeClr>
                </a:solidFill>
                <a:latin typeface="+mn-lt"/>
                <a:ea typeface="+mn-ea"/>
                <a:cs typeface="Tahoma" pitchFamily="34" charset="0"/>
              </a:rPr>
              <a:t>proposta</a:t>
            </a:r>
            <a:br>
              <a:rPr lang="pt-BR" sz="2400" b="1" dirty="0">
                <a:solidFill>
                  <a:schemeClr val="tx2">
                    <a:lumMod val="50000"/>
                  </a:schemeClr>
                </a:solidFill>
                <a:latin typeface="+mn-lt"/>
                <a:ea typeface="+mn-ea"/>
                <a:cs typeface="Tahoma" pitchFamily="34" charset="0"/>
              </a:rPr>
            </a:br>
            <a:endParaRPr lang="en-US" sz="2400" b="1" dirty="0">
              <a:solidFill>
                <a:schemeClr val="tx2">
                  <a:lumMod val="50000"/>
                </a:schemeClr>
              </a:solidFill>
              <a:latin typeface="+mn-lt"/>
              <a:ea typeface="+mn-ea"/>
              <a:cs typeface="Tahoma" pitchFamily="34"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 name="Retângulo 7"/>
          <p:cNvSpPr>
            <a:spLocks noChangeArrowheads="1"/>
          </p:cNvSpPr>
          <p:nvPr/>
        </p:nvSpPr>
        <p:spPr bwMode="auto">
          <a:xfrm>
            <a:off x="251520" y="908720"/>
            <a:ext cx="8624887" cy="4773901"/>
          </a:xfrm>
          <a:prstGeom prst="rect">
            <a:avLst/>
          </a:prstGeom>
          <a:noFill/>
          <a:ln w="9525">
            <a:noFill/>
            <a:miter lim="800000"/>
            <a:headEnd/>
            <a:tailEnd/>
          </a:ln>
        </p:spPr>
        <p:txBody>
          <a:bodyPr lIns="64291" tIns="32146" rIns="64291" bIns="32146">
            <a:spAutoFit/>
          </a:bodyPr>
          <a:lstStyle/>
          <a:p>
            <a:pPr marL="285750" indent="-285750">
              <a:buFont typeface="Arial" panose="020B0604020202020204" pitchFamily="34" charset="0"/>
              <a:buChar char="•"/>
            </a:pPr>
            <a:r>
              <a:rPr lang="pt-BR" b="1" dirty="0"/>
              <a:t>A Abrainc, sua constituição e seu escopo</a:t>
            </a:r>
          </a:p>
          <a:p>
            <a:endParaRPr lang="pt-BR" b="1" dirty="0" smtClean="0"/>
          </a:p>
          <a:p>
            <a:r>
              <a:rPr lang="pt-BR" b="1" dirty="0"/>
              <a:t> </a:t>
            </a:r>
          </a:p>
          <a:p>
            <a:pPr marL="285750" indent="-285750">
              <a:buFont typeface="Arial" panose="020B0604020202020204" pitchFamily="34" charset="0"/>
              <a:buChar char="•"/>
            </a:pPr>
            <a:r>
              <a:rPr lang="pt-BR" b="1" dirty="0" smtClean="0"/>
              <a:t>A importância do setor</a:t>
            </a:r>
            <a:endParaRPr lang="pt-BR" b="1" dirty="0"/>
          </a:p>
          <a:p>
            <a:r>
              <a:rPr lang="pt-BR" b="1" dirty="0"/>
              <a:t> </a:t>
            </a:r>
            <a:endParaRPr lang="pt-BR" b="1" dirty="0" smtClean="0"/>
          </a:p>
          <a:p>
            <a:endParaRPr lang="pt-BR" b="1" dirty="0"/>
          </a:p>
          <a:p>
            <a:pPr marL="285750" indent="-285750">
              <a:buFont typeface="Arial" panose="020B0604020202020204" pitchFamily="34" charset="0"/>
              <a:buChar char="•"/>
            </a:pPr>
            <a:r>
              <a:rPr lang="pt-BR" b="1" dirty="0" smtClean="0"/>
              <a:t>O Custo da Burocracia no Imóvel</a:t>
            </a:r>
            <a:endParaRPr lang="pt-BR" b="1" dirty="0"/>
          </a:p>
          <a:p>
            <a:pPr lvl="1"/>
            <a:endParaRPr lang="pt-BR" dirty="0" smtClean="0"/>
          </a:p>
          <a:p>
            <a:pPr lvl="1"/>
            <a:endParaRPr lang="pt-BR" dirty="0"/>
          </a:p>
          <a:p>
            <a:pPr marL="285750" indent="-285750">
              <a:buFont typeface="Arial" panose="020B0604020202020204" pitchFamily="34" charset="0"/>
              <a:buChar char="•"/>
            </a:pPr>
            <a:r>
              <a:rPr lang="pt-BR" b="1" dirty="0"/>
              <a:t>A proposta ABRAINC para o PMCMV 3</a:t>
            </a:r>
          </a:p>
          <a:p>
            <a:pPr marL="285750" indent="-285750">
              <a:buFont typeface="Arial" panose="020B0604020202020204" pitchFamily="34" charset="0"/>
              <a:buChar char="•"/>
            </a:pPr>
            <a:endParaRPr lang="pt-BR" dirty="0"/>
          </a:p>
          <a:p>
            <a:r>
              <a:rPr lang="pt-BR" b="1" dirty="0"/>
              <a:t> </a:t>
            </a:r>
          </a:p>
          <a:p>
            <a:pPr marL="285750" indent="-285750">
              <a:buFont typeface="Arial" panose="020B0604020202020204" pitchFamily="34" charset="0"/>
              <a:buChar char="•"/>
            </a:pPr>
            <a:r>
              <a:rPr lang="pt-BR" b="1" dirty="0" smtClean="0"/>
              <a:t>Outros pontos</a:t>
            </a:r>
          </a:p>
          <a:p>
            <a:pPr marL="285750" indent="-285750">
              <a:buFont typeface="Arial" panose="020B0604020202020204" pitchFamily="34" charset="0"/>
              <a:buChar char="•"/>
            </a:pPr>
            <a:endParaRPr lang="pt-BR" b="1" dirty="0"/>
          </a:p>
          <a:p>
            <a:pPr marL="742950" lvl="1" indent="-285750">
              <a:buFont typeface="Arial" panose="020B0604020202020204" pitchFamily="34" charset="0"/>
              <a:buChar char="•"/>
            </a:pPr>
            <a:r>
              <a:rPr lang="pt-BR" dirty="0" smtClean="0"/>
              <a:t>As </a:t>
            </a:r>
            <a:r>
              <a:rPr lang="pt-BR" dirty="0"/>
              <a:t>questões do trabalho - a terceirização na construção </a:t>
            </a:r>
            <a:r>
              <a:rPr lang="pt-BR" dirty="0" smtClean="0"/>
              <a:t>civil</a:t>
            </a:r>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r>
              <a:rPr lang="pt-BR" dirty="0" smtClean="0"/>
              <a:t>O equilíbrio nas operações</a:t>
            </a:r>
            <a:endParaRPr lang="pt-BR" dirty="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1</a:t>
            </a:r>
            <a:endParaRPr lang="pt-BR" sz="1000" dirty="0"/>
          </a:p>
        </p:txBody>
      </p:sp>
    </p:spTree>
    <p:extLst>
      <p:ext uri="{BB962C8B-B14F-4D97-AF65-F5344CB8AC3E}">
        <p14:creationId xmlns:p14="http://schemas.microsoft.com/office/powerpoint/2010/main" val="4053350271"/>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125415" y="65088"/>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90" y="762000"/>
            <a:ext cx="7697787" cy="20415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a:solidFill>
                  <a:schemeClr val="tx2">
                    <a:lumMod val="50000"/>
                  </a:schemeClr>
                </a:solidFill>
                <a:latin typeface="+mn-lt"/>
                <a:cs typeface="Tahoma" pitchFamily="34" charset="0"/>
                <a:sym typeface="Helvetica" charset="0"/>
              </a:rPr>
              <a:t>ABRAINC – </a:t>
            </a:r>
            <a:r>
              <a:rPr lang="en-US" sz="2800" b="1" dirty="0" err="1">
                <a:solidFill>
                  <a:schemeClr val="tx2">
                    <a:lumMod val="50000"/>
                  </a:schemeClr>
                </a:solidFill>
                <a:latin typeface="+mn-lt"/>
                <a:cs typeface="Tahoma" pitchFamily="34" charset="0"/>
                <a:sym typeface="Helvetica" charset="0"/>
              </a:rPr>
              <a:t>constituição</a:t>
            </a:r>
            <a:r>
              <a:rPr lang="en-US" sz="2800" b="1" dirty="0">
                <a:solidFill>
                  <a:schemeClr val="tx2">
                    <a:lumMod val="50000"/>
                  </a:schemeClr>
                </a:solidFill>
                <a:latin typeface="+mn-lt"/>
                <a:cs typeface="Tahoma" pitchFamily="34" charset="0"/>
                <a:sym typeface="Helvetica" charset="0"/>
              </a:rPr>
              <a:t> e </a:t>
            </a:r>
            <a:r>
              <a:rPr lang="en-US" sz="2800" b="1" dirty="0" err="1">
                <a:solidFill>
                  <a:schemeClr val="tx2">
                    <a:lumMod val="50000"/>
                  </a:schemeClr>
                </a:solidFill>
                <a:latin typeface="+mn-lt"/>
                <a:cs typeface="Tahoma" pitchFamily="34" charset="0"/>
                <a:sym typeface="Helvetica" charset="0"/>
              </a:rPr>
              <a:t>escopo</a:t>
            </a:r>
            <a:endParaRPr lang="en-US" sz="2800" b="1" dirty="0">
              <a:solidFill>
                <a:schemeClr val="tx2">
                  <a:lumMod val="50000"/>
                </a:schemeClr>
              </a:solidFill>
              <a:latin typeface="+mn-lt"/>
              <a:cs typeface="Tahoma" pitchFamily="34" charset="0"/>
              <a:sym typeface="Helvetica" charset="0"/>
            </a:endParaRPr>
          </a:p>
        </p:txBody>
      </p:sp>
    </p:spTree>
    <p:extLst>
      <p:ext uri="{BB962C8B-B14F-4D97-AF65-F5344CB8AC3E}">
        <p14:creationId xmlns:p14="http://schemas.microsoft.com/office/powerpoint/2010/main" val="449606483"/>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p:cNvSpPr>
          <p:nvPr/>
        </p:nvSpPr>
        <p:spPr bwMode="auto">
          <a:xfrm>
            <a:off x="179388" y="908052"/>
            <a:ext cx="7226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88896" tIns="50798" rIns="88896" bIns="50798">
            <a:spAutoFit/>
          </a:bodyPr>
          <a:lstStyle>
            <a:lvl1pPr marL="342900" indent="-342900" defTabSz="912813">
              <a:defRPr>
                <a:solidFill>
                  <a:schemeClr val="tx1"/>
                </a:solidFill>
                <a:latin typeface="Arial" panose="020B0604020202020204" pitchFamily="34" charset="0"/>
                <a:cs typeface="Arial" panose="020B0604020202020204" pitchFamily="34" charset="0"/>
              </a:defRPr>
            </a:lvl1pPr>
            <a:lvl2pPr marL="320675"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ts val="700"/>
              </a:spcBef>
            </a:pPr>
            <a:r>
              <a:rPr lang="en-US" sz="1500" b="1">
                <a:latin typeface="Calibri" panose="020F0502020204030204" pitchFamily="34" charset="0"/>
                <a:sym typeface="Arial" panose="020B0604020202020204" pitchFamily="34" charset="0"/>
              </a:rPr>
              <a:t>  </a:t>
            </a:r>
            <a:endParaRPr lang="en-US" b="1">
              <a:latin typeface="Calibri" panose="020F0502020204030204" pitchFamily="34" charset="0"/>
              <a:sym typeface="Arial" panose="020B0604020202020204" pitchFamily="34" charset="0"/>
            </a:endParaRPr>
          </a:p>
        </p:txBody>
      </p:sp>
      <p:sp>
        <p:nvSpPr>
          <p:cNvPr id="17414" name="Retângulo 7"/>
          <p:cNvSpPr>
            <a:spLocks noChangeArrowheads="1"/>
          </p:cNvSpPr>
          <p:nvPr/>
        </p:nvSpPr>
        <p:spPr bwMode="auto">
          <a:xfrm>
            <a:off x="468315" y="1685925"/>
            <a:ext cx="8207375" cy="895350"/>
          </a:xfrm>
          <a:prstGeom prst="rect">
            <a:avLst/>
          </a:prstGeom>
          <a:noFill/>
          <a:ln w="9525">
            <a:noFill/>
            <a:miter lim="800000"/>
            <a:headEnd/>
            <a:tailEnd/>
          </a:ln>
        </p:spPr>
        <p:txBody>
          <a:bodyPr lIns="64291" tIns="32146" rIns="64291" bIns="32146">
            <a:spAutoFit/>
          </a:bodyPr>
          <a:lstStyle/>
          <a:p>
            <a:pPr fontAlgn="auto">
              <a:spcBef>
                <a:spcPts val="0"/>
              </a:spcBef>
              <a:spcAft>
                <a:spcPts val="0"/>
              </a:spcAft>
              <a:defRPr/>
            </a:pPr>
            <a:endParaRPr lang="pt-BR" b="1" dirty="0">
              <a:latin typeface="+mj-lt"/>
              <a:cs typeface="+mn-cs"/>
            </a:endParaRPr>
          </a:p>
          <a:p>
            <a:pPr fontAlgn="auto">
              <a:spcBef>
                <a:spcPts val="0"/>
              </a:spcBef>
              <a:spcAft>
                <a:spcPts val="0"/>
              </a:spcAft>
              <a:defRPr/>
            </a:pPr>
            <a:endParaRPr lang="en-US" dirty="0">
              <a:latin typeface="+mj-lt"/>
              <a:cs typeface="+mn-cs"/>
            </a:endParaRPr>
          </a:p>
          <a:p>
            <a:pPr fontAlgn="auto">
              <a:spcBef>
                <a:spcPts val="0"/>
              </a:spcBef>
              <a:spcAft>
                <a:spcPts val="0"/>
              </a:spcAft>
              <a:defRPr/>
            </a:pPr>
            <a:endParaRPr lang="pt-BR" dirty="0">
              <a:latin typeface="+mj-lt"/>
              <a:cs typeface="+mn-cs"/>
            </a:endParaRPr>
          </a:p>
        </p:txBody>
      </p:sp>
      <p:sp>
        <p:nvSpPr>
          <p:cNvPr id="4" name="Content Placeholder 2"/>
          <p:cNvSpPr>
            <a:spLocks noGrp="1"/>
          </p:cNvSpPr>
          <p:nvPr>
            <p:ph idx="4294967295"/>
          </p:nvPr>
        </p:nvSpPr>
        <p:spPr>
          <a:xfrm>
            <a:off x="468314" y="1196754"/>
            <a:ext cx="8064127" cy="1166813"/>
          </a:xfrm>
          <a:prstGeom prst="rect">
            <a:avLst/>
          </a:prstGeom>
        </p:spPr>
        <p:txBody>
          <a:bodyPr>
            <a:normAutofit fontScale="25000" lnSpcReduction="20000"/>
          </a:bodyPr>
          <a:lstStyle/>
          <a:p>
            <a:pPr marL="0" indent="0">
              <a:buNone/>
              <a:defRPr/>
            </a:pPr>
            <a:r>
              <a:rPr lang="pt-BR" sz="7200" b="1" kern="0" dirty="0">
                <a:solidFill>
                  <a:sysClr val="windowText" lastClr="000000"/>
                </a:solidFill>
              </a:rPr>
              <a:t>Missão</a:t>
            </a:r>
          </a:p>
          <a:p>
            <a:pPr marL="0" indent="0">
              <a:buNone/>
              <a:defRPr/>
            </a:pPr>
            <a:endParaRPr lang="pt-BR" sz="7200" b="1" kern="0" dirty="0">
              <a:solidFill>
                <a:sysClr val="windowText" lastClr="000000"/>
              </a:solidFill>
            </a:endParaRPr>
          </a:p>
          <a:p>
            <a:pPr marL="0" indent="0">
              <a:buNone/>
              <a:defRPr/>
            </a:pPr>
            <a:r>
              <a:rPr lang="pt-BR" sz="7200" kern="0" dirty="0">
                <a:solidFill>
                  <a:sysClr val="windowText" lastClr="000000"/>
                </a:solidFill>
              </a:rPr>
              <a:t>Representar as empresas de incorporação imobiliária no âmbito nacional, fortalecendo o setor e contribuindo para o desenvolvimento sustentável do país e de suas cidades</a:t>
            </a:r>
          </a:p>
          <a:p>
            <a:pPr marL="0" indent="0">
              <a:buNone/>
              <a:defRPr/>
            </a:pPr>
            <a:endParaRPr lang="pt-BR" sz="7200" b="1" kern="0" dirty="0">
              <a:solidFill>
                <a:sysClr val="windowText" lastClr="000000"/>
              </a:solidFill>
            </a:endParaRPr>
          </a:p>
          <a:p>
            <a:pPr marL="0" indent="0">
              <a:buNone/>
              <a:defRPr/>
            </a:pPr>
            <a:r>
              <a:rPr lang="pt-BR" sz="7200" b="1" kern="0" dirty="0">
                <a:solidFill>
                  <a:sysClr val="windowText" lastClr="000000"/>
                </a:solidFill>
              </a:rPr>
              <a:t>Princípios e Valores</a:t>
            </a:r>
          </a:p>
          <a:p>
            <a:pPr marL="0" indent="0">
              <a:buNone/>
              <a:defRPr/>
            </a:pPr>
            <a:endParaRPr lang="pt-BR" sz="7200" kern="0" dirty="0">
              <a:solidFill>
                <a:sysClr val="windowText" lastClr="000000"/>
              </a:solidFill>
            </a:endParaRPr>
          </a:p>
          <a:p>
            <a:pPr marL="0" indent="0">
              <a:buNone/>
              <a:defRPr/>
            </a:pPr>
            <a:r>
              <a:rPr lang="pt-BR" sz="7200" kern="0" dirty="0">
                <a:solidFill>
                  <a:sysClr val="windowText" lastClr="000000"/>
                </a:solidFill>
              </a:rPr>
              <a:t>Responsabilidade Socioambiental, Ética, Integridade, Conformidade técnica, fiscal e urbanística, Defesa da Concorrência</a:t>
            </a:r>
          </a:p>
          <a:p>
            <a:pPr marL="0" indent="0">
              <a:buNone/>
              <a:defRPr/>
            </a:pPr>
            <a:endParaRPr lang="pt-BR" sz="7200" b="1" kern="0" dirty="0">
              <a:solidFill>
                <a:sysClr val="windowText" lastClr="000000"/>
              </a:solidFill>
            </a:endParaRPr>
          </a:p>
          <a:p>
            <a:pPr marL="0" indent="0">
              <a:buNone/>
              <a:defRPr/>
            </a:pPr>
            <a:r>
              <a:rPr lang="pt-BR" sz="7200" b="1" kern="0" dirty="0">
                <a:solidFill>
                  <a:sysClr val="windowText" lastClr="000000"/>
                </a:solidFill>
              </a:rPr>
              <a:t>Constituição</a:t>
            </a:r>
          </a:p>
          <a:p>
            <a:pPr marL="0" indent="0">
              <a:buNone/>
              <a:defRPr/>
            </a:pPr>
            <a:endParaRPr lang="pt-BR" sz="7200" kern="0" dirty="0">
              <a:solidFill>
                <a:sysClr val="windowText" lastClr="000000"/>
              </a:solidFill>
            </a:endParaRPr>
          </a:p>
          <a:p>
            <a:pPr>
              <a:defRPr/>
            </a:pPr>
            <a:r>
              <a:rPr lang="pt-BR" sz="7200" dirty="0"/>
              <a:t>Presença</a:t>
            </a:r>
            <a:r>
              <a:rPr lang="pt-BR" sz="7200" kern="0" dirty="0">
                <a:solidFill>
                  <a:sysClr val="windowText" lastClr="000000"/>
                </a:solidFill>
              </a:rPr>
              <a:t> nacional – capacidade de contribuir e disseminar experiências</a:t>
            </a:r>
          </a:p>
          <a:p>
            <a:pPr>
              <a:defRPr/>
            </a:pPr>
            <a:r>
              <a:rPr lang="pt-BR" sz="7200" kern="0" dirty="0">
                <a:solidFill>
                  <a:sysClr val="windowText" lastClr="000000"/>
                </a:solidFill>
              </a:rPr>
              <a:t>Aprimoramento do processo de incorporação imobiliária no Brasil</a:t>
            </a:r>
          </a:p>
          <a:p>
            <a:pPr>
              <a:defRPr/>
            </a:pPr>
            <a:r>
              <a:rPr lang="pt-BR" sz="7200" kern="0" dirty="0">
                <a:solidFill>
                  <a:sysClr val="windowText" lastClr="000000"/>
                </a:solidFill>
              </a:rPr>
              <a:t>Constituição em abril de 2013</a:t>
            </a:r>
          </a:p>
          <a:p>
            <a:pPr>
              <a:defRPr/>
            </a:pPr>
            <a:r>
              <a:rPr lang="pt-BR" sz="7200" kern="0" dirty="0">
                <a:solidFill>
                  <a:sysClr val="windowText" lastClr="000000"/>
                </a:solidFill>
              </a:rPr>
              <a:t>C</a:t>
            </a:r>
            <a:r>
              <a:rPr lang="pt-BR" sz="7200" dirty="0"/>
              <a:t>olaboração/integração – CBIC, SECOVI, </a:t>
            </a:r>
            <a:r>
              <a:rPr lang="pt-BR" sz="7200" dirty="0" err="1"/>
              <a:t>Sinduscons</a:t>
            </a:r>
            <a:r>
              <a:rPr lang="pt-BR" sz="7200" dirty="0"/>
              <a:t>, </a:t>
            </a:r>
            <a:r>
              <a:rPr lang="pt-BR" sz="7200" dirty="0" err="1"/>
              <a:t>ADEMIs</a:t>
            </a:r>
            <a:r>
              <a:rPr lang="pt-BR" sz="7200" dirty="0"/>
              <a:t> e demais entidades</a:t>
            </a:r>
          </a:p>
          <a:p>
            <a:pPr marL="0" indent="0">
              <a:buNone/>
              <a:defRPr/>
            </a:pPr>
            <a:endParaRPr lang="pt-BR" sz="1600" kern="0" dirty="0">
              <a:solidFill>
                <a:sysClr val="windowText" lastClr="000000"/>
              </a:solidFill>
            </a:endParaRPr>
          </a:p>
          <a:p>
            <a:pPr marL="0" indent="0">
              <a:buNone/>
              <a:defRPr/>
            </a:pPr>
            <a:endParaRPr lang="pt-BR" sz="1600" kern="0" dirty="0">
              <a:solidFill>
                <a:sysClr val="windowText" lastClr="000000"/>
              </a:solidFill>
            </a:endParaRPr>
          </a:p>
          <a:p>
            <a:pPr marL="0" indent="0">
              <a:buNone/>
              <a:defRPr/>
            </a:pPr>
            <a:endParaRPr lang="pt-BR" sz="1800" kern="0" dirty="0">
              <a:solidFill>
                <a:sysClr val="windowText" lastClr="000000"/>
              </a:solidFill>
            </a:endParaRPr>
          </a:p>
          <a:p>
            <a:pPr marL="0" indent="0">
              <a:buNone/>
              <a:defRPr/>
            </a:pPr>
            <a:endParaRPr lang="pt-BR" sz="1800" kern="0" dirty="0">
              <a:solidFill>
                <a:sysClr val="windowText" lastClr="000000"/>
              </a:solidFill>
            </a:endParaRPr>
          </a:p>
          <a:p>
            <a:pPr marL="0" indent="0">
              <a:buNone/>
              <a:defRPr/>
            </a:pPr>
            <a:endParaRPr lang="pt-BR" sz="1800" kern="0" dirty="0">
              <a:solidFill>
                <a:sysClr val="windowText" lastClr="000000"/>
              </a:solidFill>
            </a:endParaRPr>
          </a:p>
          <a:p>
            <a:pPr marL="0" indent="0">
              <a:buNone/>
              <a:defRPr/>
            </a:pPr>
            <a:endParaRPr lang="pt-BR" sz="1800" kern="0" dirty="0">
              <a:solidFill>
                <a:sysClr val="windowText" lastClr="000000"/>
              </a:solidFill>
            </a:endParaRPr>
          </a:p>
          <a:p>
            <a:pPr>
              <a:spcBef>
                <a:spcPts val="0"/>
              </a:spcBef>
              <a:defRPr/>
            </a:pPr>
            <a:endParaRPr lang="en-US" sz="1800" kern="0" dirty="0">
              <a:solidFill>
                <a:sysClr val="windowText" lastClr="000000"/>
              </a:solidFill>
            </a:endParaRPr>
          </a:p>
        </p:txBody>
      </p:sp>
      <p:sp>
        <p:nvSpPr>
          <p:cNvPr id="7" name="Content Placeholder 2"/>
          <p:cNvSpPr txBox="1">
            <a:spLocks/>
          </p:cNvSpPr>
          <p:nvPr/>
        </p:nvSpPr>
        <p:spPr>
          <a:xfrm>
            <a:off x="471488" y="2996954"/>
            <a:ext cx="7620000" cy="936625"/>
          </a:xfrm>
          <a:prstGeom prst="rect">
            <a:avLst/>
          </a:prstGeom>
        </p:spPr>
        <p:txBody>
          <a:bodyPr>
            <a:normAutofit/>
          </a:bodyPr>
          <a:lstStyle/>
          <a:p>
            <a:pPr marL="342900" indent="-342900" fontAlgn="auto">
              <a:spcBef>
                <a:spcPts val="0"/>
              </a:spcBef>
              <a:spcAft>
                <a:spcPts val="0"/>
              </a:spcAft>
              <a:buFont typeface="Arial" pitchFamily="34" charset="0"/>
              <a:buChar char="•"/>
              <a:defRPr/>
            </a:pPr>
            <a:endParaRPr lang="en-US" kern="0" dirty="0">
              <a:solidFill>
                <a:sysClr val="windowText" lastClr="000000"/>
              </a:solidFill>
              <a:latin typeface="+mn-lt"/>
              <a:cs typeface="+mn-cs"/>
            </a:endParaRPr>
          </a:p>
        </p:txBody>
      </p:sp>
      <p:sp>
        <p:nvSpPr>
          <p:cNvPr id="10" name="Content Placeholder 2"/>
          <p:cNvSpPr txBox="1">
            <a:spLocks/>
          </p:cNvSpPr>
          <p:nvPr/>
        </p:nvSpPr>
        <p:spPr>
          <a:xfrm>
            <a:off x="439638" y="4293098"/>
            <a:ext cx="7620000" cy="936625"/>
          </a:xfrm>
          <a:prstGeom prst="rect">
            <a:avLst/>
          </a:prstGeom>
        </p:spPr>
        <p:txBody>
          <a:bodyPr>
            <a:normAutofit fontScale="85000" lnSpcReduction="20000"/>
          </a:bodyPr>
          <a:lstStyle/>
          <a:p>
            <a:pPr>
              <a:spcBef>
                <a:spcPct val="20000"/>
              </a:spcBef>
              <a:defRPr/>
            </a:pPr>
            <a:endParaRPr lang="pt-BR" sz="8000" kern="0" dirty="0">
              <a:solidFill>
                <a:sysClr val="windowText" lastClr="000000"/>
              </a:solidFill>
            </a:endParaRPr>
          </a:p>
          <a:p>
            <a:pPr marL="285750" indent="-285750">
              <a:spcBef>
                <a:spcPct val="20000"/>
              </a:spcBef>
              <a:buFont typeface="Arial" panose="020B0604020202020204" pitchFamily="34" charset="0"/>
              <a:buChar char="•"/>
              <a:defRPr/>
            </a:pPr>
            <a:endParaRPr lang="pt-BR" sz="8000" kern="0" dirty="0">
              <a:solidFill>
                <a:sysClr val="windowText" lastClr="000000"/>
              </a:solidFill>
            </a:endParaRPr>
          </a:p>
          <a:p>
            <a:pPr fontAlgn="auto">
              <a:spcBef>
                <a:spcPct val="20000"/>
              </a:spcBef>
              <a:spcAft>
                <a:spcPts val="0"/>
              </a:spcAft>
              <a:defRPr/>
            </a:pPr>
            <a:endParaRPr lang="en-US" kern="0" dirty="0">
              <a:solidFill>
                <a:sysClr val="windowText" lastClr="000000"/>
              </a:solidFill>
              <a:latin typeface="+mn-lt"/>
              <a:cs typeface="+mn-cs"/>
            </a:endParaRPr>
          </a:p>
        </p:txBody>
      </p:sp>
      <p:sp>
        <p:nvSpPr>
          <p:cNvPr id="11" name="CaixaDeTexto 10"/>
          <p:cNvSpPr txBox="1"/>
          <p:nvPr/>
        </p:nvSpPr>
        <p:spPr>
          <a:xfrm>
            <a:off x="899592" y="417787"/>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A ABRAINC </a:t>
            </a:r>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2</a:t>
            </a:r>
            <a:endParaRPr lang="pt-BR" sz="1000" dirty="0"/>
          </a:p>
        </p:txBody>
      </p:sp>
    </p:spTree>
    <p:extLst>
      <p:ext uri="{BB962C8B-B14F-4D97-AF65-F5344CB8AC3E}">
        <p14:creationId xmlns:p14="http://schemas.microsoft.com/office/powerpoint/2010/main" val="38531893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Imagem 5" descr="Brookfield Inc.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410" y="1434559"/>
            <a:ext cx="140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Imagem 6" descr="Cur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033" y="2060848"/>
            <a:ext cx="17335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Imagem 7" descr="Cyrela.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8408" y="2924946"/>
            <a:ext cx="13208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Imagem 8" descr="logo_direcional.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8125" y="3861050"/>
            <a:ext cx="15176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Imagem 9" descr="emccampresidencial.jpg"/>
          <p:cNvPicPr>
            <a:picLocks noChangeAspect="1"/>
          </p:cNvPicPr>
          <p:nvPr/>
        </p:nvPicPr>
        <p:blipFill>
          <a:blip r:embed="rId6" cstate="print">
            <a:extLst>
              <a:ext uri="{28A0092B-C50C-407E-A947-70E740481C1C}">
                <a14:useLocalDpi xmlns:a14="http://schemas.microsoft.com/office/drawing/2010/main" val="0"/>
              </a:ext>
            </a:extLst>
          </a:blip>
          <a:srcRect t="14651" b="12088"/>
          <a:stretch>
            <a:fillRect/>
          </a:stretch>
        </p:blipFill>
        <p:spPr bwMode="auto">
          <a:xfrm>
            <a:off x="1541465" y="4509120"/>
            <a:ext cx="1398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Imagem 10" descr="LOGO EVEN.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7825" y="5445226"/>
            <a:ext cx="120015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Imagem 11" descr="EZ_TEC.gif"/>
          <p:cNvPicPr>
            <a:picLocks noChangeAspect="1"/>
          </p:cNvPicPr>
          <p:nvPr/>
        </p:nvPicPr>
        <p:blipFill>
          <a:blip r:embed="rId8" cstate="print">
            <a:extLst>
              <a:ext uri="{28A0092B-C50C-407E-A947-70E740481C1C}">
                <a14:useLocalDpi xmlns:a14="http://schemas.microsoft.com/office/drawing/2010/main" val="0"/>
              </a:ext>
            </a:extLst>
          </a:blip>
          <a:srcRect t="23540" b="27319"/>
          <a:stretch>
            <a:fillRect/>
          </a:stretch>
        </p:blipFill>
        <p:spPr bwMode="auto">
          <a:xfrm>
            <a:off x="1647825" y="6056462"/>
            <a:ext cx="1131888" cy="59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Imagem 12" descr="logo_gafisa.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91231" y="1484786"/>
            <a:ext cx="1266825" cy="46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Imagem 15" descr="JHSF.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51348" y="2852938"/>
            <a:ext cx="14509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Imagem 16" descr="MRV.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44014" y="5179121"/>
            <a:ext cx="11334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Imagem 18" descr="PDG.jpg"/>
          <p:cNvPicPr>
            <a:picLocks noChangeAspect="1"/>
          </p:cNvPicPr>
          <p:nvPr/>
        </p:nvPicPr>
        <p:blipFill>
          <a:blip r:embed="rId12" cstate="print">
            <a:extLst>
              <a:ext uri="{28A0092B-C50C-407E-A947-70E740481C1C}">
                <a14:useLocalDpi xmlns:a14="http://schemas.microsoft.com/office/drawing/2010/main" val="0"/>
              </a:ext>
            </a:extLst>
          </a:blip>
          <a:srcRect t="32542" b="34915"/>
          <a:stretch>
            <a:fillRect/>
          </a:stretch>
        </p:blipFill>
        <p:spPr bwMode="auto">
          <a:xfrm>
            <a:off x="6239164" y="1431390"/>
            <a:ext cx="1266825" cy="43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Imagem 20" descr="Rossi.jpg"/>
          <p:cNvPicPr>
            <a:picLocks noChangeAspect="1"/>
          </p:cNvPicPr>
          <p:nvPr/>
        </p:nvPicPr>
        <p:blipFill>
          <a:blip r:embed="rId13" cstate="print">
            <a:extLst>
              <a:ext uri="{28A0092B-C50C-407E-A947-70E740481C1C}">
                <a14:useLocalDpi xmlns:a14="http://schemas.microsoft.com/office/drawing/2010/main" val="0"/>
              </a:ext>
            </a:extLst>
          </a:blip>
          <a:srcRect t="36688" b="36687"/>
          <a:stretch>
            <a:fillRect/>
          </a:stretch>
        </p:blipFill>
        <p:spPr bwMode="auto">
          <a:xfrm>
            <a:off x="6115823" y="2719139"/>
            <a:ext cx="1585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Imagem 21" descr="tecnisa.jpg"/>
          <p:cNvPicPr>
            <a:picLocks noChangeAspect="1"/>
          </p:cNvPicPr>
          <p:nvPr/>
        </p:nvPicPr>
        <p:blipFill>
          <a:blip r:embed="rId14" cstate="print">
            <a:extLst>
              <a:ext uri="{28A0092B-C50C-407E-A947-70E740481C1C}">
                <a14:useLocalDpi xmlns:a14="http://schemas.microsoft.com/office/drawing/2010/main" val="0"/>
              </a:ext>
            </a:extLst>
          </a:blip>
          <a:srcRect t="31100" b="36140"/>
          <a:stretch>
            <a:fillRect/>
          </a:stretch>
        </p:blipFill>
        <p:spPr bwMode="auto">
          <a:xfrm>
            <a:off x="6276790" y="3272222"/>
            <a:ext cx="133191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Imagem 22" descr="trisul.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94245" y="4736294"/>
            <a:ext cx="10652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Imagem 23" descr="logo-viver.jpg"/>
          <p:cNvPicPr>
            <a:picLocks noChangeAspect="1"/>
          </p:cNvPicPr>
          <p:nvPr/>
        </p:nvPicPr>
        <p:blipFill>
          <a:blip r:embed="rId16" cstate="print">
            <a:extLst>
              <a:ext uri="{28A0092B-C50C-407E-A947-70E740481C1C}">
                <a14:useLocalDpi xmlns:a14="http://schemas.microsoft.com/office/drawing/2010/main" val="0"/>
              </a:ext>
            </a:extLst>
          </a:blip>
          <a:srcRect t="32616" b="32262"/>
          <a:stretch>
            <a:fillRect/>
          </a:stretch>
        </p:blipFill>
        <p:spPr bwMode="auto">
          <a:xfrm>
            <a:off x="6486020" y="5382991"/>
            <a:ext cx="11985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3" name="Imagem 2"/>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276790" y="1954187"/>
            <a:ext cx="1373188" cy="51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qf0777\AppData\Local\Microsoft\Windows\Temporary Internet Files\Content.Outlook\OR2HYO6Y\Logo HM Versão2 (2).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728132" y="2132856"/>
            <a:ext cx="1593025" cy="63739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651898" y="3475629"/>
            <a:ext cx="1872207" cy="466308"/>
          </a:xfrm>
          <a:prstGeom prst="rect">
            <a:avLst/>
          </a:prstGeom>
        </p:spPr>
      </p:pic>
      <p:pic>
        <p:nvPicPr>
          <p:cNvPr id="6" name="Imagem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44012" y="4157765"/>
            <a:ext cx="1143000" cy="816130"/>
          </a:xfrm>
          <a:prstGeom prst="rect">
            <a:avLst/>
          </a:prstGeom>
        </p:spPr>
      </p:pic>
      <p:sp>
        <p:nvSpPr>
          <p:cNvPr id="2" name="Rectangle 2"/>
          <p:cNvSpPr>
            <a:spLocks noChangeArrowheads="1"/>
          </p:cNvSpPr>
          <p:nvPr/>
        </p:nvSpPr>
        <p:spPr bwMode="auto">
          <a:xfrm>
            <a:off x="6239163" y="57350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4097" name="Picture 2" descr="Descrição: WTorre_SA"/>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6239164" y="6148342"/>
            <a:ext cx="1743075" cy="20800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p:cNvPicPr>
            <a:picLocks noChangeAspect="1"/>
          </p:cNvPicPr>
          <p:nvPr/>
        </p:nvPicPr>
        <p:blipFill>
          <a:blip r:embed="rId23"/>
          <a:stretch>
            <a:fillRect/>
          </a:stretch>
        </p:blipFill>
        <p:spPr>
          <a:xfrm>
            <a:off x="6335519" y="4031841"/>
            <a:ext cx="1366217" cy="494905"/>
          </a:xfrm>
          <a:prstGeom prst="rect">
            <a:avLst/>
          </a:prstGeom>
        </p:spPr>
      </p:pic>
      <p:pic>
        <p:nvPicPr>
          <p:cNvPr id="4" name="Imagem 3"/>
          <p:cNvPicPr>
            <a:picLocks noChangeAspect="1"/>
          </p:cNvPicPr>
          <p:nvPr/>
        </p:nvPicPr>
        <p:blipFill>
          <a:blip r:embed="rId24"/>
          <a:stretch>
            <a:fillRect/>
          </a:stretch>
        </p:blipFill>
        <p:spPr>
          <a:xfrm>
            <a:off x="3955946" y="6052484"/>
            <a:ext cx="1421025" cy="477291"/>
          </a:xfrm>
          <a:prstGeom prst="rect">
            <a:avLst/>
          </a:prstGeom>
        </p:spPr>
      </p:pic>
      <p:sp>
        <p:nvSpPr>
          <p:cNvPr id="25" name="CaixaDeTexto 24"/>
          <p:cNvSpPr txBox="1"/>
          <p:nvPr/>
        </p:nvSpPr>
        <p:spPr>
          <a:xfrm>
            <a:off x="7380312" y="6525346"/>
            <a:ext cx="1512168" cy="246221"/>
          </a:xfrm>
          <a:prstGeom prst="rect">
            <a:avLst/>
          </a:prstGeom>
          <a:noFill/>
        </p:spPr>
        <p:txBody>
          <a:bodyPr wrap="square" rtlCol="0">
            <a:spAutoFit/>
          </a:bodyPr>
          <a:lstStyle/>
          <a:p>
            <a:pPr algn="r"/>
            <a:r>
              <a:rPr lang="pt-BR" sz="1000" dirty="0" smtClean="0"/>
              <a:t>3</a:t>
            </a:r>
            <a:endParaRPr lang="pt-BR" sz="1000" dirty="0"/>
          </a:p>
        </p:txBody>
      </p:sp>
    </p:spTree>
    <p:extLst>
      <p:ext uri="{BB962C8B-B14F-4D97-AF65-F5344CB8AC3E}">
        <p14:creationId xmlns:p14="http://schemas.microsoft.com/office/powerpoint/2010/main" val="187713730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93715" y="1773240"/>
            <a:ext cx="7246937" cy="3970337"/>
          </a:xfrm>
          <a:prstGeom prst="rect">
            <a:avLst/>
          </a:prstGeom>
          <a:noFill/>
        </p:spPr>
        <p:txBody>
          <a:bodyPr>
            <a:spAutoFit/>
          </a:bodyPr>
          <a:lstStyle/>
          <a:p>
            <a:pPr marL="285750" indent="-285750" algn="just" fontAlgn="auto">
              <a:spcBef>
                <a:spcPts val="0"/>
              </a:spcBef>
              <a:spcAft>
                <a:spcPts val="0"/>
              </a:spcAft>
              <a:buFont typeface="Arial" pitchFamily="34" charset="0"/>
              <a:buChar char="•"/>
              <a:defRPr/>
            </a:pPr>
            <a:r>
              <a:rPr lang="pt-BR" dirty="0">
                <a:latin typeface="+mn-lt"/>
                <a:cs typeface="+mn-cs"/>
              </a:rPr>
              <a:t>Levar mais e melhores produtos ao público.</a:t>
            </a:r>
          </a:p>
          <a:p>
            <a:pPr marL="285750" indent="-285750" algn="just" fontAlgn="auto">
              <a:spcBef>
                <a:spcPts val="0"/>
              </a:spcBef>
              <a:spcAft>
                <a:spcPts val="0"/>
              </a:spcAft>
              <a:buFont typeface="Arial" pitchFamily="34" charset="0"/>
              <a:buChar char="•"/>
              <a:defRPr/>
            </a:pPr>
            <a:endParaRPr lang="pt-BR" dirty="0">
              <a:latin typeface="+mn-lt"/>
              <a:cs typeface="+mn-cs"/>
            </a:endParaRPr>
          </a:p>
          <a:p>
            <a:pPr marL="285750" indent="-285750" algn="just" fontAlgn="auto">
              <a:spcBef>
                <a:spcPts val="0"/>
              </a:spcBef>
              <a:spcAft>
                <a:spcPts val="0"/>
              </a:spcAft>
              <a:buFont typeface="Arial" pitchFamily="34" charset="0"/>
              <a:buChar char="•"/>
              <a:defRPr/>
            </a:pPr>
            <a:r>
              <a:rPr lang="pt-BR" dirty="0">
                <a:latin typeface="+mn-lt"/>
                <a:cs typeface="+mn-cs"/>
              </a:rPr>
              <a:t>Ampliar o crédito e o financiamento aos empreendimentos e aos compradores.</a:t>
            </a:r>
          </a:p>
          <a:p>
            <a:pPr marL="285750" indent="-285750" algn="just" fontAlgn="auto">
              <a:spcBef>
                <a:spcPts val="0"/>
              </a:spcBef>
              <a:spcAft>
                <a:spcPts val="0"/>
              </a:spcAft>
              <a:buFont typeface="Arial" pitchFamily="34" charset="0"/>
              <a:buChar char="•"/>
              <a:defRPr/>
            </a:pPr>
            <a:endParaRPr lang="pt-BR" dirty="0">
              <a:latin typeface="+mn-lt"/>
              <a:cs typeface="+mn-cs"/>
            </a:endParaRPr>
          </a:p>
          <a:p>
            <a:pPr marL="285750" indent="-285750" algn="just" fontAlgn="auto">
              <a:spcBef>
                <a:spcPts val="0"/>
              </a:spcBef>
              <a:spcAft>
                <a:spcPts val="0"/>
              </a:spcAft>
              <a:buFont typeface="Arial" pitchFamily="34" charset="0"/>
              <a:buChar char="•"/>
              <a:defRPr/>
            </a:pPr>
            <a:r>
              <a:rPr lang="pt-BR" dirty="0" smtClean="0">
                <a:latin typeface="+mn-lt"/>
                <a:cs typeface="+mn-cs"/>
              </a:rPr>
              <a:t>Agenda pela produtividade</a:t>
            </a:r>
            <a:r>
              <a:rPr lang="pt-BR" dirty="0">
                <a:latin typeface="+mn-lt"/>
                <a:cs typeface="+mn-cs"/>
              </a:rPr>
              <a:t>, inovação </a:t>
            </a:r>
            <a:r>
              <a:rPr lang="pt-BR" dirty="0" smtClean="0">
                <a:latin typeface="+mn-lt"/>
                <a:cs typeface="+mn-cs"/>
              </a:rPr>
              <a:t>e </a:t>
            </a:r>
            <a:r>
              <a:rPr lang="pt-BR" dirty="0">
                <a:latin typeface="+mn-lt"/>
                <a:cs typeface="+mn-cs"/>
              </a:rPr>
              <a:t>qualidade.</a:t>
            </a:r>
            <a:endParaRPr lang="en-US" dirty="0">
              <a:latin typeface="+mn-lt"/>
              <a:cs typeface="+mn-cs"/>
            </a:endParaRPr>
          </a:p>
          <a:p>
            <a:pPr marL="285750" indent="-285750" algn="just" fontAlgn="auto">
              <a:spcBef>
                <a:spcPts val="0"/>
              </a:spcBef>
              <a:spcAft>
                <a:spcPts val="0"/>
              </a:spcAft>
              <a:buFont typeface="Arial" pitchFamily="34" charset="0"/>
              <a:buChar char="•"/>
              <a:defRPr/>
            </a:pPr>
            <a:endParaRPr lang="pt-BR" dirty="0">
              <a:latin typeface="+mn-lt"/>
              <a:cs typeface="+mn-cs"/>
            </a:endParaRPr>
          </a:p>
          <a:p>
            <a:pPr marL="285750" indent="-285750" algn="just" fontAlgn="auto">
              <a:spcBef>
                <a:spcPts val="0"/>
              </a:spcBef>
              <a:spcAft>
                <a:spcPts val="0"/>
              </a:spcAft>
              <a:buFont typeface="Arial" pitchFamily="34" charset="0"/>
              <a:buChar char="•"/>
              <a:defRPr/>
            </a:pPr>
            <a:r>
              <a:rPr lang="pt-BR" dirty="0">
                <a:latin typeface="+mn-lt"/>
                <a:cs typeface="+mn-cs"/>
              </a:rPr>
              <a:t>Busca por formação e aperfeiçoamentos nas relações do trabalho.</a:t>
            </a:r>
          </a:p>
          <a:p>
            <a:pPr marL="285750" indent="-285750" algn="just" fontAlgn="auto">
              <a:spcBef>
                <a:spcPts val="0"/>
              </a:spcBef>
              <a:spcAft>
                <a:spcPts val="0"/>
              </a:spcAft>
              <a:buFont typeface="Arial" pitchFamily="34" charset="0"/>
              <a:buChar char="•"/>
              <a:defRPr/>
            </a:pPr>
            <a:endParaRPr lang="en-US" dirty="0">
              <a:latin typeface="+mn-lt"/>
              <a:cs typeface="+mn-cs"/>
            </a:endParaRPr>
          </a:p>
          <a:p>
            <a:pPr marL="285750" indent="-285750" algn="just" fontAlgn="auto">
              <a:spcBef>
                <a:spcPts val="0"/>
              </a:spcBef>
              <a:spcAft>
                <a:spcPts val="0"/>
              </a:spcAft>
              <a:buFont typeface="Arial" pitchFamily="34" charset="0"/>
              <a:buChar char="•"/>
              <a:defRPr/>
            </a:pPr>
            <a:r>
              <a:rPr lang="pt-BR" dirty="0">
                <a:latin typeface="+mn-lt"/>
                <a:cs typeface="+mn-cs"/>
              </a:rPr>
              <a:t>Simplificação da legislação e burocracia nas diversas fases dos empreendimentos.</a:t>
            </a:r>
          </a:p>
          <a:p>
            <a:pPr marL="285750" indent="-285750" algn="just" fontAlgn="auto">
              <a:spcBef>
                <a:spcPts val="0"/>
              </a:spcBef>
              <a:spcAft>
                <a:spcPts val="0"/>
              </a:spcAft>
              <a:buFont typeface="Arial" pitchFamily="34" charset="0"/>
              <a:buChar char="•"/>
              <a:defRPr/>
            </a:pPr>
            <a:endParaRPr lang="en-US" dirty="0">
              <a:latin typeface="+mn-lt"/>
              <a:cs typeface="+mn-cs"/>
            </a:endParaRPr>
          </a:p>
          <a:p>
            <a:pPr marL="285750" indent="-285750" algn="just" fontAlgn="auto">
              <a:spcBef>
                <a:spcPts val="0"/>
              </a:spcBef>
              <a:spcAft>
                <a:spcPts val="0"/>
              </a:spcAft>
              <a:buFont typeface="Arial" pitchFamily="34" charset="0"/>
              <a:buChar char="•"/>
              <a:defRPr/>
            </a:pPr>
            <a:r>
              <a:rPr lang="pt-BR" dirty="0">
                <a:latin typeface="+mn-lt"/>
                <a:cs typeface="+mn-cs"/>
              </a:rPr>
              <a:t>Discussão de questões referentes ao crescimento das cidades, à mobilidade urbana, verticalização  e adensamento.</a:t>
            </a:r>
          </a:p>
        </p:txBody>
      </p:sp>
      <p:sp>
        <p:nvSpPr>
          <p:cNvPr id="5" name="CaixaDeTexto 4"/>
          <p:cNvSpPr txBox="1"/>
          <p:nvPr/>
        </p:nvSpPr>
        <p:spPr>
          <a:xfrm>
            <a:off x="468315" y="1196977"/>
            <a:ext cx="8207375" cy="461963"/>
          </a:xfrm>
          <a:prstGeom prst="rect">
            <a:avLst/>
          </a:prstGeom>
          <a:noFill/>
        </p:spPr>
        <p:txBody>
          <a:bodyPr>
            <a:spAutoFit/>
          </a:bodyPr>
          <a:lstStyle/>
          <a:p>
            <a:pPr fontAlgn="auto">
              <a:spcBef>
                <a:spcPts val="0"/>
              </a:spcBef>
              <a:spcAft>
                <a:spcPts val="0"/>
              </a:spcAft>
              <a:defRPr/>
            </a:pPr>
            <a:r>
              <a:rPr lang="pt-BR" sz="2400" b="1" dirty="0">
                <a:solidFill>
                  <a:schemeClr val="accent1">
                    <a:lumMod val="50000"/>
                  </a:schemeClr>
                </a:solidFill>
                <a:latin typeface="+mn-lt"/>
                <a:cs typeface="+mn-cs"/>
              </a:rPr>
              <a:t>Questões abordadas pela nova associação:</a:t>
            </a:r>
          </a:p>
        </p:txBody>
      </p:sp>
      <p:sp>
        <p:nvSpPr>
          <p:cNvPr id="6" name="CaixaDeTexto 5"/>
          <p:cNvSpPr txBox="1"/>
          <p:nvPr/>
        </p:nvSpPr>
        <p:spPr>
          <a:xfrm>
            <a:off x="899592" y="417787"/>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A ABRAINC </a:t>
            </a:r>
          </a:p>
        </p:txBody>
      </p:sp>
      <p:sp>
        <p:nvSpPr>
          <p:cNvPr id="7" name="CaixaDeTexto 6"/>
          <p:cNvSpPr txBox="1"/>
          <p:nvPr/>
        </p:nvSpPr>
        <p:spPr>
          <a:xfrm>
            <a:off x="7380312" y="6525346"/>
            <a:ext cx="1512168" cy="246221"/>
          </a:xfrm>
          <a:prstGeom prst="rect">
            <a:avLst/>
          </a:prstGeom>
          <a:noFill/>
        </p:spPr>
        <p:txBody>
          <a:bodyPr wrap="square" rtlCol="0">
            <a:spAutoFit/>
          </a:bodyPr>
          <a:lstStyle/>
          <a:p>
            <a:pPr algn="r"/>
            <a:r>
              <a:rPr lang="pt-BR" sz="1000" dirty="0" smtClean="0"/>
              <a:t>4</a:t>
            </a:r>
            <a:endParaRPr lang="pt-BR" sz="1000" dirty="0"/>
          </a:p>
        </p:txBody>
      </p:sp>
    </p:spTree>
    <p:extLst>
      <p:ext uri="{BB962C8B-B14F-4D97-AF65-F5344CB8AC3E}">
        <p14:creationId xmlns:p14="http://schemas.microsoft.com/office/powerpoint/2010/main" val="116443395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84139" y="21364"/>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r>
              <a:rPr lang="en-US" sz="2800" dirty="0" err="1">
                <a:solidFill>
                  <a:schemeClr val="tx2">
                    <a:lumMod val="50000"/>
                  </a:schemeClr>
                </a:solidFill>
                <a:latin typeface="+mn-lt"/>
                <a:cs typeface="Tahoma" pitchFamily="34" charset="0"/>
              </a:rPr>
              <a:t>Atualização</a:t>
            </a:r>
            <a:r>
              <a:rPr lang="en-US" sz="2800" dirty="0">
                <a:solidFill>
                  <a:schemeClr val="tx2">
                    <a:lumMod val="50000"/>
                  </a:schemeClr>
                </a:solidFill>
                <a:latin typeface="+mn-lt"/>
                <a:cs typeface="Tahoma" pitchFamily="34" charset="0"/>
              </a:rPr>
              <a:t> Antônio </a:t>
            </a:r>
            <a:r>
              <a:rPr lang="en-US" sz="2800" dirty="0" err="1">
                <a:solidFill>
                  <a:schemeClr val="tx2">
                    <a:lumMod val="50000"/>
                  </a:schemeClr>
                </a:solidFill>
                <a:latin typeface="+mn-lt"/>
                <a:cs typeface="Tahoma" pitchFamily="34" charset="0"/>
              </a:rPr>
              <a:t>Calcagnotto</a:t>
            </a:r>
            <a:endParaRPr lang="en-US" sz="2800" dirty="0">
              <a:solidFill>
                <a:schemeClr val="tx2">
                  <a:lumMod val="50000"/>
                </a:schemeClr>
              </a:solidFill>
              <a:latin typeface="+mn-lt"/>
              <a:cs typeface="Tahoma" pitchFamily="34" charset="0"/>
            </a:endParaRPr>
          </a:p>
        </p:txBody>
      </p:sp>
      <p:sp>
        <p:nvSpPr>
          <p:cNvPr id="2" name="Rectangle 2"/>
          <p:cNvSpPr>
            <a:spLocks/>
          </p:cNvSpPr>
          <p:nvPr/>
        </p:nvSpPr>
        <p:spPr bwMode="auto">
          <a:xfrm>
            <a:off x="636590" y="762000"/>
            <a:ext cx="7697787" cy="20415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a:defRPr/>
            </a:pPr>
            <a:r>
              <a:rPr lang="en-US" sz="2800" b="1" dirty="0">
                <a:solidFill>
                  <a:schemeClr val="tx2">
                    <a:lumMod val="50000"/>
                  </a:schemeClr>
                </a:solidFill>
                <a:latin typeface="+mn-lt"/>
                <a:cs typeface="Tahoma" pitchFamily="34" charset="0"/>
                <a:sym typeface="Helvetica" charset="0"/>
              </a:rPr>
              <a:t>ABRAINC</a:t>
            </a:r>
          </a:p>
        </p:txBody>
      </p:sp>
    </p:spTree>
    <p:extLst>
      <p:ext uri="{BB962C8B-B14F-4D97-AF65-F5344CB8AC3E}">
        <p14:creationId xmlns:p14="http://schemas.microsoft.com/office/powerpoint/2010/main" val="308765154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468315" y="1196977"/>
            <a:ext cx="8207375" cy="461963"/>
          </a:xfrm>
          <a:prstGeom prst="rect">
            <a:avLst/>
          </a:prstGeom>
          <a:noFill/>
        </p:spPr>
        <p:txBody>
          <a:bodyPr>
            <a:spAutoFit/>
          </a:bodyPr>
          <a:lstStyle/>
          <a:p>
            <a:pPr fontAlgn="auto">
              <a:spcBef>
                <a:spcPts val="0"/>
              </a:spcBef>
              <a:spcAft>
                <a:spcPts val="0"/>
              </a:spcAft>
              <a:defRPr/>
            </a:pPr>
            <a:r>
              <a:rPr lang="pt-BR" sz="2400" b="1" dirty="0">
                <a:solidFill>
                  <a:schemeClr val="accent1">
                    <a:lumMod val="50000"/>
                  </a:schemeClr>
                </a:solidFill>
                <a:latin typeface="+mn-lt"/>
                <a:cs typeface="+mn-cs"/>
              </a:rPr>
              <a:t>Organograma</a:t>
            </a:r>
          </a:p>
        </p:txBody>
      </p:sp>
      <p:sp>
        <p:nvSpPr>
          <p:cNvPr id="25" name="CaixaDeTexto 24"/>
          <p:cNvSpPr txBox="1"/>
          <p:nvPr/>
        </p:nvSpPr>
        <p:spPr bwMode="auto">
          <a:xfrm rot="19318868">
            <a:off x="-179655" y="4643397"/>
            <a:ext cx="2665413" cy="307975"/>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Leonardo Diniz</a:t>
            </a:r>
          </a:p>
        </p:txBody>
      </p:sp>
      <p:sp>
        <p:nvSpPr>
          <p:cNvPr id="19" name="Retângulo 18"/>
          <p:cNvSpPr/>
          <p:nvPr/>
        </p:nvSpPr>
        <p:spPr bwMode="auto">
          <a:xfrm>
            <a:off x="1976435" y="3511401"/>
            <a:ext cx="360362" cy="360362"/>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grpSp>
        <p:nvGrpSpPr>
          <p:cNvPr id="10246" name="Grupo 59"/>
          <p:cNvGrpSpPr>
            <a:grpSpLocks/>
          </p:cNvGrpSpPr>
          <p:nvPr/>
        </p:nvGrpSpPr>
        <p:grpSpPr bwMode="auto">
          <a:xfrm>
            <a:off x="365127" y="3500835"/>
            <a:ext cx="2663825" cy="1511300"/>
            <a:chOff x="2007562" y="4448799"/>
            <a:chExt cx="2664296" cy="1511932"/>
          </a:xfrm>
        </p:grpSpPr>
        <p:sp>
          <p:nvSpPr>
            <p:cNvPr id="20" name="Retângulo 19"/>
            <p:cNvSpPr/>
            <p:nvPr/>
          </p:nvSpPr>
          <p:spPr>
            <a:xfrm>
              <a:off x="4143128" y="4448799"/>
              <a:ext cx="358838" cy="360513"/>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7" name="CaixaDeTexto 26"/>
            <p:cNvSpPr txBox="1"/>
            <p:nvPr/>
          </p:nvSpPr>
          <p:spPr>
            <a:xfrm rot="19318868">
              <a:off x="2007562" y="5652627"/>
              <a:ext cx="2664296" cy="308104"/>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Meyer </a:t>
              </a:r>
              <a:r>
                <a:rPr lang="pt-BR" sz="1400" dirty="0" err="1">
                  <a:latin typeface="+mn-lt"/>
                  <a:cs typeface="+mn-cs"/>
                </a:rPr>
                <a:t>Nigri</a:t>
              </a:r>
              <a:endParaRPr lang="pt-BR" sz="1400" dirty="0">
                <a:latin typeface="+mn-lt"/>
                <a:cs typeface="+mn-cs"/>
              </a:endParaRPr>
            </a:p>
          </p:txBody>
        </p:sp>
      </p:grpSp>
      <p:grpSp>
        <p:nvGrpSpPr>
          <p:cNvPr id="10247" name="Grupo 60"/>
          <p:cNvGrpSpPr>
            <a:grpSpLocks/>
          </p:cNvGrpSpPr>
          <p:nvPr/>
        </p:nvGrpSpPr>
        <p:grpSpPr bwMode="auto">
          <a:xfrm>
            <a:off x="900065" y="3500835"/>
            <a:ext cx="2663825" cy="1471612"/>
            <a:chOff x="2586266" y="4458312"/>
            <a:chExt cx="2664296" cy="1472500"/>
          </a:xfrm>
        </p:grpSpPr>
        <p:sp>
          <p:nvSpPr>
            <p:cNvPr id="21" name="Retângulo 20"/>
            <p:cNvSpPr/>
            <p:nvPr/>
          </p:nvSpPr>
          <p:spPr>
            <a:xfrm>
              <a:off x="4690076" y="4458312"/>
              <a:ext cx="360426" cy="360579"/>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8" name="CaixaDeTexto 27"/>
            <p:cNvSpPr txBox="1"/>
            <p:nvPr/>
          </p:nvSpPr>
          <p:spPr>
            <a:xfrm rot="19318868">
              <a:off x="2586266" y="5622651"/>
              <a:ext cx="2664296" cy="308161"/>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Nicholas </a:t>
              </a:r>
              <a:r>
                <a:rPr lang="pt-BR" sz="1400" dirty="0" err="1">
                  <a:latin typeface="+mn-lt"/>
                  <a:cs typeface="+mn-cs"/>
                </a:rPr>
                <a:t>Reade</a:t>
              </a:r>
              <a:endParaRPr lang="pt-BR" sz="1400" dirty="0">
                <a:latin typeface="+mn-lt"/>
                <a:cs typeface="+mn-cs"/>
              </a:endParaRPr>
            </a:p>
          </p:txBody>
        </p:sp>
      </p:grpSp>
      <p:grpSp>
        <p:nvGrpSpPr>
          <p:cNvPr id="10248" name="Grupo 61"/>
          <p:cNvGrpSpPr>
            <a:grpSpLocks/>
          </p:cNvGrpSpPr>
          <p:nvPr/>
        </p:nvGrpSpPr>
        <p:grpSpPr bwMode="auto">
          <a:xfrm>
            <a:off x="1474788" y="3500837"/>
            <a:ext cx="2665412" cy="1457325"/>
            <a:chOff x="3118601" y="4458304"/>
            <a:chExt cx="2664296" cy="1458412"/>
          </a:xfrm>
        </p:grpSpPr>
        <p:sp>
          <p:nvSpPr>
            <p:cNvPr id="22" name="Retângulo 21"/>
            <p:cNvSpPr/>
            <p:nvPr/>
          </p:nvSpPr>
          <p:spPr>
            <a:xfrm>
              <a:off x="5222745" y="4458304"/>
              <a:ext cx="360211" cy="360631"/>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9" name="CaixaDeTexto 28"/>
            <p:cNvSpPr txBox="1"/>
            <p:nvPr/>
          </p:nvSpPr>
          <p:spPr>
            <a:xfrm rot="19318868">
              <a:off x="3118601" y="5608511"/>
              <a:ext cx="2664296" cy="308205"/>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Rafael </a:t>
              </a:r>
              <a:r>
                <a:rPr lang="pt-BR" sz="1400" dirty="0" err="1">
                  <a:latin typeface="+mn-lt"/>
                  <a:cs typeface="+mn-cs"/>
                </a:rPr>
                <a:t>Novellino</a:t>
              </a:r>
              <a:endParaRPr lang="pt-BR" sz="1400" dirty="0">
                <a:latin typeface="+mn-lt"/>
                <a:cs typeface="+mn-cs"/>
              </a:endParaRPr>
            </a:p>
          </p:txBody>
        </p:sp>
      </p:grpSp>
      <p:grpSp>
        <p:nvGrpSpPr>
          <p:cNvPr id="10249" name="Grupo 62"/>
          <p:cNvGrpSpPr>
            <a:grpSpLocks/>
          </p:cNvGrpSpPr>
          <p:nvPr/>
        </p:nvGrpSpPr>
        <p:grpSpPr bwMode="auto">
          <a:xfrm>
            <a:off x="1979615" y="3500835"/>
            <a:ext cx="2663825" cy="1473200"/>
            <a:chOff x="3659982" y="4458296"/>
            <a:chExt cx="2664296" cy="1474443"/>
          </a:xfrm>
        </p:grpSpPr>
        <p:sp>
          <p:nvSpPr>
            <p:cNvPr id="24" name="Retângulo 23"/>
            <p:cNvSpPr/>
            <p:nvPr/>
          </p:nvSpPr>
          <p:spPr>
            <a:xfrm>
              <a:off x="5789195" y="4458296"/>
              <a:ext cx="360427" cy="360666"/>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30" name="CaixaDeTexto 29"/>
            <p:cNvSpPr txBox="1"/>
            <p:nvPr/>
          </p:nvSpPr>
          <p:spPr>
            <a:xfrm rot="19318868">
              <a:off x="3659982" y="5624504"/>
              <a:ext cx="2664296" cy="308235"/>
            </a:xfrm>
            <a:prstGeom prst="rect">
              <a:avLst/>
            </a:prstGeom>
            <a:noFill/>
          </p:spPr>
          <p:txBody>
            <a:bodyPr>
              <a:spAutoFit/>
            </a:bodyPr>
            <a:lstStyle/>
            <a:p>
              <a:pPr marL="285750" indent="-285750" algn="r" fontAlgn="auto">
                <a:spcBef>
                  <a:spcPts val="0"/>
                </a:spcBef>
                <a:spcAft>
                  <a:spcPts val="0"/>
                </a:spcAft>
                <a:defRPr/>
              </a:pPr>
              <a:r>
                <a:rPr lang="pt-BR" sz="1400" dirty="0">
                  <a:latin typeface="+mn-lt"/>
                  <a:cs typeface="+mn-cs"/>
                </a:rPr>
                <a:t>Diretor: Ronaldo Cury</a:t>
              </a:r>
            </a:p>
          </p:txBody>
        </p:sp>
      </p:grpSp>
      <p:grpSp>
        <p:nvGrpSpPr>
          <p:cNvPr id="10250" name="Grupo 51"/>
          <p:cNvGrpSpPr>
            <a:grpSpLocks/>
          </p:cNvGrpSpPr>
          <p:nvPr/>
        </p:nvGrpSpPr>
        <p:grpSpPr bwMode="auto">
          <a:xfrm>
            <a:off x="4384675" y="1628800"/>
            <a:ext cx="2679700" cy="641324"/>
            <a:chOff x="4383968" y="1628753"/>
            <a:chExt cx="2680319" cy="641395"/>
          </a:xfrm>
        </p:grpSpPr>
        <p:sp>
          <p:nvSpPr>
            <p:cNvPr id="8" name="Retângulo 7"/>
            <p:cNvSpPr/>
            <p:nvPr/>
          </p:nvSpPr>
          <p:spPr>
            <a:xfrm>
              <a:off x="4383968" y="1754154"/>
              <a:ext cx="360446" cy="360402"/>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9" name="CaixaDeTexto 8"/>
            <p:cNvSpPr txBox="1"/>
            <p:nvPr/>
          </p:nvSpPr>
          <p:spPr>
            <a:xfrm>
              <a:off x="4760293" y="1628753"/>
              <a:ext cx="2303994" cy="523278"/>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Conselho Deliberativo </a:t>
              </a:r>
            </a:p>
            <a:p>
              <a:pPr marL="285750" indent="-285750" fontAlgn="auto">
                <a:spcBef>
                  <a:spcPts val="0"/>
                </a:spcBef>
                <a:spcAft>
                  <a:spcPts val="0"/>
                </a:spcAft>
                <a:defRPr/>
              </a:pPr>
              <a:r>
                <a:rPr lang="pt-BR" sz="1400" dirty="0">
                  <a:latin typeface="+mn-lt"/>
                  <a:cs typeface="+mn-cs"/>
                </a:rPr>
                <a:t> 22 Incorporadoras</a:t>
              </a:r>
            </a:p>
          </p:txBody>
        </p:sp>
        <p:cxnSp>
          <p:nvCxnSpPr>
            <p:cNvPr id="34" name="Conector reto 33"/>
            <p:cNvCxnSpPr/>
            <p:nvPr/>
          </p:nvCxnSpPr>
          <p:spPr>
            <a:xfrm>
              <a:off x="4564985" y="2125670"/>
              <a:ext cx="0" cy="14447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52" name="Grupo 53"/>
          <p:cNvGrpSpPr>
            <a:grpSpLocks/>
          </p:cNvGrpSpPr>
          <p:nvPr/>
        </p:nvGrpSpPr>
        <p:grpSpPr bwMode="auto">
          <a:xfrm>
            <a:off x="4392615" y="2276872"/>
            <a:ext cx="4067175" cy="515938"/>
            <a:chOff x="4393300" y="2780928"/>
            <a:chExt cx="4067132" cy="515548"/>
          </a:xfrm>
        </p:grpSpPr>
        <p:sp>
          <p:nvSpPr>
            <p:cNvPr id="12" name="Retângulo 11"/>
            <p:cNvSpPr/>
            <p:nvPr/>
          </p:nvSpPr>
          <p:spPr>
            <a:xfrm>
              <a:off x="4393300" y="2780928"/>
              <a:ext cx="360358" cy="360091"/>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3" name="CaixaDeTexto 12"/>
            <p:cNvSpPr txBox="1"/>
            <p:nvPr/>
          </p:nvSpPr>
          <p:spPr>
            <a:xfrm>
              <a:off x="4769533" y="2780928"/>
              <a:ext cx="3690899" cy="307742"/>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Presidente: Rubens </a:t>
              </a:r>
              <a:r>
                <a:rPr lang="pt-BR" sz="1400" dirty="0" err="1">
                  <a:latin typeface="+mn-lt"/>
                  <a:cs typeface="+mn-cs"/>
                </a:rPr>
                <a:t>Menin</a:t>
              </a:r>
              <a:r>
                <a:rPr lang="pt-BR" sz="1400" dirty="0">
                  <a:latin typeface="+mn-lt"/>
                  <a:cs typeface="+mn-cs"/>
                </a:rPr>
                <a:t> (MRV)</a:t>
              </a:r>
            </a:p>
          </p:txBody>
        </p:sp>
        <p:cxnSp>
          <p:nvCxnSpPr>
            <p:cNvPr id="36" name="Conector reto 35"/>
            <p:cNvCxnSpPr/>
            <p:nvPr/>
          </p:nvCxnSpPr>
          <p:spPr>
            <a:xfrm>
              <a:off x="4564748" y="3152122"/>
              <a:ext cx="0" cy="1443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53" name="Grupo 54"/>
          <p:cNvGrpSpPr>
            <a:grpSpLocks/>
          </p:cNvGrpSpPr>
          <p:nvPr/>
        </p:nvGrpSpPr>
        <p:grpSpPr bwMode="auto">
          <a:xfrm>
            <a:off x="4392615" y="2818210"/>
            <a:ext cx="4067175" cy="512762"/>
            <a:chOff x="4393300" y="3322314"/>
            <a:chExt cx="4067132" cy="513794"/>
          </a:xfrm>
        </p:grpSpPr>
        <p:sp>
          <p:nvSpPr>
            <p:cNvPr id="14" name="Retângulo 13"/>
            <p:cNvSpPr/>
            <p:nvPr/>
          </p:nvSpPr>
          <p:spPr>
            <a:xfrm>
              <a:off x="4393300" y="3322314"/>
              <a:ext cx="360358" cy="359497"/>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5" name="CaixaDeTexto 14"/>
            <p:cNvSpPr txBox="1"/>
            <p:nvPr/>
          </p:nvSpPr>
          <p:spPr>
            <a:xfrm>
              <a:off x="4769533" y="3322314"/>
              <a:ext cx="3690899" cy="307004"/>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Vice-presidente: João Rossi (Rossi)</a:t>
              </a:r>
            </a:p>
          </p:txBody>
        </p:sp>
        <p:cxnSp>
          <p:nvCxnSpPr>
            <p:cNvPr id="37" name="Conector reto 36"/>
            <p:cNvCxnSpPr/>
            <p:nvPr/>
          </p:nvCxnSpPr>
          <p:spPr>
            <a:xfrm>
              <a:off x="4564748" y="3691355"/>
              <a:ext cx="0" cy="1447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54" name="Grupo 55"/>
          <p:cNvGrpSpPr>
            <a:grpSpLocks/>
          </p:cNvGrpSpPr>
          <p:nvPr/>
        </p:nvGrpSpPr>
        <p:grpSpPr bwMode="auto">
          <a:xfrm>
            <a:off x="4826002" y="3500835"/>
            <a:ext cx="4067175" cy="360362"/>
            <a:chOff x="4393300" y="3861048"/>
            <a:chExt cx="4067132" cy="359814"/>
          </a:xfrm>
        </p:grpSpPr>
        <p:sp>
          <p:nvSpPr>
            <p:cNvPr id="16" name="Retângulo 15"/>
            <p:cNvSpPr/>
            <p:nvPr/>
          </p:nvSpPr>
          <p:spPr>
            <a:xfrm>
              <a:off x="4393300" y="3861048"/>
              <a:ext cx="360359" cy="359814"/>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7" name="CaixaDeTexto 16"/>
            <p:cNvSpPr txBox="1"/>
            <p:nvPr/>
          </p:nvSpPr>
          <p:spPr>
            <a:xfrm>
              <a:off x="4769534" y="3861048"/>
              <a:ext cx="3690898" cy="307507"/>
            </a:xfrm>
            <a:prstGeom prst="rect">
              <a:avLst/>
            </a:prstGeom>
            <a:noFill/>
          </p:spPr>
          <p:txBody>
            <a:bodyPr>
              <a:spAutoFit/>
            </a:bodyPr>
            <a:lstStyle/>
            <a:p>
              <a:pPr marL="285750" indent="-285750" fontAlgn="auto">
                <a:spcBef>
                  <a:spcPts val="0"/>
                </a:spcBef>
                <a:spcAft>
                  <a:spcPts val="0"/>
                </a:spcAft>
                <a:defRPr/>
              </a:pPr>
              <a:r>
                <a:rPr lang="pt-BR" sz="1400" dirty="0">
                  <a:latin typeface="+mn-lt"/>
                  <a:cs typeface="+mn-cs"/>
                </a:rPr>
                <a:t>Diretor executivo Renato Ventura</a:t>
              </a:r>
            </a:p>
          </p:txBody>
        </p:sp>
      </p:grpSp>
      <p:cxnSp>
        <p:nvCxnSpPr>
          <p:cNvPr id="39" name="Conector reto 38"/>
          <p:cNvCxnSpPr/>
          <p:nvPr/>
        </p:nvCxnSpPr>
        <p:spPr bwMode="auto">
          <a:xfrm>
            <a:off x="2728913" y="3356374"/>
            <a:ext cx="0"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bwMode="auto">
          <a:xfrm>
            <a:off x="2139950" y="3356374"/>
            <a:ext cx="0"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bwMode="auto">
          <a:xfrm>
            <a:off x="5003800" y="3356374"/>
            <a:ext cx="0"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bwMode="auto">
          <a:xfrm>
            <a:off x="4284663" y="3351610"/>
            <a:ext cx="0" cy="14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bwMode="auto">
          <a:xfrm>
            <a:off x="3717925" y="3348437"/>
            <a:ext cx="0"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bwMode="auto">
          <a:xfrm>
            <a:off x="3200400" y="3356374"/>
            <a:ext cx="0" cy="144463"/>
          </a:xfrm>
          <a:prstGeom prst="line">
            <a:avLst/>
          </a:prstGeom>
        </p:spPr>
        <p:style>
          <a:lnRef idx="1">
            <a:schemeClr val="accent1"/>
          </a:lnRef>
          <a:fillRef idx="0">
            <a:schemeClr val="accent1"/>
          </a:fillRef>
          <a:effectRef idx="0">
            <a:schemeClr val="accent1"/>
          </a:effectRef>
          <a:fontRef idx="minor">
            <a:schemeClr val="tx1"/>
          </a:fontRef>
        </p:style>
      </p:cxnSp>
      <p:sp>
        <p:nvSpPr>
          <p:cNvPr id="50" name="CaixaDeTexto 49"/>
          <p:cNvSpPr txBox="1"/>
          <p:nvPr/>
        </p:nvSpPr>
        <p:spPr>
          <a:xfrm>
            <a:off x="4429125" y="4724797"/>
            <a:ext cx="1079500" cy="369888"/>
          </a:xfrm>
          <a:prstGeom prst="rect">
            <a:avLst/>
          </a:prstGeom>
          <a:gradFill>
            <a:gsLst>
              <a:gs pos="50000">
                <a:srgbClr val="293D56"/>
              </a:gs>
              <a:gs pos="100000">
                <a:srgbClr val="418EC0"/>
              </a:gs>
            </a:gsLst>
            <a:lin ang="150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algn="ctr">
              <a:defRPr>
                <a:solidFill>
                  <a:schemeClr val="lt1"/>
                </a:solidFill>
                <a:latin typeface="+mn-lt"/>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pPr eaLnBrk="1" hangingPunct="1">
              <a:defRPr/>
            </a:pPr>
            <a:r>
              <a:rPr lang="pt-BR" dirty="0" smtClean="0"/>
              <a:t> </a:t>
            </a:r>
            <a:r>
              <a:rPr lang="pt-BR" sz="1600" dirty="0"/>
              <a:t>COMITÊS </a:t>
            </a:r>
          </a:p>
        </p:txBody>
      </p:sp>
      <p:cxnSp>
        <p:nvCxnSpPr>
          <p:cNvPr id="51" name="Conector reto 50"/>
          <p:cNvCxnSpPr/>
          <p:nvPr/>
        </p:nvCxnSpPr>
        <p:spPr bwMode="auto">
          <a:xfrm flipH="1" flipV="1">
            <a:off x="2139952" y="3350791"/>
            <a:ext cx="2876731" cy="6121"/>
          </a:xfrm>
          <a:prstGeom prst="line">
            <a:avLst/>
          </a:prstGeom>
        </p:spPr>
        <p:style>
          <a:lnRef idx="1">
            <a:schemeClr val="accent1"/>
          </a:lnRef>
          <a:fillRef idx="0">
            <a:schemeClr val="accent1"/>
          </a:fillRef>
          <a:effectRef idx="0">
            <a:schemeClr val="accent1"/>
          </a:effectRef>
          <a:fontRef idx="minor">
            <a:schemeClr val="tx1"/>
          </a:fontRef>
        </p:style>
      </p:cxnSp>
      <p:pic>
        <p:nvPicPr>
          <p:cNvPr id="10263"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5650" y="2848372"/>
            <a:ext cx="12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CaixaDeTexto 51"/>
          <p:cNvSpPr txBox="1"/>
          <p:nvPr/>
        </p:nvSpPr>
        <p:spPr>
          <a:xfrm>
            <a:off x="899592" y="417787"/>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A ABRAINC </a:t>
            </a:r>
          </a:p>
        </p:txBody>
      </p:sp>
      <p:sp>
        <p:nvSpPr>
          <p:cNvPr id="45" name="CaixaDeTexto 44"/>
          <p:cNvSpPr txBox="1"/>
          <p:nvPr/>
        </p:nvSpPr>
        <p:spPr>
          <a:xfrm>
            <a:off x="7380312" y="6525346"/>
            <a:ext cx="1512168" cy="246221"/>
          </a:xfrm>
          <a:prstGeom prst="rect">
            <a:avLst/>
          </a:prstGeom>
          <a:noFill/>
        </p:spPr>
        <p:txBody>
          <a:bodyPr wrap="square" rtlCol="0">
            <a:spAutoFit/>
          </a:bodyPr>
          <a:lstStyle/>
          <a:p>
            <a:pPr algn="r"/>
            <a:r>
              <a:rPr lang="pt-BR" sz="1000" dirty="0" smtClean="0"/>
              <a:t>5</a:t>
            </a:r>
            <a:endParaRPr lang="pt-BR" sz="1000" dirty="0"/>
          </a:p>
        </p:txBody>
      </p:sp>
    </p:spTree>
    <p:extLst>
      <p:ext uri="{BB962C8B-B14F-4D97-AF65-F5344CB8AC3E}">
        <p14:creationId xmlns:p14="http://schemas.microsoft.com/office/powerpoint/2010/main" val="354620816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125415" y="65088"/>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90" y="762000"/>
            <a:ext cx="7697787" cy="20415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a:solidFill>
                  <a:schemeClr val="tx2">
                    <a:lumMod val="50000"/>
                  </a:schemeClr>
                </a:solidFill>
                <a:latin typeface="+mn-lt"/>
                <a:cs typeface="Tahoma" pitchFamily="34" charset="0"/>
                <a:sym typeface="Helvetica" charset="0"/>
              </a:rPr>
              <a:t>A </a:t>
            </a:r>
            <a:r>
              <a:rPr lang="en-US" sz="2800" b="1" dirty="0" err="1">
                <a:solidFill>
                  <a:schemeClr val="tx2">
                    <a:lumMod val="50000"/>
                  </a:schemeClr>
                </a:solidFill>
                <a:latin typeface="+mn-lt"/>
                <a:cs typeface="Tahoma" pitchFamily="34" charset="0"/>
                <a:sym typeface="Helvetica" charset="0"/>
              </a:rPr>
              <a:t>importância</a:t>
            </a:r>
            <a:r>
              <a:rPr lang="en-US" sz="2800" b="1" dirty="0">
                <a:solidFill>
                  <a:schemeClr val="tx2">
                    <a:lumMod val="50000"/>
                  </a:schemeClr>
                </a:solidFill>
                <a:latin typeface="+mn-lt"/>
                <a:cs typeface="Tahoma" pitchFamily="34" charset="0"/>
                <a:sym typeface="Helvetica" charset="0"/>
              </a:rPr>
              <a:t> do </a:t>
            </a:r>
            <a:r>
              <a:rPr lang="en-US" sz="2800" b="1" dirty="0" err="1">
                <a:solidFill>
                  <a:schemeClr val="tx2">
                    <a:lumMod val="50000"/>
                  </a:schemeClr>
                </a:solidFill>
                <a:latin typeface="+mn-lt"/>
                <a:cs typeface="Tahoma" pitchFamily="34" charset="0"/>
                <a:sym typeface="Helvetica" charset="0"/>
              </a:rPr>
              <a:t>setor</a:t>
            </a:r>
            <a:endParaRPr lang="en-US" sz="2800" b="1" dirty="0">
              <a:solidFill>
                <a:schemeClr val="tx2">
                  <a:lumMod val="50000"/>
                </a:schemeClr>
              </a:solidFill>
              <a:latin typeface="+mn-lt"/>
              <a:cs typeface="Tahoma" pitchFamily="34" charset="0"/>
              <a:sym typeface="Helvetica" charset="0"/>
            </a:endParaRPr>
          </a:p>
        </p:txBody>
      </p:sp>
    </p:spTree>
    <p:extLst>
      <p:ext uri="{BB962C8B-B14F-4D97-AF65-F5344CB8AC3E}">
        <p14:creationId xmlns:p14="http://schemas.microsoft.com/office/powerpoint/2010/main" val="324448934"/>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611560" y="1052736"/>
            <a:ext cx="7926924" cy="5668526"/>
          </a:xfrm>
          <a:prstGeom prst="rect">
            <a:avLst/>
          </a:prstGeom>
        </p:spPr>
      </p:pic>
      <p:sp>
        <p:nvSpPr>
          <p:cNvPr id="9" name="CaixaDeTexto 8"/>
          <p:cNvSpPr txBox="1"/>
          <p:nvPr/>
        </p:nvSpPr>
        <p:spPr>
          <a:xfrm>
            <a:off x="7380312" y="6525346"/>
            <a:ext cx="1512168" cy="246221"/>
          </a:xfrm>
          <a:prstGeom prst="rect">
            <a:avLst/>
          </a:prstGeom>
          <a:noFill/>
        </p:spPr>
        <p:txBody>
          <a:bodyPr wrap="square" rtlCol="0">
            <a:spAutoFit/>
          </a:bodyPr>
          <a:lstStyle/>
          <a:p>
            <a:pPr algn="r"/>
            <a:r>
              <a:rPr lang="pt-BR" sz="1000" dirty="0" smtClean="0"/>
              <a:t>6</a:t>
            </a:r>
            <a:endParaRPr lang="pt-BR" sz="1000" dirty="0"/>
          </a:p>
        </p:txBody>
      </p:sp>
      <p:sp>
        <p:nvSpPr>
          <p:cNvPr id="10" name="CaixaDeTexto 9"/>
          <p:cNvSpPr txBox="1"/>
          <p:nvPr/>
        </p:nvSpPr>
        <p:spPr>
          <a:xfrm>
            <a:off x="1835696" y="476672"/>
            <a:ext cx="6840000" cy="369332"/>
          </a:xfrm>
          <a:prstGeom prst="rect">
            <a:avLst/>
          </a:prstGeom>
          <a:noFill/>
        </p:spPr>
        <p:txBody>
          <a:bodyPr wrap="square">
            <a:spAutoFit/>
          </a:bodyPr>
          <a:lstStyle/>
          <a:p>
            <a:pPr algn="ctr">
              <a:defRPr/>
            </a:pPr>
            <a:r>
              <a:rPr lang="pt-BR" b="1" dirty="0">
                <a:solidFill>
                  <a:schemeClr val="bg2">
                    <a:lumMod val="10000"/>
                  </a:schemeClr>
                </a:solidFill>
                <a:cs typeface="Tahoma" pitchFamily="34" charset="0"/>
              </a:rPr>
              <a:t>Estudo FGV/ABRAINC: Cadeia Produtiva da Construção</a:t>
            </a:r>
          </a:p>
        </p:txBody>
      </p:sp>
    </p:spTree>
    <p:extLst>
      <p:ext uri="{BB962C8B-B14F-4D97-AF65-F5344CB8AC3E}">
        <p14:creationId xmlns:p14="http://schemas.microsoft.com/office/powerpoint/2010/main" val="311915015"/>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404408" y="467380"/>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Estudo FGV/ABRAINC: Edificações e Incorporação</a:t>
            </a:r>
          </a:p>
        </p:txBody>
      </p:sp>
      <p:sp>
        <p:nvSpPr>
          <p:cNvPr id="6" name="Elipse 5"/>
          <p:cNvSpPr/>
          <p:nvPr/>
        </p:nvSpPr>
        <p:spPr>
          <a:xfrm>
            <a:off x="1287138" y="2390493"/>
            <a:ext cx="1206830" cy="686495"/>
          </a:xfrm>
          <a:prstGeom prst="ellipse">
            <a:avLst/>
          </a:prstGeom>
          <a:solidFill>
            <a:schemeClr val="bg1"/>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 name="Grupo 6"/>
          <p:cNvGrpSpPr/>
          <p:nvPr/>
        </p:nvGrpSpPr>
        <p:grpSpPr>
          <a:xfrm>
            <a:off x="1465750" y="3507569"/>
            <a:ext cx="1202542" cy="688872"/>
            <a:chOff x="2070281" y="957"/>
            <a:chExt cx="844839" cy="844839"/>
          </a:xfrm>
          <a:solidFill>
            <a:schemeClr val="bg1"/>
          </a:solidFill>
        </p:grpSpPr>
        <p:sp>
          <p:nvSpPr>
            <p:cNvPr id="11" name="Elipse 4"/>
            <p:cNvSpPr/>
            <p:nvPr/>
          </p:nvSpPr>
          <p:spPr>
            <a:xfrm>
              <a:off x="2198783" y="146586"/>
              <a:ext cx="592267" cy="527350"/>
            </a:xfrm>
            <a:prstGeom prst="rect">
              <a:avLst/>
            </a:prstGeom>
            <a:grpFill/>
            <a:ln>
              <a:solidFill>
                <a:schemeClr val="bg1"/>
              </a:solidFill>
            </a:ln>
          </p:spPr>
          <p:style>
            <a:lnRef idx="0">
              <a:scrgbClr r="0" g="0" b="0"/>
            </a:lnRef>
            <a:fillRef idx="0">
              <a:scrgbClr r="0" g="0" b="0"/>
            </a:fillRef>
            <a:effectRef idx="0">
              <a:scrgbClr r="0" g="0" b="0"/>
            </a:effectRef>
            <a:fontRef idx="minor">
              <a:schemeClr val="lt1"/>
            </a:fontRef>
          </p:style>
          <p:txBody>
            <a:bodyPr spcFirstLastPara="0" vert="horz" wrap="square" lIns="18574" tIns="18574" rIns="18574" bIns="18574" numCol="1" spcCol="1270" anchor="ctr" anchorCtr="0">
              <a:noAutofit/>
            </a:bodyPr>
            <a:lstStyle/>
            <a:p>
              <a:pPr algn="ctr" defTabSz="1300163">
                <a:lnSpc>
                  <a:spcPct val="90000"/>
                </a:lnSpc>
                <a:spcAft>
                  <a:spcPct val="35000"/>
                </a:spcAft>
              </a:pPr>
              <a:endParaRPr lang="pt-BR" sz="2925" dirty="0"/>
            </a:p>
          </p:txBody>
        </p:sp>
        <p:sp>
          <p:nvSpPr>
            <p:cNvPr id="12" name="Elipse 11"/>
            <p:cNvSpPr/>
            <p:nvPr/>
          </p:nvSpPr>
          <p:spPr>
            <a:xfrm>
              <a:off x="2070281" y="957"/>
              <a:ext cx="844839" cy="844839"/>
            </a:xfrm>
            <a:prstGeom prst="ellipse">
              <a:avLst/>
            </a:prstGeom>
            <a:grp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3" name="Elipse 12"/>
          <p:cNvSpPr/>
          <p:nvPr/>
        </p:nvSpPr>
        <p:spPr>
          <a:xfrm>
            <a:off x="1402720" y="4471719"/>
            <a:ext cx="1202542" cy="688872"/>
          </a:xfrm>
          <a:prstGeom prst="ellipse">
            <a:avLst/>
          </a:prstGeom>
          <a:solidFill>
            <a:schemeClr val="bg1"/>
          </a:solid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tângulo 13"/>
          <p:cNvSpPr/>
          <p:nvPr/>
        </p:nvSpPr>
        <p:spPr>
          <a:xfrm>
            <a:off x="1352178" y="2454476"/>
            <a:ext cx="1040047" cy="430887"/>
          </a:xfrm>
          <a:prstGeom prst="rect">
            <a:avLst/>
          </a:prstGeom>
        </p:spPr>
        <p:txBody>
          <a:bodyPr wrap="square">
            <a:spAutoFit/>
          </a:bodyPr>
          <a:lstStyle/>
          <a:p>
            <a:pPr algn="ctr"/>
            <a:r>
              <a:rPr lang="pt-BR" sz="1100" dirty="0">
                <a:ln w="0"/>
                <a:effectLst>
                  <a:outerShdw blurRad="38100" dist="19050" dir="2700000" algn="tl" rotWithShape="0">
                    <a:schemeClr val="dk1">
                      <a:alpha val="40000"/>
                    </a:schemeClr>
                  </a:outerShdw>
                </a:effectLst>
              </a:rPr>
              <a:t>Obras de </a:t>
            </a:r>
          </a:p>
          <a:p>
            <a:pPr algn="ctr"/>
            <a:r>
              <a:rPr lang="pt-BR" sz="1100" dirty="0">
                <a:ln w="0"/>
                <a:effectLst>
                  <a:outerShdw blurRad="38100" dist="19050" dir="2700000" algn="tl" rotWithShape="0">
                    <a:schemeClr val="dk1">
                      <a:alpha val="40000"/>
                    </a:schemeClr>
                  </a:outerShdw>
                </a:effectLst>
              </a:rPr>
              <a:t>Infraestrutura</a:t>
            </a:r>
            <a:endParaRPr lang="pt-BR" sz="1100" dirty="0"/>
          </a:p>
        </p:txBody>
      </p:sp>
      <p:sp>
        <p:nvSpPr>
          <p:cNvPr id="15" name="Retângulo 14"/>
          <p:cNvSpPr/>
          <p:nvPr/>
        </p:nvSpPr>
        <p:spPr>
          <a:xfrm>
            <a:off x="1416348" y="4609416"/>
            <a:ext cx="1077620" cy="600164"/>
          </a:xfrm>
          <a:prstGeom prst="rect">
            <a:avLst/>
          </a:prstGeom>
        </p:spPr>
        <p:txBody>
          <a:bodyPr wrap="square">
            <a:spAutoFit/>
          </a:bodyPr>
          <a:lstStyle/>
          <a:p>
            <a:pPr algn="ctr"/>
            <a:r>
              <a:rPr lang="pt-BR" sz="1100" dirty="0">
                <a:ln w="0"/>
                <a:effectLst>
                  <a:outerShdw blurRad="38100" dist="19050" dir="2700000" algn="tl" rotWithShape="0">
                    <a:schemeClr val="dk1">
                      <a:alpha val="40000"/>
                    </a:schemeClr>
                  </a:outerShdw>
                </a:effectLst>
              </a:rPr>
              <a:t>Serviços </a:t>
            </a:r>
          </a:p>
          <a:p>
            <a:pPr algn="ctr"/>
            <a:r>
              <a:rPr lang="pt-BR" sz="1100" dirty="0">
                <a:ln w="0"/>
                <a:effectLst>
                  <a:outerShdw blurRad="38100" dist="19050" dir="2700000" algn="tl" rotWithShape="0">
                    <a:schemeClr val="dk1">
                      <a:alpha val="40000"/>
                    </a:schemeClr>
                  </a:outerShdw>
                </a:effectLst>
              </a:rPr>
              <a:t>Especializados</a:t>
            </a:r>
            <a:endParaRPr lang="pt-BR" sz="1100" dirty="0"/>
          </a:p>
        </p:txBody>
      </p:sp>
      <p:cxnSp>
        <p:nvCxnSpPr>
          <p:cNvPr id="16" name="Conector reto 15"/>
          <p:cNvCxnSpPr>
            <a:endCxn id="6" idx="3"/>
          </p:cNvCxnSpPr>
          <p:nvPr/>
        </p:nvCxnSpPr>
        <p:spPr>
          <a:xfrm flipV="1">
            <a:off x="979571" y="2976453"/>
            <a:ext cx="484305" cy="679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to 16"/>
          <p:cNvCxnSpPr>
            <a:endCxn id="13" idx="1"/>
          </p:cNvCxnSpPr>
          <p:nvPr/>
        </p:nvCxnSpPr>
        <p:spPr>
          <a:xfrm>
            <a:off x="1086593" y="3920855"/>
            <a:ext cx="492237" cy="651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1171624" y="3852904"/>
            <a:ext cx="305890"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Diagrama 18"/>
          <p:cNvGraphicFramePr/>
          <p:nvPr>
            <p:extLst>
              <p:ext uri="{D42A27DB-BD31-4B8C-83A1-F6EECF244321}">
                <p14:modId xmlns:p14="http://schemas.microsoft.com/office/powerpoint/2010/main" val="2905184655"/>
              </p:ext>
            </p:extLst>
          </p:nvPr>
        </p:nvGraphicFramePr>
        <p:xfrm>
          <a:off x="3443417" y="1886437"/>
          <a:ext cx="5017017" cy="4638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eta para a direita 19"/>
          <p:cNvSpPr/>
          <p:nvPr/>
        </p:nvSpPr>
        <p:spPr>
          <a:xfrm>
            <a:off x="2776209" y="3749530"/>
            <a:ext cx="537501" cy="226664"/>
          </a:xfrm>
          <a:prstGeom prst="rightArrow">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1537003" y="3542868"/>
            <a:ext cx="880179" cy="600164"/>
          </a:xfrm>
          <a:prstGeom prst="rect">
            <a:avLst/>
          </a:prstGeom>
        </p:spPr>
        <p:txBody>
          <a:bodyPr wrap="square">
            <a:spAutoFit/>
          </a:bodyPr>
          <a:lstStyle/>
          <a:p>
            <a:pPr algn="ctr"/>
            <a:r>
              <a:rPr lang="pt-BR" sz="1100" dirty="0">
                <a:ln w="0"/>
                <a:effectLst>
                  <a:outerShdw blurRad="38100" dist="19050" dir="2700000" algn="tl" rotWithShape="0">
                    <a:schemeClr val="dk1">
                      <a:alpha val="40000"/>
                    </a:schemeClr>
                  </a:outerShdw>
                </a:effectLst>
              </a:rPr>
              <a:t>Construção de</a:t>
            </a:r>
          </a:p>
          <a:p>
            <a:pPr algn="ctr"/>
            <a:r>
              <a:rPr lang="pt-BR" sz="1100" dirty="0">
                <a:ln w="0"/>
                <a:effectLst>
                  <a:outerShdw blurRad="38100" dist="19050" dir="2700000" algn="tl" rotWithShape="0">
                    <a:schemeClr val="dk1">
                      <a:alpha val="40000"/>
                    </a:schemeClr>
                  </a:outerShdw>
                </a:effectLst>
              </a:rPr>
              <a:t> Edifícios</a:t>
            </a:r>
            <a:endParaRPr lang="pt-BR" sz="1100" dirty="0"/>
          </a:p>
        </p:txBody>
      </p:sp>
      <p:sp>
        <p:nvSpPr>
          <p:cNvPr id="22" name="CaixaDeTexto 21"/>
          <p:cNvSpPr txBox="1"/>
          <p:nvPr/>
        </p:nvSpPr>
        <p:spPr>
          <a:xfrm>
            <a:off x="3059834" y="1219473"/>
            <a:ext cx="4894241" cy="369332"/>
          </a:xfrm>
          <a:prstGeom prst="rect">
            <a:avLst/>
          </a:prstGeom>
          <a:noFill/>
        </p:spPr>
        <p:txBody>
          <a:bodyPr wrap="square" rtlCol="0">
            <a:spAutoFit/>
          </a:bodyPr>
          <a:lstStyle/>
          <a:p>
            <a:r>
              <a:rPr lang="pt-BR" dirty="0" smtClean="0"/>
              <a:t>Números do Setor – 2007 a 2011</a:t>
            </a:r>
            <a:endParaRPr lang="pt-BR" dirty="0"/>
          </a:p>
        </p:txBody>
      </p:sp>
      <p:grpSp>
        <p:nvGrpSpPr>
          <p:cNvPr id="23" name="Grupo 22"/>
          <p:cNvGrpSpPr/>
          <p:nvPr/>
        </p:nvGrpSpPr>
        <p:grpSpPr>
          <a:xfrm>
            <a:off x="42288" y="3473387"/>
            <a:ext cx="1202542" cy="688872"/>
            <a:chOff x="2070281" y="957"/>
            <a:chExt cx="844839" cy="844839"/>
          </a:xfrm>
          <a:solidFill>
            <a:schemeClr val="bg1"/>
          </a:solidFill>
        </p:grpSpPr>
        <p:sp>
          <p:nvSpPr>
            <p:cNvPr id="24" name="Elipse 4"/>
            <p:cNvSpPr/>
            <p:nvPr/>
          </p:nvSpPr>
          <p:spPr>
            <a:xfrm>
              <a:off x="2198783" y="146586"/>
              <a:ext cx="592267" cy="527350"/>
            </a:xfrm>
            <a:prstGeom prst="rect">
              <a:avLst/>
            </a:prstGeom>
            <a:grpFill/>
            <a:ln>
              <a:solidFill>
                <a:schemeClr val="bg1"/>
              </a:solidFill>
            </a:ln>
          </p:spPr>
          <p:style>
            <a:lnRef idx="0">
              <a:scrgbClr r="0" g="0" b="0"/>
            </a:lnRef>
            <a:fillRef idx="0">
              <a:scrgbClr r="0" g="0" b="0"/>
            </a:fillRef>
            <a:effectRef idx="0">
              <a:scrgbClr r="0" g="0" b="0"/>
            </a:effectRef>
            <a:fontRef idx="minor">
              <a:schemeClr val="lt1"/>
            </a:fontRef>
          </p:style>
          <p:txBody>
            <a:bodyPr spcFirstLastPara="0" vert="horz" wrap="square" lIns="18574" tIns="18574" rIns="18574" bIns="18574" numCol="1" spcCol="1270" anchor="ctr" anchorCtr="0">
              <a:noAutofit/>
            </a:bodyPr>
            <a:lstStyle/>
            <a:p>
              <a:pPr algn="ctr" defTabSz="1300163">
                <a:lnSpc>
                  <a:spcPct val="90000"/>
                </a:lnSpc>
                <a:spcAft>
                  <a:spcPct val="35000"/>
                </a:spcAft>
              </a:pPr>
              <a:endParaRPr lang="pt-BR" sz="2925" dirty="0"/>
            </a:p>
          </p:txBody>
        </p:sp>
        <p:sp>
          <p:nvSpPr>
            <p:cNvPr id="25" name="Elipse 24"/>
            <p:cNvSpPr/>
            <p:nvPr/>
          </p:nvSpPr>
          <p:spPr>
            <a:xfrm>
              <a:off x="2070281" y="957"/>
              <a:ext cx="844839" cy="844839"/>
            </a:xfrm>
            <a:prstGeom prst="ellipse">
              <a:avLst/>
            </a:prstGeom>
            <a:grpFill/>
            <a:ln>
              <a:solidFill>
                <a:schemeClr val="accent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26" name="Retângulo 25"/>
          <p:cNvSpPr/>
          <p:nvPr/>
        </p:nvSpPr>
        <p:spPr>
          <a:xfrm>
            <a:off x="174602" y="3596622"/>
            <a:ext cx="833490" cy="430887"/>
          </a:xfrm>
          <a:prstGeom prst="rect">
            <a:avLst/>
          </a:prstGeom>
        </p:spPr>
        <p:txBody>
          <a:bodyPr wrap="square">
            <a:spAutoFit/>
          </a:bodyPr>
          <a:lstStyle/>
          <a:p>
            <a:pPr algn="ctr"/>
            <a:r>
              <a:rPr lang="pt-BR" sz="1100" dirty="0">
                <a:ln w="0"/>
                <a:effectLst>
                  <a:outerShdw blurRad="38100" dist="19050" dir="2700000" algn="tl" rotWithShape="0">
                    <a:schemeClr val="dk1">
                      <a:alpha val="40000"/>
                    </a:schemeClr>
                  </a:outerShdw>
                </a:effectLst>
              </a:rPr>
              <a:t>Cadeia</a:t>
            </a:r>
          </a:p>
          <a:p>
            <a:pPr algn="ctr"/>
            <a:r>
              <a:rPr lang="pt-BR" sz="1100" dirty="0">
                <a:ln w="0"/>
                <a:effectLst>
                  <a:outerShdw blurRad="38100" dist="19050" dir="2700000" algn="tl" rotWithShape="0">
                    <a:schemeClr val="dk1">
                      <a:alpha val="40000"/>
                    </a:schemeClr>
                  </a:outerShdw>
                </a:effectLst>
              </a:rPr>
              <a:t> Produtiva</a:t>
            </a:r>
            <a:endParaRPr lang="pt-BR" sz="1100" dirty="0"/>
          </a:p>
        </p:txBody>
      </p:sp>
      <p:sp>
        <p:nvSpPr>
          <p:cNvPr id="27" name="CaixaDeTexto 26"/>
          <p:cNvSpPr txBox="1"/>
          <p:nvPr/>
        </p:nvSpPr>
        <p:spPr>
          <a:xfrm>
            <a:off x="7380312" y="6525346"/>
            <a:ext cx="1512168" cy="246221"/>
          </a:xfrm>
          <a:prstGeom prst="rect">
            <a:avLst/>
          </a:prstGeom>
          <a:noFill/>
        </p:spPr>
        <p:txBody>
          <a:bodyPr wrap="square" rtlCol="0">
            <a:spAutoFit/>
          </a:bodyPr>
          <a:lstStyle/>
          <a:p>
            <a:pPr algn="r"/>
            <a:r>
              <a:rPr lang="pt-BR" sz="1000" dirty="0" smtClean="0"/>
              <a:t>7</a:t>
            </a:r>
            <a:endParaRPr lang="pt-BR" sz="1000" dirty="0"/>
          </a:p>
        </p:txBody>
      </p:sp>
    </p:spTree>
    <p:extLst>
      <p:ext uri="{BB962C8B-B14F-4D97-AF65-F5344CB8AC3E}">
        <p14:creationId xmlns:p14="http://schemas.microsoft.com/office/powerpoint/2010/main" val="428069570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404408" y="467380"/>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Estudo FGV/ABRAINC: Edificações e Incorporação</a:t>
            </a:r>
          </a:p>
        </p:txBody>
      </p:sp>
      <p:sp>
        <p:nvSpPr>
          <p:cNvPr id="28" name="Retângulo 27"/>
          <p:cNvSpPr/>
          <p:nvPr/>
        </p:nvSpPr>
        <p:spPr>
          <a:xfrm>
            <a:off x="323528" y="1124746"/>
            <a:ext cx="8568952" cy="5124480"/>
          </a:xfrm>
          <a:prstGeom prst="rect">
            <a:avLst/>
          </a:prstGeom>
        </p:spPr>
        <p:txBody>
          <a:bodyPr wrap="square">
            <a:spAutoFit/>
          </a:bodyPr>
          <a:lstStyle/>
          <a:p>
            <a:pPr marL="285750" indent="-285750">
              <a:lnSpc>
                <a:spcPct val="150000"/>
              </a:lnSpc>
              <a:spcAft>
                <a:spcPts val="600"/>
              </a:spcAft>
              <a:buClr>
                <a:schemeClr val="tx2">
                  <a:lumMod val="75000"/>
                </a:schemeClr>
              </a:buClr>
              <a:buFont typeface="Arial" panose="020B0604020202020204" pitchFamily="34" charset="0"/>
              <a:buChar char="•"/>
            </a:pPr>
            <a:r>
              <a:rPr lang="pt-BR" dirty="0">
                <a:latin typeface="+mn-lt"/>
                <a:cs typeface="+mn-cs"/>
              </a:rPr>
              <a:t>Estabilidade econômica + aperfeiçoamentos regulatórios = expansão do crédito, abertura de capital</a:t>
            </a:r>
          </a:p>
          <a:p>
            <a:pPr marL="285750" indent="-285750">
              <a:lnSpc>
                <a:spcPct val="150000"/>
              </a:lnSpc>
              <a:spcAft>
                <a:spcPts val="600"/>
              </a:spcAft>
              <a:buClr>
                <a:schemeClr val="tx2">
                  <a:lumMod val="75000"/>
                </a:schemeClr>
              </a:buClr>
              <a:buFont typeface="Arial" panose="020B0604020202020204" pitchFamily="34" charset="0"/>
              <a:buChar char="•"/>
            </a:pPr>
            <a:r>
              <a:rPr lang="pt-BR" dirty="0" smtClean="0">
                <a:latin typeface="+mn-lt"/>
                <a:cs typeface="+mn-cs"/>
              </a:rPr>
              <a:t>O </a:t>
            </a:r>
            <a:r>
              <a:rPr lang="pt-BR" dirty="0">
                <a:latin typeface="+mn-lt"/>
                <a:cs typeface="+mn-cs"/>
              </a:rPr>
              <a:t>setor da construção passa a integrar círculo virtuoso de crescimento do País, contribuindo para a renda, empregos (com formalização) e tributos. De 2008 a 2011:</a:t>
            </a:r>
          </a:p>
          <a:p>
            <a:pPr marL="742950" lvl="1" indent="-285750">
              <a:lnSpc>
                <a:spcPct val="150000"/>
              </a:lnSpc>
              <a:spcAft>
                <a:spcPts val="600"/>
              </a:spcAft>
              <a:buClr>
                <a:schemeClr val="tx2">
                  <a:lumMod val="75000"/>
                </a:schemeClr>
              </a:buClr>
              <a:buFont typeface="Arial" panose="020B0604020202020204" pitchFamily="34" charset="0"/>
              <a:buChar char="•"/>
            </a:pPr>
            <a:r>
              <a:rPr lang="pt-BR" dirty="0">
                <a:latin typeface="+mn-lt"/>
                <a:cs typeface="+mn-cs"/>
              </a:rPr>
              <a:t>Crescimento - 11,35% a.a. (2008 a 2011) - 24% do crescimento do PIB</a:t>
            </a:r>
          </a:p>
          <a:p>
            <a:pPr marL="742950" lvl="1" indent="-285750">
              <a:lnSpc>
                <a:spcPct val="150000"/>
              </a:lnSpc>
              <a:spcAft>
                <a:spcPts val="600"/>
              </a:spcAft>
              <a:buClr>
                <a:schemeClr val="tx2">
                  <a:lumMod val="75000"/>
                </a:schemeClr>
              </a:buClr>
              <a:buFont typeface="Arial" panose="020B0604020202020204" pitchFamily="34" charset="0"/>
              <a:buChar char="•"/>
            </a:pPr>
            <a:r>
              <a:rPr lang="pt-BR" dirty="0">
                <a:latin typeface="+mn-lt"/>
                <a:cs typeface="+mn-cs"/>
              </a:rPr>
              <a:t>Emprego - 9,34 % a.a. - 8,8% do crescimento do emprego</a:t>
            </a:r>
          </a:p>
          <a:p>
            <a:pPr marL="742950" lvl="1" indent="-285750">
              <a:lnSpc>
                <a:spcPct val="150000"/>
              </a:lnSpc>
              <a:spcAft>
                <a:spcPts val="600"/>
              </a:spcAft>
              <a:buClr>
                <a:schemeClr val="tx2">
                  <a:lumMod val="75000"/>
                </a:schemeClr>
              </a:buClr>
              <a:buFont typeface="Arial" panose="020B0604020202020204" pitchFamily="34" charset="0"/>
              <a:buChar char="•"/>
            </a:pPr>
            <a:r>
              <a:rPr lang="pt-BR" dirty="0">
                <a:latin typeface="+mn-lt"/>
                <a:cs typeface="+mn-cs"/>
              </a:rPr>
              <a:t>Impostos - 6,72 % a.a. (cadeia) - 29% do crescimento da arrecadação</a:t>
            </a:r>
          </a:p>
          <a:p>
            <a:pPr>
              <a:lnSpc>
                <a:spcPct val="150000"/>
              </a:lnSpc>
              <a:spcAft>
                <a:spcPts val="600"/>
              </a:spcAft>
              <a:buClr>
                <a:schemeClr val="tx2">
                  <a:lumMod val="75000"/>
                </a:schemeClr>
              </a:buClr>
            </a:pPr>
            <a:endParaRPr lang="pt-BR" dirty="0">
              <a:latin typeface="+mn-lt"/>
              <a:cs typeface="+mn-cs"/>
            </a:endParaRPr>
          </a:p>
          <a:p>
            <a:pPr>
              <a:lnSpc>
                <a:spcPct val="150000"/>
              </a:lnSpc>
              <a:spcAft>
                <a:spcPts val="600"/>
              </a:spcAft>
              <a:buClr>
                <a:schemeClr val="tx2">
                  <a:lumMod val="75000"/>
                </a:schemeClr>
              </a:buClr>
            </a:pPr>
            <a:r>
              <a:rPr lang="pt-BR" dirty="0">
                <a:latin typeface="+mn-lt"/>
                <a:cs typeface="+mn-cs"/>
              </a:rPr>
              <a:t>FGV: a retomada do crescimento passa indiscutivelmente pela recuperação da infraestrutura brasileira, pela eliminação do déficit habitacional e pela produção de moradias para as novas famílias que se formam.</a:t>
            </a:r>
          </a:p>
        </p:txBody>
      </p:sp>
      <p:sp>
        <p:nvSpPr>
          <p:cNvPr id="4" name="CaixaDeTexto 3"/>
          <p:cNvSpPr txBox="1"/>
          <p:nvPr/>
        </p:nvSpPr>
        <p:spPr>
          <a:xfrm>
            <a:off x="7380312" y="6525346"/>
            <a:ext cx="1512168" cy="246221"/>
          </a:xfrm>
          <a:prstGeom prst="rect">
            <a:avLst/>
          </a:prstGeom>
          <a:noFill/>
        </p:spPr>
        <p:txBody>
          <a:bodyPr wrap="square" rtlCol="0">
            <a:spAutoFit/>
          </a:bodyPr>
          <a:lstStyle/>
          <a:p>
            <a:pPr algn="r"/>
            <a:r>
              <a:rPr lang="pt-BR" sz="1000" dirty="0" smtClean="0"/>
              <a:t>8</a:t>
            </a:r>
            <a:endParaRPr lang="pt-BR" sz="1000" dirty="0"/>
          </a:p>
        </p:txBody>
      </p:sp>
    </p:spTree>
    <p:extLst>
      <p:ext uri="{BB962C8B-B14F-4D97-AF65-F5344CB8AC3E}">
        <p14:creationId xmlns:p14="http://schemas.microsoft.com/office/powerpoint/2010/main" val="2256629719"/>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125415" y="65088"/>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90" y="762002"/>
            <a:ext cx="7697787" cy="2487857"/>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Estudo</a:t>
            </a:r>
            <a:endParaRPr lang="en-US" sz="2800" b="1" dirty="0">
              <a:solidFill>
                <a:schemeClr val="tx2">
                  <a:lumMod val="50000"/>
                </a:schemeClr>
              </a:solidFill>
              <a:latin typeface="+mn-lt"/>
              <a:cs typeface="Tahoma" pitchFamily="34" charset="0"/>
              <a:sym typeface="Helvetica" charset="0"/>
            </a:endParaRPr>
          </a:p>
          <a:p>
            <a:pPr algn="ctr" defTabSz="914145" hangingPunct="0">
              <a:defRPr/>
            </a:pPr>
            <a:r>
              <a:rPr lang="en-US" sz="2800" b="1" dirty="0">
                <a:solidFill>
                  <a:schemeClr val="tx2">
                    <a:lumMod val="50000"/>
                  </a:schemeClr>
                </a:solidFill>
                <a:latin typeface="+mn-lt"/>
                <a:cs typeface="Tahoma" pitchFamily="34" charset="0"/>
                <a:sym typeface="Helvetica" charset="0"/>
              </a:rPr>
              <a:t>O </a:t>
            </a:r>
            <a:r>
              <a:rPr lang="en-US" sz="2800" b="1" dirty="0" err="1">
                <a:solidFill>
                  <a:schemeClr val="tx2">
                    <a:lumMod val="50000"/>
                  </a:schemeClr>
                </a:solidFill>
                <a:latin typeface="+mn-lt"/>
                <a:cs typeface="Tahoma" pitchFamily="34" charset="0"/>
                <a:sym typeface="Helvetica" charset="0"/>
              </a:rPr>
              <a:t>Custo</a:t>
            </a:r>
            <a:r>
              <a:rPr lang="en-US" sz="2800" b="1" dirty="0">
                <a:solidFill>
                  <a:schemeClr val="tx2">
                    <a:lumMod val="50000"/>
                  </a:schemeClr>
                </a:solidFill>
                <a:latin typeface="+mn-lt"/>
                <a:cs typeface="Tahoma" pitchFamily="34" charset="0"/>
                <a:sym typeface="Helvetica" charset="0"/>
              </a:rPr>
              <a:t> da </a:t>
            </a:r>
            <a:r>
              <a:rPr lang="en-US" sz="2800" b="1" dirty="0" err="1">
                <a:solidFill>
                  <a:schemeClr val="tx2">
                    <a:lumMod val="50000"/>
                  </a:schemeClr>
                </a:solidFill>
                <a:latin typeface="+mn-lt"/>
                <a:cs typeface="Tahoma" pitchFamily="34" charset="0"/>
                <a:sym typeface="Helvetica" charset="0"/>
              </a:rPr>
              <a:t>Burocracia</a:t>
            </a:r>
            <a:r>
              <a:rPr lang="en-US" sz="2800" b="1" dirty="0">
                <a:solidFill>
                  <a:schemeClr val="tx2">
                    <a:lumMod val="50000"/>
                  </a:schemeClr>
                </a:solidFill>
                <a:latin typeface="+mn-lt"/>
                <a:cs typeface="Tahoma" pitchFamily="34" charset="0"/>
                <a:sym typeface="Helvetica" charset="0"/>
              </a:rPr>
              <a:t> no Brasil</a:t>
            </a:r>
          </a:p>
        </p:txBody>
      </p:sp>
    </p:spTree>
    <p:extLst>
      <p:ext uri="{BB962C8B-B14F-4D97-AF65-F5344CB8AC3E}">
        <p14:creationId xmlns:p14="http://schemas.microsoft.com/office/powerpoint/2010/main" val="497081066"/>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899592" y="417787"/>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O Custo da Burocracia no Brasil </a:t>
            </a:r>
          </a:p>
        </p:txBody>
      </p:sp>
      <p:sp>
        <p:nvSpPr>
          <p:cNvPr id="6" name="Retângulo 7"/>
          <p:cNvSpPr>
            <a:spLocks noChangeArrowheads="1"/>
          </p:cNvSpPr>
          <p:nvPr/>
        </p:nvSpPr>
        <p:spPr bwMode="auto">
          <a:xfrm>
            <a:off x="251520" y="1340768"/>
            <a:ext cx="8624887" cy="5235566"/>
          </a:xfrm>
          <a:prstGeom prst="rect">
            <a:avLst/>
          </a:prstGeom>
          <a:noFill/>
          <a:ln w="9525">
            <a:noFill/>
            <a:miter lim="800000"/>
            <a:headEnd/>
            <a:tailEnd/>
          </a:ln>
        </p:spPr>
        <p:txBody>
          <a:bodyPr lIns="64291" tIns="32146" rIns="64291" bIns="32146">
            <a:spAutoFit/>
          </a:bodyPr>
          <a:lstStyle/>
          <a:p>
            <a:pPr lvl="0"/>
            <a:r>
              <a:rPr lang="pt-BR" b="1" dirty="0" smtClean="0"/>
              <a:t>Agenda de Produtividade</a:t>
            </a:r>
          </a:p>
          <a:p>
            <a:pPr lvl="0"/>
            <a:endParaRPr lang="pt-BR" b="1" dirty="0" smtClean="0"/>
          </a:p>
          <a:p>
            <a:pPr marL="285750" indent="-285750">
              <a:lnSpc>
                <a:spcPct val="150000"/>
              </a:lnSpc>
              <a:spcAft>
                <a:spcPts val="600"/>
              </a:spcAft>
              <a:buClr>
                <a:schemeClr val="tx2">
                  <a:lumMod val="75000"/>
                </a:schemeClr>
              </a:buClr>
              <a:buFont typeface="Arial" panose="020B0604020202020204" pitchFamily="34" charset="0"/>
              <a:buChar char="•"/>
            </a:pPr>
            <a:r>
              <a:rPr lang="pt-BR" dirty="0">
                <a:latin typeface="+mn-lt"/>
                <a:cs typeface="+mn-cs"/>
              </a:rPr>
              <a:t>Burocracia excessiva, sem ganhos nem controles</a:t>
            </a:r>
          </a:p>
          <a:p>
            <a:pPr marL="285750" indent="-285750">
              <a:lnSpc>
                <a:spcPct val="150000"/>
              </a:lnSpc>
              <a:spcAft>
                <a:spcPts val="600"/>
              </a:spcAft>
              <a:buClr>
                <a:schemeClr val="tx2">
                  <a:lumMod val="75000"/>
                </a:schemeClr>
              </a:buClr>
              <a:buFont typeface="Arial" panose="020B0604020202020204" pitchFamily="34" charset="0"/>
              <a:buChar char="•"/>
            </a:pPr>
            <a:r>
              <a:rPr lang="pt-BR" dirty="0" smtClean="0">
                <a:latin typeface="+mn-lt"/>
                <a:cs typeface="+mn-cs"/>
              </a:rPr>
              <a:t>Custo </a:t>
            </a:r>
            <a:r>
              <a:rPr lang="pt-BR" dirty="0">
                <a:latin typeface="+mn-lt"/>
                <a:cs typeface="+mn-cs"/>
              </a:rPr>
              <a:t>recai sobre os compradores e a sociedade</a:t>
            </a:r>
          </a:p>
          <a:p>
            <a:pPr marL="285750" indent="-285750">
              <a:lnSpc>
                <a:spcPct val="150000"/>
              </a:lnSpc>
              <a:spcAft>
                <a:spcPts val="600"/>
              </a:spcAft>
              <a:buClr>
                <a:schemeClr val="tx2">
                  <a:lumMod val="75000"/>
                </a:schemeClr>
              </a:buClr>
              <a:buFont typeface="Arial" panose="020B0604020202020204" pitchFamily="34" charset="0"/>
              <a:buChar char="•"/>
            </a:pPr>
            <a:r>
              <a:rPr lang="pt-BR" dirty="0" smtClean="0">
                <a:latin typeface="+mn-lt"/>
                <a:cs typeface="+mn-cs"/>
              </a:rPr>
              <a:t>R</a:t>
            </a:r>
            <a:r>
              <a:rPr lang="pt-BR" dirty="0">
                <a:latin typeface="+mn-lt"/>
                <a:cs typeface="+mn-cs"/>
              </a:rPr>
              <a:t>$ 19 bi por ano, 12% do VGV, 24 meses a mais</a:t>
            </a:r>
          </a:p>
          <a:p>
            <a:pPr marL="285750" indent="-285750">
              <a:lnSpc>
                <a:spcPct val="150000"/>
              </a:lnSpc>
              <a:spcAft>
                <a:spcPts val="600"/>
              </a:spcAft>
              <a:buClr>
                <a:schemeClr val="tx2">
                  <a:lumMod val="75000"/>
                </a:schemeClr>
              </a:buClr>
              <a:buFont typeface="Arial" panose="020B0604020202020204" pitchFamily="34" charset="0"/>
              <a:buChar char="•"/>
            </a:pPr>
            <a:r>
              <a:rPr lang="pt-BR" dirty="0" smtClean="0">
                <a:latin typeface="+mn-lt"/>
                <a:cs typeface="+mn-cs"/>
              </a:rPr>
              <a:t>Propostas </a:t>
            </a:r>
            <a:r>
              <a:rPr lang="pt-BR" dirty="0">
                <a:latin typeface="+mn-lt"/>
                <a:cs typeface="+mn-cs"/>
              </a:rPr>
              <a:t>realistas, com casos no Brasil e em outros locais</a:t>
            </a:r>
          </a:p>
          <a:p>
            <a:pPr marL="285750" indent="-285750">
              <a:buFont typeface="Arial" panose="020B0604020202020204" pitchFamily="34" charset="0"/>
              <a:buChar char="•"/>
            </a:pPr>
            <a:endParaRPr lang="pt-BR" b="1" dirty="0" smtClean="0">
              <a:effectLst>
                <a:outerShdw blurRad="38100" dist="38100" dir="2700000" algn="tl">
                  <a:srgbClr val="C0C0C0"/>
                </a:outerShdw>
              </a:effectLst>
              <a:ea typeface="Helvetica" charset="0"/>
              <a:cs typeface="Helvetica" charset="0"/>
            </a:endParaRPr>
          </a:p>
          <a:p>
            <a:pPr lvl="0"/>
            <a:r>
              <a:rPr lang="pt-BR" b="1" dirty="0" smtClean="0">
                <a:effectLst>
                  <a:outerShdw blurRad="38100" dist="38100" dir="2700000" algn="tl">
                    <a:srgbClr val="C0C0C0"/>
                  </a:outerShdw>
                </a:effectLst>
                <a:ea typeface="Helvetica" charset="0"/>
                <a:cs typeface="Helvetica" charset="0"/>
              </a:rPr>
              <a:t>Governo Federal:</a:t>
            </a:r>
          </a:p>
          <a:p>
            <a:pPr lvl="0"/>
            <a:endParaRPr lang="pt-BR" dirty="0">
              <a:effectLst>
                <a:outerShdw blurRad="38100" dist="38100" dir="2700000" algn="tl">
                  <a:srgbClr val="C0C0C0"/>
                </a:outerShdw>
              </a:effectLst>
              <a:ea typeface="Helvetica" charset="0"/>
              <a:cs typeface="Helvetica" charset="0"/>
            </a:endParaRPr>
          </a:p>
          <a:p>
            <a:pPr marL="285750" indent="-285750">
              <a:lnSpc>
                <a:spcPct val="150000"/>
              </a:lnSpc>
              <a:spcAft>
                <a:spcPts val="600"/>
              </a:spcAft>
              <a:buClr>
                <a:schemeClr val="tx2">
                  <a:lumMod val="75000"/>
                </a:schemeClr>
              </a:buClr>
              <a:buFont typeface="Arial" panose="020B0604020202020204" pitchFamily="34" charset="0"/>
              <a:buChar char="•"/>
            </a:pPr>
            <a:r>
              <a:rPr lang="pt-BR" dirty="0">
                <a:latin typeface="+mn-lt"/>
                <a:cs typeface="+mn-cs"/>
              </a:rPr>
              <a:t>Apoio, divulgação, ação com Municípios</a:t>
            </a:r>
          </a:p>
          <a:p>
            <a:pPr marL="285750" indent="-285750">
              <a:lnSpc>
                <a:spcPct val="150000"/>
              </a:lnSpc>
              <a:spcAft>
                <a:spcPts val="600"/>
              </a:spcAft>
              <a:buClr>
                <a:schemeClr val="tx2">
                  <a:lumMod val="75000"/>
                </a:schemeClr>
              </a:buClr>
              <a:buFont typeface="Arial" panose="020B0604020202020204" pitchFamily="34" charset="0"/>
              <a:buChar char="•"/>
            </a:pPr>
            <a:r>
              <a:rPr lang="pt-BR" dirty="0" smtClean="0">
                <a:latin typeface="+mn-lt"/>
                <a:cs typeface="+mn-cs"/>
              </a:rPr>
              <a:t>Registros</a:t>
            </a:r>
            <a:r>
              <a:rPr lang="pt-BR" dirty="0">
                <a:latin typeface="+mn-lt"/>
                <a:cs typeface="+mn-cs"/>
              </a:rPr>
              <a:t>: atualização da Lei 11.977/2009 art. 37 e 38 sobre informatização dos Cartórios. </a:t>
            </a:r>
          </a:p>
          <a:p>
            <a:pPr marL="285750" indent="-285750">
              <a:lnSpc>
                <a:spcPct val="150000"/>
              </a:lnSpc>
              <a:spcAft>
                <a:spcPts val="600"/>
              </a:spcAft>
              <a:buClr>
                <a:schemeClr val="tx2">
                  <a:lumMod val="75000"/>
                </a:schemeClr>
              </a:buClr>
              <a:buFont typeface="Arial" panose="020B0604020202020204" pitchFamily="34" charset="0"/>
              <a:buChar char="•"/>
            </a:pPr>
            <a:r>
              <a:rPr lang="pt-BR" dirty="0" smtClean="0">
                <a:latin typeface="+mn-lt"/>
                <a:cs typeface="+mn-cs"/>
              </a:rPr>
              <a:t>Piloto </a:t>
            </a:r>
            <a:r>
              <a:rPr lang="pt-BR" dirty="0">
                <a:latin typeface="+mn-lt"/>
                <a:cs typeface="+mn-cs"/>
              </a:rPr>
              <a:t>– Registro Eletrônico</a:t>
            </a:r>
          </a:p>
        </p:txBody>
      </p:sp>
      <p:sp>
        <p:nvSpPr>
          <p:cNvPr id="5" name="CaixaDeTexto 4"/>
          <p:cNvSpPr txBox="1"/>
          <p:nvPr/>
        </p:nvSpPr>
        <p:spPr>
          <a:xfrm>
            <a:off x="7380312" y="6525346"/>
            <a:ext cx="1512168" cy="246221"/>
          </a:xfrm>
          <a:prstGeom prst="rect">
            <a:avLst/>
          </a:prstGeom>
          <a:noFill/>
        </p:spPr>
        <p:txBody>
          <a:bodyPr wrap="square" rtlCol="0">
            <a:spAutoFit/>
          </a:bodyPr>
          <a:lstStyle/>
          <a:p>
            <a:pPr algn="r"/>
            <a:r>
              <a:rPr lang="pt-BR" sz="1000" dirty="0" smtClean="0"/>
              <a:t>9</a:t>
            </a:r>
            <a:endParaRPr lang="pt-BR" sz="1000" dirty="0"/>
          </a:p>
        </p:txBody>
      </p:sp>
    </p:spTree>
    <p:extLst>
      <p:ext uri="{BB962C8B-B14F-4D97-AF65-F5344CB8AC3E}">
        <p14:creationId xmlns:p14="http://schemas.microsoft.com/office/powerpoint/2010/main" val="324405762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547664" y="476672"/>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Registros: Registro Eletrônico e outras propostas </a:t>
            </a:r>
          </a:p>
        </p:txBody>
      </p:sp>
      <p:sp>
        <p:nvSpPr>
          <p:cNvPr id="7" name="Retângulo 7"/>
          <p:cNvSpPr>
            <a:spLocks noChangeArrowheads="1"/>
          </p:cNvSpPr>
          <p:nvPr/>
        </p:nvSpPr>
        <p:spPr bwMode="auto">
          <a:xfrm>
            <a:off x="213255" y="1082010"/>
            <a:ext cx="8624887" cy="5050900"/>
          </a:xfrm>
          <a:prstGeom prst="rect">
            <a:avLst/>
          </a:prstGeom>
          <a:noFill/>
          <a:ln w="9525">
            <a:noFill/>
            <a:miter lim="800000"/>
            <a:headEnd/>
            <a:tailEnd/>
          </a:ln>
        </p:spPr>
        <p:txBody>
          <a:bodyPr lIns="64291" tIns="32146" rIns="64291" bIns="32146">
            <a:spAutoFit/>
          </a:bodyPr>
          <a:lstStyle/>
          <a:p>
            <a:pPr lvl="0"/>
            <a:endParaRPr lang="pt-BR" b="1" dirty="0"/>
          </a:p>
          <a:p>
            <a:pPr marL="285750" indent="-285750">
              <a:buFont typeface="Arial" panose="020B0604020202020204" pitchFamily="34" charset="0"/>
              <a:buChar char="•"/>
            </a:pPr>
            <a:r>
              <a:rPr lang="pt-BR" dirty="0">
                <a:latin typeface="+mn-lt"/>
                <a:cs typeface="+mn-cs"/>
              </a:rPr>
              <a:t>O sistema registral  é focal no ciclo das operações do setor imobiliário. </a:t>
            </a:r>
          </a:p>
          <a:p>
            <a:pPr marL="285750" indent="-285750">
              <a:buFont typeface="Arial" panose="020B0604020202020204" pitchFamily="34" charset="0"/>
              <a:buChar char="•"/>
            </a:pPr>
            <a:endParaRPr lang="pt-BR" dirty="0">
              <a:latin typeface="+mn-lt"/>
              <a:cs typeface="+mn-cs"/>
            </a:endParaRPr>
          </a:p>
          <a:p>
            <a:pPr marL="285750" indent="-285750">
              <a:buFont typeface="Arial" panose="020B0604020202020204" pitchFamily="34" charset="0"/>
              <a:buChar char="•"/>
            </a:pPr>
            <a:r>
              <a:rPr lang="pt-BR" dirty="0">
                <a:latin typeface="+mn-lt"/>
                <a:cs typeface="+mn-cs"/>
              </a:rPr>
              <a:t>Determinados atos, como o Registro da Incorporação e o Registro do Contrato – Pessoa Física dependem dos Cartórios, e seus processos tem grande impacto na fluidez das operações e do ciclo financeiro das empresas do setor.</a:t>
            </a:r>
          </a:p>
          <a:p>
            <a:pPr marL="285750" indent="-285750">
              <a:buFont typeface="Arial" panose="020B0604020202020204" pitchFamily="34" charset="0"/>
              <a:buChar char="•"/>
            </a:pPr>
            <a:endParaRPr lang="pt-BR" dirty="0">
              <a:latin typeface="+mn-lt"/>
              <a:cs typeface="+mn-cs"/>
            </a:endParaRPr>
          </a:p>
          <a:p>
            <a:pPr marL="285750" indent="-285750">
              <a:buFont typeface="Arial" panose="020B0604020202020204" pitchFamily="34" charset="0"/>
              <a:buChar char="•"/>
            </a:pPr>
            <a:endParaRPr lang="pt-BR" dirty="0">
              <a:latin typeface="+mn-lt"/>
              <a:cs typeface="+mn-cs"/>
            </a:endParaRPr>
          </a:p>
          <a:p>
            <a:pPr marL="285750" indent="-285750">
              <a:buFont typeface="Arial" panose="020B0604020202020204" pitchFamily="34" charset="0"/>
              <a:buChar char="•"/>
            </a:pPr>
            <a:r>
              <a:rPr lang="pt-BR" dirty="0">
                <a:latin typeface="+mn-lt"/>
                <a:cs typeface="+mn-cs"/>
              </a:rPr>
              <a:t>Este impacto é realçado pela heterogeneidade dos procedimentos e a inexistência de sistemas de controle e incentivos adequados.</a:t>
            </a:r>
          </a:p>
          <a:p>
            <a:pPr marL="285750" indent="-285750">
              <a:buFont typeface="Arial" panose="020B0604020202020204" pitchFamily="34" charset="0"/>
              <a:buChar char="•"/>
            </a:pPr>
            <a:endParaRPr lang="pt-BR" dirty="0">
              <a:latin typeface="+mn-lt"/>
              <a:cs typeface="+mn-cs"/>
            </a:endParaRPr>
          </a:p>
          <a:p>
            <a:pPr marL="285750" indent="-285750">
              <a:buFont typeface="Arial" panose="020B0604020202020204" pitchFamily="34" charset="0"/>
              <a:buChar char="•"/>
            </a:pPr>
            <a:endParaRPr lang="pt-BR" dirty="0">
              <a:latin typeface="+mn-lt"/>
              <a:cs typeface="+mn-cs"/>
            </a:endParaRPr>
          </a:p>
          <a:p>
            <a:pPr marL="285750" indent="-285750">
              <a:buFont typeface="Arial" panose="020B0604020202020204" pitchFamily="34" charset="0"/>
              <a:buChar char="•"/>
            </a:pPr>
            <a:r>
              <a:rPr lang="pt-BR" dirty="0">
                <a:latin typeface="+mn-lt"/>
                <a:cs typeface="+mn-cs"/>
              </a:rPr>
              <a:t>Alterações procedimentais e  legislativas são imperiosas para os avanços necessários. Destaques em relação a esta questão:</a:t>
            </a:r>
          </a:p>
          <a:p>
            <a:pPr marL="285750" indent="-285750">
              <a:buFont typeface="Arial" panose="020B0604020202020204" pitchFamily="34" charset="0"/>
              <a:buChar char="•"/>
            </a:pPr>
            <a:endParaRPr lang="pt-BR" dirty="0">
              <a:latin typeface="+mn-lt"/>
              <a:cs typeface="+mn-cs"/>
            </a:endParaRPr>
          </a:p>
          <a:p>
            <a:pPr marL="742950" lvl="1" indent="-285750">
              <a:buFont typeface="Arial" panose="020B0604020202020204" pitchFamily="34" charset="0"/>
              <a:buChar char="•"/>
            </a:pPr>
            <a:r>
              <a:rPr lang="pt-BR" dirty="0">
                <a:latin typeface="+mn-lt"/>
                <a:cs typeface="+mn-cs"/>
              </a:rPr>
              <a:t>Revisão da sistemática de bloqueio de recursos</a:t>
            </a:r>
          </a:p>
          <a:p>
            <a:pPr marL="742950" lvl="1" indent="-285750">
              <a:buFont typeface="Arial" panose="020B0604020202020204" pitchFamily="34" charset="0"/>
              <a:buChar char="•"/>
            </a:pPr>
            <a:r>
              <a:rPr lang="pt-BR" dirty="0">
                <a:latin typeface="+mn-lt"/>
                <a:cs typeface="+mn-cs"/>
              </a:rPr>
              <a:t>Registro Eletrônico</a:t>
            </a:r>
          </a:p>
          <a:p>
            <a:pPr marL="742950" lvl="1" indent="-285750">
              <a:buFont typeface="Arial" panose="020B0604020202020204" pitchFamily="34" charset="0"/>
              <a:buChar char="•"/>
            </a:pPr>
            <a:r>
              <a:rPr lang="pt-BR" dirty="0">
                <a:latin typeface="+mn-lt"/>
                <a:cs typeface="+mn-cs"/>
              </a:rPr>
              <a:t>Outras medidas em discussão</a:t>
            </a:r>
          </a:p>
        </p:txBody>
      </p:sp>
      <p:sp>
        <p:nvSpPr>
          <p:cNvPr id="4" name="CaixaDeTexto 3"/>
          <p:cNvSpPr txBox="1"/>
          <p:nvPr/>
        </p:nvSpPr>
        <p:spPr>
          <a:xfrm>
            <a:off x="7380312" y="6525346"/>
            <a:ext cx="1512168" cy="246221"/>
          </a:xfrm>
          <a:prstGeom prst="rect">
            <a:avLst/>
          </a:prstGeom>
          <a:noFill/>
        </p:spPr>
        <p:txBody>
          <a:bodyPr wrap="square" rtlCol="0">
            <a:spAutoFit/>
          </a:bodyPr>
          <a:lstStyle/>
          <a:p>
            <a:pPr algn="r"/>
            <a:r>
              <a:rPr lang="pt-BR" sz="1000" dirty="0" smtClean="0"/>
              <a:t>10</a:t>
            </a:r>
            <a:endParaRPr lang="pt-BR" sz="1000" dirty="0"/>
          </a:p>
        </p:txBody>
      </p:sp>
    </p:spTree>
    <p:extLst>
      <p:ext uri="{BB962C8B-B14F-4D97-AF65-F5344CB8AC3E}">
        <p14:creationId xmlns:p14="http://schemas.microsoft.com/office/powerpoint/2010/main" val="126150504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125415" y="65088"/>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90" y="762000"/>
            <a:ext cx="7697787" cy="20415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800" b="1" dirty="0" err="1">
                <a:solidFill>
                  <a:schemeClr val="tx2">
                    <a:lumMod val="50000"/>
                  </a:schemeClr>
                </a:solidFill>
                <a:latin typeface="+mn-lt"/>
                <a:cs typeface="Tahoma" pitchFamily="34" charset="0"/>
                <a:sym typeface="Helvetica" charset="0"/>
              </a:rPr>
              <a:t>Proposta</a:t>
            </a:r>
            <a:r>
              <a:rPr lang="en-US" sz="2800" b="1" dirty="0">
                <a:solidFill>
                  <a:schemeClr val="tx2">
                    <a:lumMod val="50000"/>
                  </a:schemeClr>
                </a:solidFill>
                <a:latin typeface="+mn-lt"/>
                <a:cs typeface="Tahoma" pitchFamily="34" charset="0"/>
                <a:sym typeface="Helvetica" charset="0"/>
              </a:rPr>
              <a:t> PMCMV3 </a:t>
            </a:r>
          </a:p>
        </p:txBody>
      </p:sp>
    </p:spTree>
    <p:extLst>
      <p:ext uri="{BB962C8B-B14F-4D97-AF65-F5344CB8AC3E}">
        <p14:creationId xmlns:p14="http://schemas.microsoft.com/office/powerpoint/2010/main" val="2705547564"/>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843808" y="476672"/>
            <a:ext cx="6840000" cy="369332"/>
          </a:xfrm>
          <a:prstGeom prst="rect">
            <a:avLst/>
          </a:prstGeom>
          <a:noFill/>
        </p:spPr>
        <p:txBody>
          <a:bodyPr wrap="square">
            <a:spAutoFit/>
          </a:bodyPr>
          <a:lstStyle/>
          <a:p>
            <a:pPr>
              <a:defRPr/>
            </a:pPr>
            <a:r>
              <a:rPr lang="pt-BR" b="1" dirty="0" smtClean="0">
                <a:cs typeface="Tahoma" pitchFamily="34" charset="0"/>
              </a:rPr>
              <a:t>Solução de Mercado</a:t>
            </a:r>
          </a:p>
        </p:txBody>
      </p:sp>
      <p:sp>
        <p:nvSpPr>
          <p:cNvPr id="6" name="CaixaDeTexto 5"/>
          <p:cNvSpPr txBox="1"/>
          <p:nvPr/>
        </p:nvSpPr>
        <p:spPr>
          <a:xfrm>
            <a:off x="179512" y="2420888"/>
            <a:ext cx="1800200" cy="307777"/>
          </a:xfrm>
          <a:prstGeom prst="rect">
            <a:avLst/>
          </a:prstGeom>
          <a:noFill/>
        </p:spPr>
        <p:txBody>
          <a:bodyPr wrap="square" rtlCol="0">
            <a:spAutoFit/>
          </a:bodyPr>
          <a:lstStyle/>
          <a:p>
            <a:pPr marL="0" lvl="1"/>
            <a:r>
              <a:rPr lang="pt-BR" sz="1400" b="1" dirty="0"/>
              <a:t>Renda: R$ 1.500</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4320480" cy="29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aixaDeTexto 8"/>
          <p:cNvSpPr txBox="1"/>
          <p:nvPr/>
        </p:nvSpPr>
        <p:spPr>
          <a:xfrm>
            <a:off x="5220072" y="1412776"/>
            <a:ext cx="3600400" cy="369332"/>
          </a:xfrm>
          <a:prstGeom prst="rect">
            <a:avLst/>
          </a:prstGeom>
          <a:noFill/>
        </p:spPr>
        <p:txBody>
          <a:bodyPr wrap="square" rtlCol="0">
            <a:spAutoFit/>
          </a:bodyPr>
          <a:lstStyle/>
          <a:p>
            <a:pPr lvl="0"/>
            <a:r>
              <a:rPr lang="pt-BR" b="1" dirty="0" smtClean="0"/>
              <a:t>... com benefícios fiscais...</a:t>
            </a:r>
          </a:p>
        </p:txBody>
      </p:sp>
      <p:sp>
        <p:nvSpPr>
          <p:cNvPr id="10" name="CaixaDeTexto 9"/>
          <p:cNvSpPr txBox="1"/>
          <p:nvPr/>
        </p:nvSpPr>
        <p:spPr>
          <a:xfrm>
            <a:off x="4770277" y="4507867"/>
            <a:ext cx="4211961" cy="2554545"/>
          </a:xfrm>
          <a:prstGeom prst="rect">
            <a:avLst/>
          </a:prstGeom>
          <a:noFill/>
        </p:spPr>
        <p:txBody>
          <a:bodyPr wrap="square" rtlCol="0">
            <a:spAutoFit/>
          </a:bodyPr>
          <a:lstStyle/>
          <a:p>
            <a:pPr marL="285750" indent="-285750">
              <a:buFont typeface="Arial" panose="020B0604020202020204" pitchFamily="34" charset="0"/>
              <a:buChar char="•"/>
            </a:pPr>
            <a:r>
              <a:rPr lang="pt-BR" sz="1600" dirty="0"/>
              <a:t>Maior sentimento de propriedade, pois imóvel foi adquirido e não sorteado</a:t>
            </a:r>
          </a:p>
          <a:p>
            <a:pPr marL="285750" indent="-285750">
              <a:buFont typeface="Arial" panose="020B0604020202020204" pitchFamily="34" charset="0"/>
              <a:buChar char="•"/>
            </a:pPr>
            <a:r>
              <a:rPr lang="pt-BR" sz="1600" dirty="0"/>
              <a:t>Imóveis bem localizados, com equipamentos sociais e transporte bem resolvidos:  necessidade de “seduzir” comprador</a:t>
            </a:r>
          </a:p>
          <a:p>
            <a:pPr marL="285750" indent="-285750">
              <a:buFont typeface="Arial" panose="020B0604020202020204" pitchFamily="34" charset="0"/>
              <a:buChar char="•"/>
            </a:pPr>
            <a:r>
              <a:rPr lang="pt-BR" sz="1600" dirty="0"/>
              <a:t>Baixo índice de unidades prontas e não entregues; ausência de ocupação irregular</a:t>
            </a:r>
          </a:p>
          <a:p>
            <a:pPr marL="285750" indent="-285750">
              <a:buFont typeface="Arial" panose="020B0604020202020204" pitchFamily="34" charset="0"/>
              <a:buChar char="•"/>
            </a:pPr>
            <a:endParaRPr lang="pt-BR" sz="1600" dirty="0"/>
          </a:p>
        </p:txBody>
      </p:sp>
      <p:sp>
        <p:nvSpPr>
          <p:cNvPr id="11" name="CaixaDeTexto 10"/>
          <p:cNvSpPr txBox="1"/>
          <p:nvPr/>
        </p:nvSpPr>
        <p:spPr>
          <a:xfrm>
            <a:off x="5076056" y="4149080"/>
            <a:ext cx="3600400" cy="369332"/>
          </a:xfrm>
          <a:prstGeom prst="rect">
            <a:avLst/>
          </a:prstGeom>
          <a:noFill/>
        </p:spPr>
        <p:txBody>
          <a:bodyPr wrap="square" rtlCol="0">
            <a:spAutoFit/>
          </a:bodyPr>
          <a:lstStyle/>
          <a:p>
            <a:pPr lvl="0"/>
            <a:r>
              <a:rPr lang="pt-BR" b="1" dirty="0" smtClean="0"/>
              <a:t>... e sociais relevantes</a:t>
            </a:r>
          </a:p>
        </p:txBody>
      </p:sp>
      <p:sp>
        <p:nvSpPr>
          <p:cNvPr id="12" name="CaixaDeTexto 11"/>
          <p:cNvSpPr txBox="1"/>
          <p:nvPr/>
        </p:nvSpPr>
        <p:spPr>
          <a:xfrm>
            <a:off x="107504" y="5373216"/>
            <a:ext cx="4211961" cy="276999"/>
          </a:xfrm>
          <a:prstGeom prst="rect">
            <a:avLst/>
          </a:prstGeom>
          <a:noFill/>
        </p:spPr>
        <p:txBody>
          <a:bodyPr wrap="square" rtlCol="0">
            <a:spAutoFit/>
          </a:bodyPr>
          <a:lstStyle/>
          <a:p>
            <a:r>
              <a:rPr lang="pt-BR" sz="1200" dirty="0"/>
              <a:t>Premissas: Quotista FGTS / Região 2</a:t>
            </a: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844826"/>
            <a:ext cx="3446050" cy="162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419" y="3501010"/>
            <a:ext cx="2847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aixaDeTexto 14"/>
          <p:cNvSpPr txBox="1"/>
          <p:nvPr/>
        </p:nvSpPr>
        <p:spPr>
          <a:xfrm>
            <a:off x="179512" y="1412776"/>
            <a:ext cx="4290452" cy="923330"/>
          </a:xfrm>
          <a:prstGeom prst="rect">
            <a:avLst/>
          </a:prstGeom>
          <a:noFill/>
        </p:spPr>
        <p:txBody>
          <a:bodyPr wrap="square" rtlCol="0">
            <a:spAutoFit/>
          </a:bodyPr>
          <a:lstStyle/>
          <a:p>
            <a:pPr lvl="0"/>
            <a:r>
              <a:rPr lang="pt-BR" b="1" dirty="0" smtClean="0"/>
              <a:t>É possível atender famílias-alvo do Faixa 1 através de solução de mercado...</a:t>
            </a:r>
          </a:p>
        </p:txBody>
      </p:sp>
      <p:sp>
        <p:nvSpPr>
          <p:cNvPr id="16" name="CaixaDeTexto 15"/>
          <p:cNvSpPr txBox="1"/>
          <p:nvPr/>
        </p:nvSpPr>
        <p:spPr>
          <a:xfrm>
            <a:off x="7380312" y="6525346"/>
            <a:ext cx="1512168" cy="246221"/>
          </a:xfrm>
          <a:prstGeom prst="rect">
            <a:avLst/>
          </a:prstGeom>
          <a:noFill/>
        </p:spPr>
        <p:txBody>
          <a:bodyPr wrap="square" rtlCol="0">
            <a:spAutoFit/>
          </a:bodyPr>
          <a:lstStyle/>
          <a:p>
            <a:pPr algn="r"/>
            <a:r>
              <a:rPr lang="pt-BR" sz="1000" dirty="0" smtClean="0"/>
              <a:t>11</a:t>
            </a:r>
            <a:endParaRPr lang="pt-BR" sz="1000" dirty="0"/>
          </a:p>
        </p:txBody>
      </p:sp>
    </p:spTree>
    <p:extLst>
      <p:ext uri="{BB962C8B-B14F-4D97-AF65-F5344CB8AC3E}">
        <p14:creationId xmlns:p14="http://schemas.microsoft.com/office/powerpoint/2010/main" val="40270859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899592" y="417787"/>
            <a:ext cx="6840000" cy="400110"/>
          </a:xfrm>
          <a:prstGeom prst="rect">
            <a:avLst/>
          </a:prstGeom>
          <a:noFill/>
        </p:spPr>
        <p:txBody>
          <a:bodyPr wrap="square">
            <a:spAutoFit/>
          </a:bodyPr>
          <a:lstStyle/>
          <a:p>
            <a:pPr algn="ctr">
              <a:defRPr/>
            </a:pPr>
            <a:r>
              <a:rPr lang="pt-BR" sz="2000" b="1" dirty="0">
                <a:solidFill>
                  <a:schemeClr val="tx2">
                    <a:lumMod val="50000"/>
                  </a:schemeClr>
                </a:solidFill>
                <a:latin typeface="+mn-lt"/>
                <a:cs typeface="Tahoma" pitchFamily="34" charset="0"/>
              </a:rPr>
              <a:t>Balanço 2013 - A ABRAINC </a:t>
            </a:r>
          </a:p>
        </p:txBody>
      </p:sp>
      <p:sp>
        <p:nvSpPr>
          <p:cNvPr id="7" name="Retângulo 6"/>
          <p:cNvSpPr>
            <a:spLocks noChangeArrowheads="1"/>
          </p:cNvSpPr>
          <p:nvPr/>
        </p:nvSpPr>
        <p:spPr bwMode="auto">
          <a:xfrm>
            <a:off x="251522" y="1340770"/>
            <a:ext cx="8624887" cy="4773901"/>
          </a:xfrm>
          <a:prstGeom prst="rect">
            <a:avLst/>
          </a:prstGeom>
          <a:noFill/>
          <a:ln w="9525">
            <a:noFill/>
            <a:miter lim="800000"/>
            <a:headEnd/>
            <a:tailEnd/>
          </a:ln>
        </p:spPr>
        <p:txBody>
          <a:bodyPr wrap="square" lIns="64291" tIns="32146" rIns="64291" bIns="32146">
            <a:spAutoFit/>
          </a:bodyPr>
          <a:lstStyle/>
          <a:p>
            <a:r>
              <a:rPr lang="pt-BR" b="1" dirty="0" smtClean="0"/>
              <a:t>Constituição e organização da associação – </a:t>
            </a:r>
            <a:r>
              <a:rPr lang="pt-BR" dirty="0" smtClean="0"/>
              <a:t>organização interna e relacionamento externo</a:t>
            </a:r>
          </a:p>
          <a:p>
            <a:endParaRPr lang="pt-BR" b="1" dirty="0" smtClean="0"/>
          </a:p>
          <a:p>
            <a:pPr marL="285750" indent="-285750">
              <a:buFont typeface="Arial" panose="020B0604020202020204" pitchFamily="34" charset="0"/>
              <a:buChar char="•"/>
            </a:pPr>
            <a:r>
              <a:rPr lang="pt-BR" dirty="0" smtClean="0"/>
              <a:t>Definições sobre a organização da ABRAINC – </a:t>
            </a:r>
          </a:p>
          <a:p>
            <a:pPr marL="742950" lvl="1" indent="-285750">
              <a:buFont typeface="Arial" panose="020B0604020202020204" pitchFamily="34" charset="0"/>
              <a:buChar char="•"/>
            </a:pPr>
            <a:r>
              <a:rPr lang="pt-BR" dirty="0" smtClean="0"/>
              <a:t>Conselho Deliberativo, Diretoria, Comitês </a:t>
            </a:r>
          </a:p>
          <a:p>
            <a:pPr marL="742950" lvl="1" indent="-285750">
              <a:buFont typeface="Arial" panose="020B0604020202020204" pitchFamily="34" charset="0"/>
              <a:buChar char="•"/>
            </a:pPr>
            <a:r>
              <a:rPr lang="pt-BR" dirty="0" smtClean="0"/>
              <a:t>Ata de Constituição e Estatuto</a:t>
            </a:r>
          </a:p>
          <a:p>
            <a:pPr marL="742950" lvl="1" indent="-285750">
              <a:buFont typeface="Arial" panose="020B0604020202020204" pitchFamily="34" charset="0"/>
              <a:buChar char="•"/>
            </a:pPr>
            <a:r>
              <a:rPr lang="pt-BR" dirty="0" smtClean="0"/>
              <a:t>Sede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smtClean="0"/>
              <a:t>Negociação, divulgação e reconhecimento </a:t>
            </a:r>
          </a:p>
          <a:p>
            <a:pPr marL="742950" lvl="1" indent="-285750">
              <a:buFont typeface="Arial" panose="020B0604020202020204" pitchFamily="34" charset="0"/>
              <a:buChar char="•"/>
            </a:pPr>
            <a:r>
              <a:rPr lang="pt-BR" dirty="0" smtClean="0"/>
              <a:t>Governo, </a:t>
            </a:r>
          </a:p>
          <a:p>
            <a:pPr marL="742950" lvl="1" indent="-285750">
              <a:buFont typeface="Arial" panose="020B0604020202020204" pitchFamily="34" charset="0"/>
              <a:buChar char="•"/>
            </a:pPr>
            <a:r>
              <a:rPr lang="pt-BR" dirty="0" smtClean="0"/>
              <a:t>Secovi, CBIC/ CII, </a:t>
            </a:r>
            <a:r>
              <a:rPr lang="pt-BR" dirty="0" err="1" smtClean="0"/>
              <a:t>Sinduscon</a:t>
            </a:r>
            <a:r>
              <a:rPr lang="pt-BR" dirty="0" smtClean="0"/>
              <a:t> SP, </a:t>
            </a:r>
            <a:r>
              <a:rPr lang="pt-BR" dirty="0" err="1" smtClean="0"/>
              <a:t>Ademi</a:t>
            </a:r>
            <a:r>
              <a:rPr lang="pt-BR" dirty="0" smtClean="0"/>
              <a:t> RJ</a:t>
            </a:r>
          </a:p>
          <a:p>
            <a:pPr marL="742950" lvl="1" indent="-285750">
              <a:buFont typeface="Arial" panose="020B0604020202020204" pitchFamily="34" charset="0"/>
              <a:buChar char="•"/>
            </a:pPr>
            <a:r>
              <a:rPr lang="pt-BR" dirty="0" smtClean="0"/>
              <a:t>ABECIP, ARISP, outras entidades</a:t>
            </a:r>
          </a:p>
          <a:p>
            <a:pPr marL="742950" lvl="1"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smtClean="0"/>
              <a:t>Definições sobre sede, assessoria de imprensa, site, início de estruturação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smtClean="0"/>
              <a:t>Reconhecimento, posicionamento, nova sede</a:t>
            </a:r>
            <a:endParaRPr lang="pt-BR" dirty="0"/>
          </a:p>
          <a:p>
            <a:pPr marL="285750" indent="-285750">
              <a:buFont typeface="Arial" panose="020B0604020202020204" pitchFamily="34" charset="0"/>
              <a:buChar char="•"/>
            </a:pPr>
            <a:endParaRPr lang="pt-BR" dirty="0"/>
          </a:p>
        </p:txBody>
      </p:sp>
      <p:sp>
        <p:nvSpPr>
          <p:cNvPr id="4" name="CaixaDeTexto 3"/>
          <p:cNvSpPr txBox="1"/>
          <p:nvPr/>
        </p:nvSpPr>
        <p:spPr>
          <a:xfrm>
            <a:off x="7380312" y="6525346"/>
            <a:ext cx="1512168" cy="246221"/>
          </a:xfrm>
          <a:prstGeom prst="rect">
            <a:avLst/>
          </a:prstGeom>
          <a:noFill/>
        </p:spPr>
        <p:txBody>
          <a:bodyPr wrap="square" rtlCol="0">
            <a:spAutoFit/>
          </a:bodyPr>
          <a:lstStyle/>
          <a:p>
            <a:pPr algn="r"/>
            <a:r>
              <a:rPr lang="pt-BR" sz="1000" dirty="0"/>
              <a:t>2</a:t>
            </a:r>
          </a:p>
        </p:txBody>
      </p:sp>
    </p:spTree>
    <p:extLst>
      <p:ext uri="{BB962C8B-B14F-4D97-AF65-F5344CB8AC3E}">
        <p14:creationId xmlns:p14="http://schemas.microsoft.com/office/powerpoint/2010/main" val="2962221914"/>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302310" y="476672"/>
            <a:ext cx="6840000" cy="369332"/>
          </a:xfrm>
          <a:prstGeom prst="rect">
            <a:avLst/>
          </a:prstGeom>
          <a:noFill/>
        </p:spPr>
        <p:txBody>
          <a:bodyPr wrap="square">
            <a:spAutoFit/>
          </a:bodyPr>
          <a:lstStyle/>
          <a:p>
            <a:pPr>
              <a:defRPr/>
            </a:pPr>
            <a:r>
              <a:rPr lang="pt-BR" b="1" dirty="0" smtClean="0">
                <a:cs typeface="Tahoma" pitchFamily="34" charset="0"/>
              </a:rPr>
              <a:t>Alcance das Propostas MCMV3 x MCMV2</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24" y="2262049"/>
            <a:ext cx="3406473" cy="398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aixaDeTexto 7"/>
          <p:cNvSpPr txBox="1"/>
          <p:nvPr/>
        </p:nvSpPr>
        <p:spPr>
          <a:xfrm>
            <a:off x="251521" y="1340768"/>
            <a:ext cx="3888431" cy="923330"/>
          </a:xfrm>
          <a:prstGeom prst="rect">
            <a:avLst/>
          </a:prstGeom>
          <a:noFill/>
        </p:spPr>
        <p:txBody>
          <a:bodyPr wrap="square" rtlCol="0">
            <a:spAutoFit/>
          </a:bodyPr>
          <a:lstStyle/>
          <a:p>
            <a:pPr lvl="0"/>
            <a:r>
              <a:rPr lang="pt-BR" b="1" dirty="0" smtClean="0"/>
              <a:t>GAP para enquadramento através de solução de mercado (Faixa 2) – R$</a:t>
            </a:r>
          </a:p>
        </p:txBody>
      </p:sp>
      <p:sp>
        <p:nvSpPr>
          <p:cNvPr id="9" name="Retângulo 8"/>
          <p:cNvSpPr/>
          <p:nvPr/>
        </p:nvSpPr>
        <p:spPr>
          <a:xfrm>
            <a:off x="2641432" y="3672320"/>
            <a:ext cx="864096" cy="200257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4644010" y="3501008"/>
            <a:ext cx="2890535" cy="369332"/>
          </a:xfrm>
          <a:prstGeom prst="rect">
            <a:avLst/>
          </a:prstGeom>
          <a:noFill/>
        </p:spPr>
        <p:txBody>
          <a:bodyPr wrap="none" rtlCol="0">
            <a:spAutoFit/>
          </a:bodyPr>
          <a:lstStyle/>
          <a:p>
            <a:r>
              <a:rPr lang="pt-BR" b="1" u="sng" dirty="0" smtClean="0"/>
              <a:t>Zona de Interesse Social</a:t>
            </a:r>
          </a:p>
        </p:txBody>
      </p:sp>
      <p:sp>
        <p:nvSpPr>
          <p:cNvPr id="11" name="CaixaDeTexto 10"/>
          <p:cNvSpPr txBox="1"/>
          <p:nvPr/>
        </p:nvSpPr>
        <p:spPr>
          <a:xfrm>
            <a:off x="4572000" y="3834916"/>
            <a:ext cx="4392488" cy="2031325"/>
          </a:xfrm>
          <a:prstGeom prst="rect">
            <a:avLst/>
          </a:prstGeom>
          <a:noFill/>
        </p:spPr>
        <p:txBody>
          <a:bodyPr wrap="square" rtlCol="0">
            <a:spAutoFit/>
          </a:bodyPr>
          <a:lstStyle/>
          <a:p>
            <a:pPr marL="285750" indent="-285750">
              <a:buFont typeface="Arial" panose="020B0604020202020204" pitchFamily="34" charset="0"/>
              <a:buChar char="•"/>
            </a:pPr>
            <a:r>
              <a:rPr lang="pt-BR" dirty="0" smtClean="0"/>
              <a:t>Possibilidade de trazer famílias de R$1400 a R$2600, atualmente excluídas do programa, para uma solução de mercado</a:t>
            </a:r>
          </a:p>
          <a:p>
            <a:pPr marL="285750" indent="-285750">
              <a:buFont typeface="Arial" panose="020B0604020202020204" pitchFamily="34" charset="0"/>
              <a:buChar char="•"/>
            </a:pPr>
            <a:r>
              <a:rPr lang="pt-BR" dirty="0" smtClean="0"/>
              <a:t>Essas famílias representam ~30% da população das capitais brasileiras com renda até R$ 4.100</a:t>
            </a:r>
            <a:endParaRPr lang="pt-BR" dirty="0"/>
          </a:p>
        </p:txBody>
      </p:sp>
      <p:sp>
        <p:nvSpPr>
          <p:cNvPr id="12" name="Chave esquerda 11"/>
          <p:cNvSpPr/>
          <p:nvPr/>
        </p:nvSpPr>
        <p:spPr>
          <a:xfrm rot="10800000">
            <a:off x="3779912" y="3672319"/>
            <a:ext cx="720080" cy="20631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p:cNvSpPr txBox="1"/>
          <p:nvPr/>
        </p:nvSpPr>
        <p:spPr>
          <a:xfrm>
            <a:off x="7380312" y="6525346"/>
            <a:ext cx="1512168" cy="246221"/>
          </a:xfrm>
          <a:prstGeom prst="rect">
            <a:avLst/>
          </a:prstGeom>
          <a:noFill/>
        </p:spPr>
        <p:txBody>
          <a:bodyPr wrap="square" rtlCol="0">
            <a:spAutoFit/>
          </a:bodyPr>
          <a:lstStyle/>
          <a:p>
            <a:pPr algn="r"/>
            <a:r>
              <a:rPr lang="pt-BR" sz="1000" dirty="0" smtClean="0"/>
              <a:t>12</a:t>
            </a:r>
            <a:endParaRPr lang="pt-BR" sz="1000" dirty="0"/>
          </a:p>
        </p:txBody>
      </p:sp>
    </p:spTree>
    <p:extLst>
      <p:ext uri="{BB962C8B-B14F-4D97-AF65-F5344CB8AC3E}">
        <p14:creationId xmlns:p14="http://schemas.microsoft.com/office/powerpoint/2010/main" val="2965488696"/>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4656" y="1340768"/>
            <a:ext cx="8322899" cy="923330"/>
          </a:xfrm>
          <a:prstGeom prst="rect">
            <a:avLst/>
          </a:prstGeom>
          <a:noFill/>
        </p:spPr>
        <p:txBody>
          <a:bodyPr wrap="square" rtlCol="0">
            <a:spAutoFit/>
          </a:bodyPr>
          <a:lstStyle/>
          <a:p>
            <a:pPr marL="285750" indent="-285750">
              <a:buFont typeface="Arial" panose="020B0604020202020204" pitchFamily="34" charset="0"/>
              <a:buChar char="•"/>
            </a:pPr>
            <a:r>
              <a:rPr lang="pt-BR" dirty="0" smtClean="0"/>
              <a:t>Melhor alocação do subsídio permite expandir MCMV para 3MM de famílias sem aumento do Custo Fiscal, e com potenciais benefícios para orçamento primário</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36912"/>
            <a:ext cx="88677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797152"/>
            <a:ext cx="88677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aixaDeTexto 8"/>
          <p:cNvSpPr txBox="1"/>
          <p:nvPr/>
        </p:nvSpPr>
        <p:spPr>
          <a:xfrm>
            <a:off x="2627784" y="476672"/>
            <a:ext cx="6840000" cy="369332"/>
          </a:xfrm>
          <a:prstGeom prst="rect">
            <a:avLst/>
          </a:prstGeom>
          <a:noFill/>
        </p:spPr>
        <p:txBody>
          <a:bodyPr wrap="square">
            <a:spAutoFit/>
          </a:bodyPr>
          <a:lstStyle/>
          <a:p>
            <a:pPr>
              <a:defRPr/>
            </a:pPr>
            <a:r>
              <a:rPr lang="pt-BR" b="1" dirty="0" smtClean="0">
                <a:cs typeface="Tahoma" pitchFamily="34" charset="0"/>
              </a:rPr>
              <a:t>Custo fiscal e abrangência</a:t>
            </a:r>
          </a:p>
        </p:txBody>
      </p:sp>
      <p:sp>
        <p:nvSpPr>
          <p:cNvPr id="7" name="CaixaDeTexto 6"/>
          <p:cNvSpPr txBox="1"/>
          <p:nvPr/>
        </p:nvSpPr>
        <p:spPr>
          <a:xfrm>
            <a:off x="7380312" y="6525346"/>
            <a:ext cx="1512168" cy="246221"/>
          </a:xfrm>
          <a:prstGeom prst="rect">
            <a:avLst/>
          </a:prstGeom>
          <a:noFill/>
        </p:spPr>
        <p:txBody>
          <a:bodyPr wrap="square" rtlCol="0">
            <a:spAutoFit/>
          </a:bodyPr>
          <a:lstStyle/>
          <a:p>
            <a:pPr algn="r"/>
            <a:r>
              <a:rPr lang="pt-BR" sz="1000" dirty="0" smtClean="0"/>
              <a:t>13</a:t>
            </a:r>
            <a:endParaRPr lang="pt-BR" sz="1000" dirty="0"/>
          </a:p>
        </p:txBody>
      </p:sp>
    </p:spTree>
    <p:extLst>
      <p:ext uri="{BB962C8B-B14F-4D97-AF65-F5344CB8AC3E}">
        <p14:creationId xmlns:p14="http://schemas.microsoft.com/office/powerpoint/2010/main" val="759746034"/>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1601507"/>
            <a:ext cx="8560568" cy="1200329"/>
          </a:xfrm>
          <a:prstGeom prst="rect">
            <a:avLst/>
          </a:prstGeom>
          <a:noFill/>
        </p:spPr>
        <p:txBody>
          <a:bodyPr wrap="square" rtlCol="0">
            <a:spAutoFit/>
          </a:bodyPr>
          <a:lstStyle/>
          <a:p>
            <a:pPr marL="285750" indent="-285750">
              <a:buFont typeface="Arial" panose="020B0604020202020204" pitchFamily="34" charset="0"/>
              <a:buChar char="•"/>
            </a:pPr>
            <a:r>
              <a:rPr lang="pt-BR" dirty="0" smtClean="0"/>
              <a:t>Baixo sentimento de propriedade</a:t>
            </a:r>
          </a:p>
          <a:p>
            <a:pPr marL="285750" indent="-285750">
              <a:buFont typeface="Arial" panose="020B0604020202020204" pitchFamily="34" charset="0"/>
              <a:buChar char="•"/>
            </a:pPr>
            <a:r>
              <a:rPr lang="pt-BR" dirty="0" smtClean="0"/>
              <a:t>Aversão aos custos condominiais necessários para manutenção do empreendimento</a:t>
            </a:r>
          </a:p>
          <a:p>
            <a:pPr marL="285750" indent="-285750">
              <a:buFont typeface="Arial" panose="020B0604020202020204" pitchFamily="34" charset="0"/>
              <a:buChar char="•"/>
            </a:pPr>
            <a:r>
              <a:rPr lang="pt-BR" dirty="0" smtClean="0"/>
              <a:t>Alto índice de unidades prontas e não entregues</a:t>
            </a:r>
            <a:endParaRPr lang="pt-BR" dirty="0"/>
          </a:p>
        </p:txBody>
      </p:sp>
      <p:sp>
        <p:nvSpPr>
          <p:cNvPr id="3" name="CaixaDeTexto 2"/>
          <p:cNvSpPr txBox="1"/>
          <p:nvPr/>
        </p:nvSpPr>
        <p:spPr>
          <a:xfrm>
            <a:off x="251520" y="3574759"/>
            <a:ext cx="8208912" cy="646331"/>
          </a:xfrm>
          <a:prstGeom prst="rect">
            <a:avLst/>
          </a:prstGeom>
          <a:noFill/>
        </p:spPr>
        <p:txBody>
          <a:bodyPr wrap="square" rtlCol="0">
            <a:spAutoFit/>
          </a:bodyPr>
          <a:lstStyle/>
          <a:p>
            <a:pPr marL="285750" indent="-285750">
              <a:buFont typeface="Arial" panose="020B0604020202020204" pitchFamily="34" charset="0"/>
              <a:buChar char="•"/>
            </a:pPr>
            <a:r>
              <a:rPr lang="pt-BR" dirty="0" smtClean="0"/>
              <a:t>Estado assume a gestão do empreendimento pelo prazo de 20 anos</a:t>
            </a:r>
          </a:p>
          <a:p>
            <a:pPr marL="285750" indent="-285750">
              <a:buFont typeface="Arial" panose="020B0604020202020204" pitchFamily="34" charset="0"/>
              <a:buChar char="•"/>
            </a:pPr>
            <a:r>
              <a:rPr lang="pt-BR" dirty="0" smtClean="0"/>
              <a:t>Administrador Profissional para garantir a qualidade da pós-ocupação</a:t>
            </a:r>
          </a:p>
        </p:txBody>
      </p:sp>
      <p:sp>
        <p:nvSpPr>
          <p:cNvPr id="4" name="CaixaDeTexto 3"/>
          <p:cNvSpPr txBox="1"/>
          <p:nvPr/>
        </p:nvSpPr>
        <p:spPr>
          <a:xfrm>
            <a:off x="323528" y="1124744"/>
            <a:ext cx="8632576" cy="369332"/>
          </a:xfrm>
          <a:prstGeom prst="rect">
            <a:avLst/>
          </a:prstGeom>
          <a:noFill/>
        </p:spPr>
        <p:txBody>
          <a:bodyPr wrap="square" rtlCol="0">
            <a:spAutoFit/>
          </a:bodyPr>
          <a:lstStyle/>
          <a:p>
            <a:pPr marL="0" lvl="1"/>
            <a:r>
              <a:rPr lang="pt-BR" b="1" dirty="0" smtClean="0"/>
              <a:t>Empreendimentos Faixa 1 têm risco de deterioração...</a:t>
            </a:r>
          </a:p>
        </p:txBody>
      </p:sp>
      <p:sp>
        <p:nvSpPr>
          <p:cNvPr id="5" name="CaixaDeTexto 4"/>
          <p:cNvSpPr txBox="1"/>
          <p:nvPr/>
        </p:nvSpPr>
        <p:spPr>
          <a:xfrm>
            <a:off x="323528" y="4427820"/>
            <a:ext cx="8208912" cy="369332"/>
          </a:xfrm>
          <a:prstGeom prst="rect">
            <a:avLst/>
          </a:prstGeom>
          <a:noFill/>
        </p:spPr>
        <p:txBody>
          <a:bodyPr wrap="square" rtlCol="0">
            <a:spAutoFit/>
          </a:bodyPr>
          <a:lstStyle/>
          <a:p>
            <a:r>
              <a:rPr lang="pt-BR" b="1" i="1" u="sng" dirty="0" err="1" smtClean="0"/>
              <a:t>Funding</a:t>
            </a:r>
            <a:endParaRPr lang="pt-BR" dirty="0" smtClean="0"/>
          </a:p>
        </p:txBody>
      </p:sp>
      <p:sp>
        <p:nvSpPr>
          <p:cNvPr id="6" name="CaixaDeTexto 5"/>
          <p:cNvSpPr txBox="1"/>
          <p:nvPr/>
        </p:nvSpPr>
        <p:spPr>
          <a:xfrm>
            <a:off x="259904" y="3067799"/>
            <a:ext cx="8632576" cy="369332"/>
          </a:xfrm>
          <a:prstGeom prst="rect">
            <a:avLst/>
          </a:prstGeom>
          <a:noFill/>
        </p:spPr>
        <p:txBody>
          <a:bodyPr wrap="square" rtlCol="0">
            <a:spAutoFit/>
          </a:bodyPr>
          <a:lstStyle/>
          <a:p>
            <a:pPr marL="0" lvl="1"/>
            <a:r>
              <a:rPr lang="pt-BR" b="1" dirty="0" smtClean="0"/>
              <a:t>... o que poderia ser resolvido por uma melhor pós-ocupação</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3" y="4819032"/>
            <a:ext cx="4107599" cy="178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aixaDeTexto 7"/>
          <p:cNvSpPr txBox="1"/>
          <p:nvPr/>
        </p:nvSpPr>
        <p:spPr>
          <a:xfrm>
            <a:off x="2483768" y="426150"/>
            <a:ext cx="6840000" cy="369332"/>
          </a:xfrm>
          <a:prstGeom prst="rect">
            <a:avLst/>
          </a:prstGeom>
          <a:noFill/>
        </p:spPr>
        <p:txBody>
          <a:bodyPr wrap="square">
            <a:spAutoFit/>
          </a:bodyPr>
          <a:lstStyle/>
          <a:p>
            <a:pPr>
              <a:defRPr/>
            </a:pPr>
            <a:r>
              <a:rPr lang="pt-BR" b="1" dirty="0" smtClean="0">
                <a:cs typeface="Tahoma" pitchFamily="34" charset="0"/>
              </a:rPr>
              <a:t>Situação Atual Faixa 1</a:t>
            </a:r>
          </a:p>
        </p:txBody>
      </p:sp>
      <p:sp>
        <p:nvSpPr>
          <p:cNvPr id="9" name="CaixaDeTexto 8"/>
          <p:cNvSpPr txBox="1"/>
          <p:nvPr/>
        </p:nvSpPr>
        <p:spPr>
          <a:xfrm>
            <a:off x="7380312" y="6525346"/>
            <a:ext cx="1512168" cy="246221"/>
          </a:xfrm>
          <a:prstGeom prst="rect">
            <a:avLst/>
          </a:prstGeom>
          <a:noFill/>
        </p:spPr>
        <p:txBody>
          <a:bodyPr wrap="square" rtlCol="0">
            <a:spAutoFit/>
          </a:bodyPr>
          <a:lstStyle/>
          <a:p>
            <a:pPr algn="r"/>
            <a:r>
              <a:rPr lang="pt-BR" sz="1000" dirty="0" smtClean="0"/>
              <a:t>14</a:t>
            </a:r>
            <a:endParaRPr lang="pt-BR" sz="1000" dirty="0"/>
          </a:p>
        </p:txBody>
      </p:sp>
    </p:spTree>
    <p:extLst>
      <p:ext uri="{BB962C8B-B14F-4D97-AF65-F5344CB8AC3E}">
        <p14:creationId xmlns:p14="http://schemas.microsoft.com/office/powerpoint/2010/main" val="1759036296"/>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125415" y="65088"/>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83568" y="476672"/>
            <a:ext cx="7697787" cy="3780518"/>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marL="0" lvl="1" indent="-285750" algn="ctr" defTabSz="914145" hangingPunct="0">
              <a:buFont typeface="Arial" panose="020B0604020202020204" pitchFamily="34" charset="0"/>
              <a:buChar char="•"/>
              <a:defRPr/>
            </a:pPr>
            <a:r>
              <a:rPr lang="pt-BR" sz="2800" b="1" dirty="0">
                <a:solidFill>
                  <a:schemeClr val="tx2">
                    <a:lumMod val="50000"/>
                  </a:schemeClr>
                </a:solidFill>
                <a:latin typeface="+mn-lt"/>
                <a:cs typeface="Tahoma" pitchFamily="34" charset="0"/>
              </a:rPr>
              <a:t>As questões do trabalho - a terceirização na construção civil</a:t>
            </a:r>
          </a:p>
          <a:p>
            <a:pPr marL="0" lvl="1" indent="-285750" algn="ctr" defTabSz="914145" hangingPunct="0">
              <a:buFont typeface="Arial" panose="020B0604020202020204" pitchFamily="34" charset="0"/>
              <a:buChar char="•"/>
              <a:defRPr/>
            </a:pPr>
            <a:endParaRPr lang="pt-BR" sz="2800" b="1" dirty="0">
              <a:solidFill>
                <a:schemeClr val="tx2">
                  <a:lumMod val="50000"/>
                </a:schemeClr>
              </a:solidFill>
              <a:latin typeface="+mn-lt"/>
              <a:cs typeface="Tahoma" pitchFamily="34" charset="0"/>
            </a:endParaRPr>
          </a:p>
          <a:p>
            <a:pPr marL="0" lvl="1" indent="-285750" algn="ctr" defTabSz="914145" hangingPunct="0">
              <a:buFont typeface="Arial" panose="020B0604020202020204" pitchFamily="34" charset="0"/>
              <a:buChar char="•"/>
              <a:defRPr/>
            </a:pPr>
            <a:endParaRPr lang="pt-BR" sz="2800" b="1" dirty="0">
              <a:solidFill>
                <a:schemeClr val="tx2">
                  <a:lumMod val="50000"/>
                </a:schemeClr>
              </a:solidFill>
              <a:latin typeface="+mn-lt"/>
              <a:cs typeface="Tahoma" pitchFamily="34" charset="0"/>
            </a:endParaRPr>
          </a:p>
          <a:p>
            <a:pPr marL="0" lvl="1" indent="-285750" algn="ctr" defTabSz="914145" hangingPunct="0">
              <a:buFont typeface="Arial" panose="020B0604020202020204" pitchFamily="34" charset="0"/>
              <a:buChar char="•"/>
              <a:defRPr/>
            </a:pPr>
            <a:r>
              <a:rPr lang="pt-BR" sz="2800" b="1" dirty="0">
                <a:solidFill>
                  <a:schemeClr val="tx2">
                    <a:lumMod val="50000"/>
                  </a:schemeClr>
                </a:solidFill>
                <a:latin typeface="+mn-lt"/>
                <a:cs typeface="Tahoma" pitchFamily="34" charset="0"/>
              </a:rPr>
              <a:t>O equilíbrio nas operações</a:t>
            </a:r>
          </a:p>
        </p:txBody>
      </p:sp>
    </p:spTree>
    <p:extLst>
      <p:ext uri="{BB962C8B-B14F-4D97-AF65-F5344CB8AC3E}">
        <p14:creationId xmlns:p14="http://schemas.microsoft.com/office/powerpoint/2010/main" val="3899864555"/>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7"/>
          <p:cNvSpPr>
            <a:spLocks noChangeArrowheads="1"/>
          </p:cNvSpPr>
          <p:nvPr/>
        </p:nvSpPr>
        <p:spPr bwMode="auto">
          <a:xfrm>
            <a:off x="179512" y="1412776"/>
            <a:ext cx="8624887" cy="3942905"/>
          </a:xfrm>
          <a:prstGeom prst="rect">
            <a:avLst/>
          </a:prstGeom>
          <a:noFill/>
          <a:ln w="9525">
            <a:noFill/>
            <a:miter lim="800000"/>
            <a:headEnd/>
            <a:tailEnd/>
          </a:ln>
        </p:spPr>
        <p:txBody>
          <a:bodyPr lIns="64291" tIns="32146" rIns="64291" bIns="32146">
            <a:spAutoFit/>
          </a:bodyPr>
          <a:lstStyle/>
          <a:p>
            <a:pPr lvl="0"/>
            <a:r>
              <a:rPr lang="pt-BR" b="1" dirty="0" smtClean="0"/>
              <a:t>Terceirização e </a:t>
            </a:r>
            <a:r>
              <a:rPr lang="pt-BR" b="1" dirty="0" err="1" smtClean="0"/>
              <a:t>subempreitada</a:t>
            </a:r>
            <a:r>
              <a:rPr lang="pt-BR" b="1" dirty="0" smtClean="0"/>
              <a:t> são intrínsecas às operações do setor:</a:t>
            </a:r>
          </a:p>
          <a:p>
            <a:pPr lvl="0"/>
            <a:endParaRPr lang="pt-BR" b="1" dirty="0"/>
          </a:p>
          <a:p>
            <a:pPr marL="285750" indent="-285750">
              <a:buFont typeface="Arial" panose="020B0604020202020204" pitchFamily="34" charset="0"/>
              <a:buChar char="•"/>
            </a:pPr>
            <a:r>
              <a:rPr lang="pt-BR" dirty="0" smtClean="0"/>
              <a:t>Mobilidade</a:t>
            </a:r>
          </a:p>
          <a:p>
            <a:pPr marL="285750" indent="-285750">
              <a:buFont typeface="Arial" panose="020B0604020202020204" pitchFamily="34" charset="0"/>
              <a:buChar char="•"/>
            </a:pPr>
            <a:r>
              <a:rPr lang="pt-BR" dirty="0" smtClean="0"/>
              <a:t>Especialização</a:t>
            </a:r>
          </a:p>
          <a:p>
            <a:pPr marL="285750" indent="-285750">
              <a:buFont typeface="Arial" panose="020B0604020202020204" pitchFamily="34" charset="0"/>
              <a:buChar char="•"/>
            </a:pPr>
            <a:r>
              <a:rPr lang="pt-BR" dirty="0" smtClean="0"/>
              <a:t>Menor </a:t>
            </a:r>
            <a:r>
              <a:rPr lang="pt-BR" i="1" dirty="0" err="1" smtClean="0"/>
              <a:t>turn</a:t>
            </a:r>
            <a:r>
              <a:rPr lang="pt-BR" i="1" dirty="0" smtClean="0"/>
              <a:t>-over</a:t>
            </a:r>
          </a:p>
          <a:p>
            <a:pPr marL="285750" indent="-285750">
              <a:buFont typeface="Arial" panose="020B0604020202020204" pitchFamily="34" charset="0"/>
              <a:buChar char="•"/>
            </a:pPr>
            <a:r>
              <a:rPr lang="pt-BR" dirty="0" smtClean="0"/>
              <a:t>Princípio da livre iniciativa para o prestador de serviços/ empreiteiro</a:t>
            </a:r>
          </a:p>
          <a:p>
            <a:pPr marL="285750" indent="-285750">
              <a:buFont typeface="Arial" panose="020B0604020202020204" pitchFamily="34" charset="0"/>
              <a:buChar char="•"/>
            </a:pPr>
            <a:endParaRPr lang="pt-BR" b="1" dirty="0"/>
          </a:p>
          <a:p>
            <a:pPr lvl="0"/>
            <a:endParaRPr lang="pt-BR" b="1" dirty="0" smtClean="0"/>
          </a:p>
          <a:p>
            <a:pPr lvl="0"/>
            <a:r>
              <a:rPr lang="pt-BR" b="1" dirty="0" smtClean="0"/>
              <a:t>Questionamentos em relação a atividade-meio e atividade-fim - STF</a:t>
            </a:r>
          </a:p>
          <a:p>
            <a:pPr lvl="0"/>
            <a:endParaRPr lang="pt-BR" b="1" dirty="0" smtClean="0"/>
          </a:p>
          <a:p>
            <a:pPr lvl="0"/>
            <a:endParaRPr lang="pt-BR" b="1" dirty="0" smtClean="0"/>
          </a:p>
          <a:p>
            <a:pPr lvl="0"/>
            <a:r>
              <a:rPr lang="pt-BR" b="1" dirty="0" smtClean="0"/>
              <a:t>Necessidade do fortalecimento do arcabouço jurídico – PL 4330</a:t>
            </a:r>
            <a:endParaRPr lang="pt-BR" b="1" dirty="0"/>
          </a:p>
          <a:p>
            <a:pPr lvl="0"/>
            <a:endParaRPr lang="pt-BR" b="1" dirty="0" smtClean="0"/>
          </a:p>
          <a:p>
            <a:pPr lvl="0"/>
            <a:endParaRPr lang="pt-BR" b="1" dirty="0" smtClean="0"/>
          </a:p>
        </p:txBody>
      </p:sp>
      <p:sp>
        <p:nvSpPr>
          <p:cNvPr id="3" name="CaixaDeTexto 2"/>
          <p:cNvSpPr txBox="1"/>
          <p:nvPr/>
        </p:nvSpPr>
        <p:spPr>
          <a:xfrm>
            <a:off x="899592" y="417787"/>
            <a:ext cx="6840000" cy="369332"/>
          </a:xfrm>
          <a:prstGeom prst="rect">
            <a:avLst/>
          </a:prstGeom>
          <a:noFill/>
        </p:spPr>
        <p:txBody>
          <a:bodyPr wrap="square">
            <a:spAutoFit/>
          </a:bodyPr>
          <a:lstStyle/>
          <a:p>
            <a:pPr algn="ctr">
              <a:defRPr/>
            </a:pPr>
            <a:r>
              <a:rPr lang="pt-BR" b="1" dirty="0" smtClean="0">
                <a:solidFill>
                  <a:schemeClr val="bg2">
                    <a:lumMod val="10000"/>
                  </a:schemeClr>
                </a:solidFill>
                <a:cs typeface="Tahoma" pitchFamily="34" charset="0"/>
              </a:rPr>
              <a:t>A terceirização na Construção Civil </a:t>
            </a:r>
          </a:p>
        </p:txBody>
      </p:sp>
      <p:sp>
        <p:nvSpPr>
          <p:cNvPr id="4" name="CaixaDeTexto 3"/>
          <p:cNvSpPr txBox="1"/>
          <p:nvPr/>
        </p:nvSpPr>
        <p:spPr>
          <a:xfrm>
            <a:off x="7380312" y="6525346"/>
            <a:ext cx="1512168" cy="246221"/>
          </a:xfrm>
          <a:prstGeom prst="rect">
            <a:avLst/>
          </a:prstGeom>
          <a:noFill/>
        </p:spPr>
        <p:txBody>
          <a:bodyPr wrap="square" rtlCol="0">
            <a:spAutoFit/>
          </a:bodyPr>
          <a:lstStyle/>
          <a:p>
            <a:pPr algn="r"/>
            <a:r>
              <a:rPr lang="pt-BR" sz="1000" dirty="0" smtClean="0"/>
              <a:t>15</a:t>
            </a:r>
            <a:endParaRPr lang="pt-BR" sz="1000" dirty="0"/>
          </a:p>
        </p:txBody>
      </p:sp>
    </p:spTree>
    <p:extLst>
      <p:ext uri="{BB962C8B-B14F-4D97-AF65-F5344CB8AC3E}">
        <p14:creationId xmlns:p14="http://schemas.microsoft.com/office/powerpoint/2010/main" val="260895826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p:cNvSpPr>
          <p:nvPr/>
        </p:nvSpPr>
        <p:spPr bwMode="auto">
          <a:xfrm>
            <a:off x="179388" y="908052"/>
            <a:ext cx="7226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88896" tIns="50798" rIns="88896" bIns="50798">
            <a:spAutoFit/>
          </a:bodyPr>
          <a:lstStyle>
            <a:lvl1pPr marL="342900" indent="-342900" defTabSz="912813">
              <a:defRPr>
                <a:solidFill>
                  <a:schemeClr val="tx1"/>
                </a:solidFill>
                <a:latin typeface="Arial" panose="020B0604020202020204" pitchFamily="34" charset="0"/>
                <a:cs typeface="Arial" panose="020B0604020202020204" pitchFamily="34" charset="0"/>
              </a:defRPr>
            </a:lvl1pPr>
            <a:lvl2pPr marL="320675"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ts val="700"/>
              </a:spcBef>
            </a:pPr>
            <a:r>
              <a:rPr lang="en-US" sz="1500" b="1">
                <a:latin typeface="Calibri" panose="020F0502020204030204" pitchFamily="34" charset="0"/>
                <a:sym typeface="Arial" panose="020B0604020202020204" pitchFamily="34" charset="0"/>
              </a:rPr>
              <a:t>  </a:t>
            </a:r>
            <a:endParaRPr lang="en-US" b="1">
              <a:latin typeface="Calibri" panose="020F0502020204030204" pitchFamily="34" charset="0"/>
              <a:sym typeface="Arial" panose="020B0604020202020204" pitchFamily="34" charset="0"/>
            </a:endParaRPr>
          </a:p>
        </p:txBody>
      </p:sp>
      <p:sp>
        <p:nvSpPr>
          <p:cNvPr id="17414" name="Retângulo 7"/>
          <p:cNvSpPr>
            <a:spLocks noChangeArrowheads="1"/>
          </p:cNvSpPr>
          <p:nvPr/>
        </p:nvSpPr>
        <p:spPr bwMode="auto">
          <a:xfrm>
            <a:off x="468315" y="1685925"/>
            <a:ext cx="8207375" cy="895350"/>
          </a:xfrm>
          <a:prstGeom prst="rect">
            <a:avLst/>
          </a:prstGeom>
          <a:noFill/>
          <a:ln w="9525">
            <a:noFill/>
            <a:miter lim="800000"/>
            <a:headEnd/>
            <a:tailEnd/>
          </a:ln>
        </p:spPr>
        <p:txBody>
          <a:bodyPr lIns="64291" tIns="32146" rIns="64291" bIns="32146">
            <a:spAutoFit/>
          </a:bodyPr>
          <a:lstStyle/>
          <a:p>
            <a:pPr fontAlgn="auto">
              <a:spcBef>
                <a:spcPts val="0"/>
              </a:spcBef>
              <a:spcAft>
                <a:spcPts val="0"/>
              </a:spcAft>
              <a:defRPr/>
            </a:pPr>
            <a:endParaRPr lang="pt-BR" b="1" dirty="0">
              <a:latin typeface="+mj-lt"/>
              <a:cs typeface="+mn-cs"/>
            </a:endParaRPr>
          </a:p>
          <a:p>
            <a:pPr fontAlgn="auto">
              <a:spcBef>
                <a:spcPts val="0"/>
              </a:spcBef>
              <a:spcAft>
                <a:spcPts val="0"/>
              </a:spcAft>
              <a:defRPr/>
            </a:pPr>
            <a:endParaRPr lang="en-US" dirty="0">
              <a:latin typeface="+mj-lt"/>
              <a:cs typeface="+mn-cs"/>
            </a:endParaRPr>
          </a:p>
          <a:p>
            <a:pPr fontAlgn="auto">
              <a:spcBef>
                <a:spcPts val="0"/>
              </a:spcBef>
              <a:spcAft>
                <a:spcPts val="0"/>
              </a:spcAft>
              <a:defRPr/>
            </a:pPr>
            <a:endParaRPr lang="pt-BR" dirty="0">
              <a:latin typeface="+mj-lt"/>
              <a:cs typeface="+mn-cs"/>
            </a:endParaRPr>
          </a:p>
        </p:txBody>
      </p:sp>
      <p:sp>
        <p:nvSpPr>
          <p:cNvPr id="4" name="Content Placeholder 2"/>
          <p:cNvSpPr>
            <a:spLocks noGrp="1"/>
          </p:cNvSpPr>
          <p:nvPr>
            <p:ph idx="4294967295"/>
          </p:nvPr>
        </p:nvSpPr>
        <p:spPr>
          <a:xfrm>
            <a:off x="468314" y="1196754"/>
            <a:ext cx="8064127" cy="1166813"/>
          </a:xfrm>
          <a:prstGeom prst="rect">
            <a:avLst/>
          </a:prstGeom>
        </p:spPr>
        <p:txBody>
          <a:bodyPr>
            <a:normAutofit fontScale="25000" lnSpcReduction="20000"/>
          </a:bodyPr>
          <a:lstStyle/>
          <a:p>
            <a:pPr marL="0" indent="0">
              <a:buNone/>
              <a:defRPr/>
            </a:pPr>
            <a:r>
              <a:rPr lang="pt-BR" sz="7200" b="1" kern="0" dirty="0">
                <a:solidFill>
                  <a:sysClr val="windowText" lastClr="000000"/>
                </a:solidFill>
              </a:rPr>
              <a:t>Missão</a:t>
            </a:r>
          </a:p>
          <a:p>
            <a:pPr marL="0" indent="0">
              <a:buNone/>
              <a:defRPr/>
            </a:pPr>
            <a:endParaRPr lang="pt-BR" sz="7200" b="1" kern="0" dirty="0">
              <a:solidFill>
                <a:sysClr val="windowText" lastClr="000000"/>
              </a:solidFill>
            </a:endParaRPr>
          </a:p>
          <a:p>
            <a:pPr marL="0" indent="0">
              <a:buNone/>
              <a:defRPr/>
            </a:pPr>
            <a:r>
              <a:rPr lang="pt-BR" sz="7200" kern="0" dirty="0">
                <a:solidFill>
                  <a:sysClr val="windowText" lastClr="000000"/>
                </a:solidFill>
              </a:rPr>
              <a:t>Representar as empresas de incorporação imobiliária no âmbito nacional, fortalecendo o setor e contribuindo para o desenvolvimento sustentável do país e de suas cidades</a:t>
            </a:r>
          </a:p>
          <a:p>
            <a:pPr marL="0" indent="0">
              <a:buNone/>
              <a:defRPr/>
            </a:pPr>
            <a:endParaRPr lang="pt-BR" sz="7200" b="1" kern="0" dirty="0">
              <a:solidFill>
                <a:sysClr val="windowText" lastClr="000000"/>
              </a:solidFill>
            </a:endParaRPr>
          </a:p>
          <a:p>
            <a:pPr marL="0" indent="0">
              <a:buNone/>
              <a:defRPr/>
            </a:pPr>
            <a:r>
              <a:rPr lang="pt-BR" sz="7200" b="1" kern="0" dirty="0">
                <a:solidFill>
                  <a:sysClr val="windowText" lastClr="000000"/>
                </a:solidFill>
              </a:rPr>
              <a:t>Princípios e Valores</a:t>
            </a:r>
          </a:p>
          <a:p>
            <a:pPr marL="0" indent="0">
              <a:buNone/>
              <a:defRPr/>
            </a:pPr>
            <a:endParaRPr lang="pt-BR" sz="7200" kern="0" dirty="0">
              <a:solidFill>
                <a:sysClr val="windowText" lastClr="000000"/>
              </a:solidFill>
            </a:endParaRPr>
          </a:p>
          <a:p>
            <a:pPr marL="0" indent="0">
              <a:buNone/>
              <a:defRPr/>
            </a:pPr>
            <a:r>
              <a:rPr lang="pt-BR" sz="7200" kern="0" dirty="0">
                <a:solidFill>
                  <a:sysClr val="windowText" lastClr="000000"/>
                </a:solidFill>
              </a:rPr>
              <a:t>Responsabilidade Socioambiental, Ética, Integridade, Conformidade técnica, fiscal e urbanística, Defesa da Concorrência</a:t>
            </a:r>
          </a:p>
          <a:p>
            <a:pPr marL="0" indent="0">
              <a:buNone/>
              <a:defRPr/>
            </a:pPr>
            <a:endParaRPr lang="pt-BR" sz="7200" b="1" kern="0" dirty="0">
              <a:solidFill>
                <a:sysClr val="windowText" lastClr="000000"/>
              </a:solidFill>
            </a:endParaRPr>
          </a:p>
          <a:p>
            <a:pPr marL="0" indent="0">
              <a:buNone/>
              <a:defRPr/>
            </a:pPr>
            <a:r>
              <a:rPr lang="pt-BR" sz="7200" b="1" kern="0" dirty="0">
                <a:solidFill>
                  <a:sysClr val="windowText" lastClr="000000"/>
                </a:solidFill>
              </a:rPr>
              <a:t>Constituição</a:t>
            </a:r>
          </a:p>
          <a:p>
            <a:pPr marL="0" indent="0">
              <a:buNone/>
              <a:defRPr/>
            </a:pPr>
            <a:endParaRPr lang="pt-BR" sz="7200" kern="0" dirty="0">
              <a:solidFill>
                <a:sysClr val="windowText" lastClr="000000"/>
              </a:solidFill>
            </a:endParaRPr>
          </a:p>
          <a:p>
            <a:pPr>
              <a:defRPr/>
            </a:pPr>
            <a:r>
              <a:rPr lang="pt-BR" sz="7200" dirty="0"/>
              <a:t>Presença</a:t>
            </a:r>
            <a:r>
              <a:rPr lang="pt-BR" sz="7200" kern="0" dirty="0">
                <a:solidFill>
                  <a:sysClr val="windowText" lastClr="000000"/>
                </a:solidFill>
              </a:rPr>
              <a:t> nacional – capacidade de contribuir e disseminar experiências</a:t>
            </a:r>
          </a:p>
          <a:p>
            <a:pPr>
              <a:defRPr/>
            </a:pPr>
            <a:r>
              <a:rPr lang="pt-BR" sz="7200" kern="0" dirty="0">
                <a:solidFill>
                  <a:sysClr val="windowText" lastClr="000000"/>
                </a:solidFill>
              </a:rPr>
              <a:t>Aprimoramento do processo de incorporação imobiliária no Brasil</a:t>
            </a:r>
          </a:p>
          <a:p>
            <a:pPr>
              <a:defRPr/>
            </a:pPr>
            <a:r>
              <a:rPr lang="pt-BR" sz="7200" kern="0" dirty="0">
                <a:solidFill>
                  <a:sysClr val="windowText" lastClr="000000"/>
                </a:solidFill>
              </a:rPr>
              <a:t>Constituição em abril de 2013</a:t>
            </a:r>
          </a:p>
          <a:p>
            <a:pPr>
              <a:defRPr/>
            </a:pPr>
            <a:r>
              <a:rPr lang="pt-BR" sz="7200" kern="0" dirty="0">
                <a:solidFill>
                  <a:sysClr val="windowText" lastClr="000000"/>
                </a:solidFill>
              </a:rPr>
              <a:t>C</a:t>
            </a:r>
            <a:r>
              <a:rPr lang="pt-BR" sz="7200" dirty="0"/>
              <a:t>olaboração/integração – CBIC, SECOVI, </a:t>
            </a:r>
            <a:r>
              <a:rPr lang="pt-BR" sz="7200" dirty="0" err="1"/>
              <a:t>Sinduscons</a:t>
            </a:r>
            <a:r>
              <a:rPr lang="pt-BR" sz="7200" dirty="0"/>
              <a:t>, </a:t>
            </a:r>
            <a:r>
              <a:rPr lang="pt-BR" sz="7200" dirty="0" err="1"/>
              <a:t>ADEMIs</a:t>
            </a:r>
            <a:r>
              <a:rPr lang="pt-BR" sz="7200" dirty="0"/>
              <a:t> e demais entidades</a:t>
            </a:r>
          </a:p>
          <a:p>
            <a:pPr marL="0" indent="0">
              <a:buNone/>
              <a:defRPr/>
            </a:pPr>
            <a:endParaRPr lang="pt-BR" sz="1600" kern="0" dirty="0">
              <a:solidFill>
                <a:sysClr val="windowText" lastClr="000000"/>
              </a:solidFill>
            </a:endParaRPr>
          </a:p>
          <a:p>
            <a:pPr marL="0" indent="0">
              <a:buNone/>
              <a:defRPr/>
            </a:pPr>
            <a:endParaRPr lang="pt-BR" sz="1600" kern="0" dirty="0">
              <a:solidFill>
                <a:sysClr val="windowText" lastClr="000000"/>
              </a:solidFill>
            </a:endParaRPr>
          </a:p>
          <a:p>
            <a:pPr marL="0" indent="0">
              <a:buNone/>
              <a:defRPr/>
            </a:pPr>
            <a:endParaRPr lang="pt-BR" sz="1800" kern="0" dirty="0">
              <a:solidFill>
                <a:sysClr val="windowText" lastClr="000000"/>
              </a:solidFill>
            </a:endParaRPr>
          </a:p>
          <a:p>
            <a:pPr marL="0" indent="0">
              <a:buNone/>
              <a:defRPr/>
            </a:pPr>
            <a:endParaRPr lang="pt-BR" sz="1800" kern="0" dirty="0">
              <a:solidFill>
                <a:sysClr val="windowText" lastClr="000000"/>
              </a:solidFill>
            </a:endParaRPr>
          </a:p>
          <a:p>
            <a:pPr marL="0" indent="0">
              <a:buNone/>
              <a:defRPr/>
            </a:pPr>
            <a:endParaRPr lang="pt-BR" sz="1800" kern="0" dirty="0">
              <a:solidFill>
                <a:sysClr val="windowText" lastClr="000000"/>
              </a:solidFill>
            </a:endParaRPr>
          </a:p>
          <a:p>
            <a:pPr marL="0" indent="0">
              <a:buNone/>
              <a:defRPr/>
            </a:pPr>
            <a:endParaRPr lang="pt-BR" sz="1800" kern="0" dirty="0">
              <a:solidFill>
                <a:sysClr val="windowText" lastClr="000000"/>
              </a:solidFill>
            </a:endParaRPr>
          </a:p>
          <a:p>
            <a:pPr>
              <a:spcBef>
                <a:spcPts val="0"/>
              </a:spcBef>
              <a:defRPr/>
            </a:pPr>
            <a:endParaRPr lang="en-US" sz="1800" kern="0" dirty="0">
              <a:solidFill>
                <a:sysClr val="windowText" lastClr="000000"/>
              </a:solidFill>
            </a:endParaRPr>
          </a:p>
        </p:txBody>
      </p:sp>
      <p:sp>
        <p:nvSpPr>
          <p:cNvPr id="7" name="Content Placeholder 2"/>
          <p:cNvSpPr txBox="1">
            <a:spLocks/>
          </p:cNvSpPr>
          <p:nvPr/>
        </p:nvSpPr>
        <p:spPr>
          <a:xfrm>
            <a:off x="471488" y="2996954"/>
            <a:ext cx="7620000" cy="936625"/>
          </a:xfrm>
          <a:prstGeom prst="rect">
            <a:avLst/>
          </a:prstGeom>
        </p:spPr>
        <p:txBody>
          <a:bodyPr>
            <a:normAutofit/>
          </a:bodyPr>
          <a:lstStyle/>
          <a:p>
            <a:pPr marL="342900" indent="-342900" fontAlgn="auto">
              <a:spcBef>
                <a:spcPts val="0"/>
              </a:spcBef>
              <a:spcAft>
                <a:spcPts val="0"/>
              </a:spcAft>
              <a:buFont typeface="Arial" pitchFamily="34" charset="0"/>
              <a:buChar char="•"/>
              <a:defRPr/>
            </a:pPr>
            <a:endParaRPr lang="en-US" kern="0" dirty="0">
              <a:solidFill>
                <a:sysClr val="windowText" lastClr="000000"/>
              </a:solidFill>
              <a:latin typeface="+mn-lt"/>
              <a:cs typeface="+mn-cs"/>
            </a:endParaRPr>
          </a:p>
        </p:txBody>
      </p:sp>
      <p:sp>
        <p:nvSpPr>
          <p:cNvPr id="10" name="Content Placeholder 2"/>
          <p:cNvSpPr txBox="1">
            <a:spLocks/>
          </p:cNvSpPr>
          <p:nvPr/>
        </p:nvSpPr>
        <p:spPr>
          <a:xfrm>
            <a:off x="439638" y="4293098"/>
            <a:ext cx="7620000" cy="936625"/>
          </a:xfrm>
          <a:prstGeom prst="rect">
            <a:avLst/>
          </a:prstGeom>
        </p:spPr>
        <p:txBody>
          <a:bodyPr>
            <a:normAutofit fontScale="85000" lnSpcReduction="20000"/>
          </a:bodyPr>
          <a:lstStyle/>
          <a:p>
            <a:pPr>
              <a:spcBef>
                <a:spcPct val="20000"/>
              </a:spcBef>
              <a:defRPr/>
            </a:pPr>
            <a:endParaRPr lang="pt-BR" sz="8000" kern="0" dirty="0">
              <a:solidFill>
                <a:sysClr val="windowText" lastClr="000000"/>
              </a:solidFill>
            </a:endParaRPr>
          </a:p>
          <a:p>
            <a:pPr marL="285750" indent="-285750">
              <a:spcBef>
                <a:spcPct val="20000"/>
              </a:spcBef>
              <a:buFont typeface="Arial" panose="020B0604020202020204" pitchFamily="34" charset="0"/>
              <a:buChar char="•"/>
              <a:defRPr/>
            </a:pPr>
            <a:endParaRPr lang="pt-BR" sz="8000" kern="0" dirty="0">
              <a:solidFill>
                <a:sysClr val="windowText" lastClr="000000"/>
              </a:solidFill>
            </a:endParaRPr>
          </a:p>
          <a:p>
            <a:pPr fontAlgn="auto">
              <a:spcBef>
                <a:spcPct val="20000"/>
              </a:spcBef>
              <a:spcAft>
                <a:spcPts val="0"/>
              </a:spcAft>
              <a:defRPr/>
            </a:pPr>
            <a:endParaRPr lang="en-US" kern="0" dirty="0">
              <a:solidFill>
                <a:sysClr val="windowText" lastClr="000000"/>
              </a:solidFill>
              <a:latin typeface="+mn-lt"/>
              <a:cs typeface="+mn-cs"/>
            </a:endParaRPr>
          </a:p>
        </p:txBody>
      </p:sp>
      <p:sp>
        <p:nvSpPr>
          <p:cNvPr id="11" name="CaixaDeTexto 10"/>
          <p:cNvSpPr txBox="1"/>
          <p:nvPr/>
        </p:nvSpPr>
        <p:spPr>
          <a:xfrm>
            <a:off x="899592" y="417787"/>
            <a:ext cx="6840000" cy="400110"/>
          </a:xfrm>
          <a:prstGeom prst="rect">
            <a:avLst/>
          </a:prstGeom>
          <a:noFill/>
        </p:spPr>
        <p:txBody>
          <a:bodyPr wrap="square">
            <a:spAutoFit/>
          </a:bodyPr>
          <a:lstStyle>
            <a:defPPr>
              <a:defRPr lang="pt-BR"/>
            </a:defPPr>
            <a:lvl1pPr algn="ctr">
              <a:defRPr sz="2000" b="1">
                <a:solidFill>
                  <a:schemeClr val="tx2">
                    <a:lumMod val="50000"/>
                  </a:schemeClr>
                </a:solidFill>
                <a:latin typeface="+mn-lt"/>
                <a:cs typeface="Tahoma" pitchFamily="34" charset="0"/>
              </a:defRPr>
            </a:lvl1pPr>
          </a:lstStyle>
          <a:p>
            <a:r>
              <a:rPr lang="pt-BR" dirty="0"/>
              <a:t>A ABRAINC </a:t>
            </a:r>
          </a:p>
        </p:txBody>
      </p:sp>
      <p:sp>
        <p:nvSpPr>
          <p:cNvPr id="8" name="CaixaDeTexto 7"/>
          <p:cNvSpPr txBox="1"/>
          <p:nvPr/>
        </p:nvSpPr>
        <p:spPr>
          <a:xfrm>
            <a:off x="7380312" y="6525344"/>
            <a:ext cx="1512168" cy="246221"/>
          </a:xfrm>
          <a:prstGeom prst="rect">
            <a:avLst/>
          </a:prstGeom>
          <a:noFill/>
        </p:spPr>
        <p:txBody>
          <a:bodyPr wrap="square" rtlCol="0">
            <a:spAutoFit/>
          </a:bodyPr>
          <a:lstStyle/>
          <a:p>
            <a:pPr algn="r"/>
            <a:r>
              <a:rPr lang="pt-BR" sz="1000" dirty="0" smtClean="0"/>
              <a:t>3</a:t>
            </a:r>
            <a:endParaRPr lang="pt-BR" sz="1000" dirty="0"/>
          </a:p>
        </p:txBody>
      </p:sp>
    </p:spTree>
    <p:extLst>
      <p:ext uri="{BB962C8B-B14F-4D97-AF65-F5344CB8AC3E}">
        <p14:creationId xmlns:p14="http://schemas.microsoft.com/office/powerpoint/2010/main" val="344468333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Imagem 5" descr="Brookfield Inc.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410" y="1434559"/>
            <a:ext cx="140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Imagem 6" descr="Cur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033" y="2060848"/>
            <a:ext cx="17335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Imagem 7" descr="Cyrela.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8408" y="2924946"/>
            <a:ext cx="13208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Imagem 8" descr="logo_direcional.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8125" y="3861050"/>
            <a:ext cx="15176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Imagem 9" descr="emccampresidencial.jpg"/>
          <p:cNvPicPr>
            <a:picLocks noChangeAspect="1"/>
          </p:cNvPicPr>
          <p:nvPr/>
        </p:nvPicPr>
        <p:blipFill>
          <a:blip r:embed="rId6" cstate="print">
            <a:extLst>
              <a:ext uri="{28A0092B-C50C-407E-A947-70E740481C1C}">
                <a14:useLocalDpi xmlns:a14="http://schemas.microsoft.com/office/drawing/2010/main" val="0"/>
              </a:ext>
            </a:extLst>
          </a:blip>
          <a:srcRect t="14651" b="12088"/>
          <a:stretch>
            <a:fillRect/>
          </a:stretch>
        </p:blipFill>
        <p:spPr bwMode="auto">
          <a:xfrm>
            <a:off x="1541465" y="4509120"/>
            <a:ext cx="1398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Imagem 10" descr="LOGO EVEN.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7825" y="5445226"/>
            <a:ext cx="120015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Imagem 11" descr="EZ_TEC.gif"/>
          <p:cNvPicPr>
            <a:picLocks noChangeAspect="1"/>
          </p:cNvPicPr>
          <p:nvPr/>
        </p:nvPicPr>
        <p:blipFill>
          <a:blip r:embed="rId8" cstate="print">
            <a:extLst>
              <a:ext uri="{28A0092B-C50C-407E-A947-70E740481C1C}">
                <a14:useLocalDpi xmlns:a14="http://schemas.microsoft.com/office/drawing/2010/main" val="0"/>
              </a:ext>
            </a:extLst>
          </a:blip>
          <a:srcRect t="23540" b="27319"/>
          <a:stretch>
            <a:fillRect/>
          </a:stretch>
        </p:blipFill>
        <p:spPr bwMode="auto">
          <a:xfrm>
            <a:off x="1647825" y="6056462"/>
            <a:ext cx="1131888" cy="59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Imagem 12" descr="logo_gafisa.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91231" y="1484786"/>
            <a:ext cx="1266825" cy="46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Imagem 15" descr="JHSF.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51348" y="2852938"/>
            <a:ext cx="14509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Imagem 16" descr="MRV.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44014" y="5179121"/>
            <a:ext cx="11334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Imagem 18" descr="PDG.jpg"/>
          <p:cNvPicPr>
            <a:picLocks noChangeAspect="1"/>
          </p:cNvPicPr>
          <p:nvPr/>
        </p:nvPicPr>
        <p:blipFill>
          <a:blip r:embed="rId12" cstate="print">
            <a:extLst>
              <a:ext uri="{28A0092B-C50C-407E-A947-70E740481C1C}">
                <a14:useLocalDpi xmlns:a14="http://schemas.microsoft.com/office/drawing/2010/main" val="0"/>
              </a:ext>
            </a:extLst>
          </a:blip>
          <a:srcRect t="32542" b="34915"/>
          <a:stretch>
            <a:fillRect/>
          </a:stretch>
        </p:blipFill>
        <p:spPr bwMode="auto">
          <a:xfrm>
            <a:off x="6239164" y="1431390"/>
            <a:ext cx="1266825" cy="43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Imagem 20" descr="Rossi.jpg"/>
          <p:cNvPicPr>
            <a:picLocks noChangeAspect="1"/>
          </p:cNvPicPr>
          <p:nvPr/>
        </p:nvPicPr>
        <p:blipFill>
          <a:blip r:embed="rId13" cstate="print">
            <a:extLst>
              <a:ext uri="{28A0092B-C50C-407E-A947-70E740481C1C}">
                <a14:useLocalDpi xmlns:a14="http://schemas.microsoft.com/office/drawing/2010/main" val="0"/>
              </a:ext>
            </a:extLst>
          </a:blip>
          <a:srcRect t="36688" b="36687"/>
          <a:stretch>
            <a:fillRect/>
          </a:stretch>
        </p:blipFill>
        <p:spPr bwMode="auto">
          <a:xfrm>
            <a:off x="6115823" y="2719139"/>
            <a:ext cx="1585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Imagem 21" descr="tecnisa.jpg"/>
          <p:cNvPicPr>
            <a:picLocks noChangeAspect="1"/>
          </p:cNvPicPr>
          <p:nvPr/>
        </p:nvPicPr>
        <p:blipFill>
          <a:blip r:embed="rId14" cstate="print">
            <a:extLst>
              <a:ext uri="{28A0092B-C50C-407E-A947-70E740481C1C}">
                <a14:useLocalDpi xmlns:a14="http://schemas.microsoft.com/office/drawing/2010/main" val="0"/>
              </a:ext>
            </a:extLst>
          </a:blip>
          <a:srcRect t="31100" b="36140"/>
          <a:stretch>
            <a:fillRect/>
          </a:stretch>
        </p:blipFill>
        <p:spPr bwMode="auto">
          <a:xfrm>
            <a:off x="6276790" y="3272222"/>
            <a:ext cx="133191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Imagem 22" descr="trisul.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94245" y="4736294"/>
            <a:ext cx="106521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Imagem 23" descr="logo-viver.jpg"/>
          <p:cNvPicPr>
            <a:picLocks noChangeAspect="1"/>
          </p:cNvPicPr>
          <p:nvPr/>
        </p:nvPicPr>
        <p:blipFill>
          <a:blip r:embed="rId16" cstate="print">
            <a:extLst>
              <a:ext uri="{28A0092B-C50C-407E-A947-70E740481C1C}">
                <a14:useLocalDpi xmlns:a14="http://schemas.microsoft.com/office/drawing/2010/main" val="0"/>
              </a:ext>
            </a:extLst>
          </a:blip>
          <a:srcRect t="32616" b="32262"/>
          <a:stretch>
            <a:fillRect/>
          </a:stretch>
        </p:blipFill>
        <p:spPr bwMode="auto">
          <a:xfrm>
            <a:off x="6486020" y="5382991"/>
            <a:ext cx="11985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3" name="Imagem 2"/>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276790" y="1954187"/>
            <a:ext cx="1373188" cy="51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qf0777\AppData\Local\Microsoft\Windows\Temporary Internet Files\Content.Outlook\OR2HYO6Y\Logo HM Versão2 (2).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728132" y="2132856"/>
            <a:ext cx="1593025" cy="63739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651898" y="3475629"/>
            <a:ext cx="1872207" cy="466308"/>
          </a:xfrm>
          <a:prstGeom prst="rect">
            <a:avLst/>
          </a:prstGeom>
        </p:spPr>
      </p:pic>
      <p:pic>
        <p:nvPicPr>
          <p:cNvPr id="6" name="Imagem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44012" y="4157765"/>
            <a:ext cx="1143000" cy="816130"/>
          </a:xfrm>
          <a:prstGeom prst="rect">
            <a:avLst/>
          </a:prstGeom>
        </p:spPr>
      </p:pic>
      <p:sp>
        <p:nvSpPr>
          <p:cNvPr id="2" name="Rectangle 2"/>
          <p:cNvSpPr>
            <a:spLocks noChangeArrowheads="1"/>
          </p:cNvSpPr>
          <p:nvPr/>
        </p:nvSpPr>
        <p:spPr bwMode="auto">
          <a:xfrm>
            <a:off x="6239163" y="57350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4097" name="Picture 2" descr="Descrição: WTorre_SA"/>
          <p:cNvPicPr>
            <a:picLocks noChangeAspect="1" noChangeArrowheads="1"/>
          </p:cNvPicPr>
          <p:nvPr/>
        </p:nvPicPr>
        <p:blipFill>
          <a:blip r:embed="rId21" r:link="rId22">
            <a:extLst>
              <a:ext uri="{28A0092B-C50C-407E-A947-70E740481C1C}">
                <a14:useLocalDpi xmlns:a14="http://schemas.microsoft.com/office/drawing/2010/main" val="0"/>
              </a:ext>
            </a:extLst>
          </a:blip>
          <a:srcRect/>
          <a:stretch>
            <a:fillRect/>
          </a:stretch>
        </p:blipFill>
        <p:spPr bwMode="auto">
          <a:xfrm>
            <a:off x="6239164" y="6148342"/>
            <a:ext cx="1743075" cy="20800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p:cNvPicPr>
            <a:picLocks noChangeAspect="1"/>
          </p:cNvPicPr>
          <p:nvPr/>
        </p:nvPicPr>
        <p:blipFill>
          <a:blip r:embed="rId23"/>
          <a:stretch>
            <a:fillRect/>
          </a:stretch>
        </p:blipFill>
        <p:spPr>
          <a:xfrm>
            <a:off x="6335519" y="4031841"/>
            <a:ext cx="1366217" cy="494905"/>
          </a:xfrm>
          <a:prstGeom prst="rect">
            <a:avLst/>
          </a:prstGeom>
        </p:spPr>
      </p:pic>
      <p:pic>
        <p:nvPicPr>
          <p:cNvPr id="4" name="Imagem 3"/>
          <p:cNvPicPr>
            <a:picLocks noChangeAspect="1"/>
          </p:cNvPicPr>
          <p:nvPr/>
        </p:nvPicPr>
        <p:blipFill>
          <a:blip r:embed="rId24"/>
          <a:stretch>
            <a:fillRect/>
          </a:stretch>
        </p:blipFill>
        <p:spPr>
          <a:xfrm>
            <a:off x="3955946" y="6052484"/>
            <a:ext cx="1421025" cy="477291"/>
          </a:xfrm>
          <a:prstGeom prst="rect">
            <a:avLst/>
          </a:prstGeom>
        </p:spPr>
      </p:pic>
      <p:sp>
        <p:nvSpPr>
          <p:cNvPr id="25" name="CaixaDeTexto 24"/>
          <p:cNvSpPr txBox="1"/>
          <p:nvPr/>
        </p:nvSpPr>
        <p:spPr>
          <a:xfrm>
            <a:off x="7380312" y="6525346"/>
            <a:ext cx="1512168" cy="246221"/>
          </a:xfrm>
          <a:prstGeom prst="rect">
            <a:avLst/>
          </a:prstGeom>
          <a:noFill/>
        </p:spPr>
        <p:txBody>
          <a:bodyPr wrap="square" rtlCol="0">
            <a:spAutoFit/>
          </a:bodyPr>
          <a:lstStyle/>
          <a:p>
            <a:pPr algn="r"/>
            <a:r>
              <a:rPr lang="pt-BR" sz="1000" dirty="0" smtClean="0"/>
              <a:t>4</a:t>
            </a:r>
            <a:endParaRPr lang="pt-BR" sz="1000" dirty="0"/>
          </a:p>
        </p:txBody>
      </p:sp>
    </p:spTree>
    <p:extLst>
      <p:ext uri="{BB962C8B-B14F-4D97-AF65-F5344CB8AC3E}">
        <p14:creationId xmlns:p14="http://schemas.microsoft.com/office/powerpoint/2010/main" val="103369784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p:cNvSpPr>
          <p:nvPr/>
        </p:nvSpPr>
        <p:spPr bwMode="auto">
          <a:xfrm>
            <a:off x="179388" y="908052"/>
            <a:ext cx="7226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88896" tIns="50798" rIns="88896" bIns="50798">
            <a:spAutoFit/>
          </a:bodyPr>
          <a:lstStyle>
            <a:lvl1pPr marL="342900" indent="-342900" defTabSz="912813">
              <a:defRPr>
                <a:solidFill>
                  <a:schemeClr val="tx1"/>
                </a:solidFill>
                <a:latin typeface="Arial" panose="020B0604020202020204" pitchFamily="34" charset="0"/>
                <a:cs typeface="Arial" panose="020B0604020202020204" pitchFamily="34" charset="0"/>
              </a:defRPr>
            </a:lvl1pPr>
            <a:lvl2pPr marL="320675"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ts val="700"/>
              </a:spcBef>
            </a:pPr>
            <a:r>
              <a:rPr lang="en-US" sz="1500" b="1">
                <a:latin typeface="Calibri" panose="020F0502020204030204" pitchFamily="34" charset="0"/>
                <a:sym typeface="Arial" panose="020B0604020202020204" pitchFamily="34" charset="0"/>
              </a:rPr>
              <a:t>  </a:t>
            </a:r>
            <a:endParaRPr lang="en-US" b="1">
              <a:latin typeface="Calibri" panose="020F0502020204030204" pitchFamily="34" charset="0"/>
              <a:sym typeface="Arial" panose="020B0604020202020204" pitchFamily="34" charset="0"/>
            </a:endParaRPr>
          </a:p>
        </p:txBody>
      </p:sp>
      <p:sp>
        <p:nvSpPr>
          <p:cNvPr id="17414" name="Retângulo 7"/>
          <p:cNvSpPr>
            <a:spLocks noChangeArrowheads="1"/>
          </p:cNvSpPr>
          <p:nvPr/>
        </p:nvSpPr>
        <p:spPr bwMode="auto">
          <a:xfrm>
            <a:off x="468315" y="1685925"/>
            <a:ext cx="8207375" cy="895350"/>
          </a:xfrm>
          <a:prstGeom prst="rect">
            <a:avLst/>
          </a:prstGeom>
          <a:noFill/>
          <a:ln w="9525">
            <a:noFill/>
            <a:miter lim="800000"/>
            <a:headEnd/>
            <a:tailEnd/>
          </a:ln>
        </p:spPr>
        <p:txBody>
          <a:bodyPr lIns="64291" tIns="32146" rIns="64291" bIns="32146">
            <a:spAutoFit/>
          </a:bodyPr>
          <a:lstStyle/>
          <a:p>
            <a:pPr fontAlgn="auto">
              <a:spcBef>
                <a:spcPts val="0"/>
              </a:spcBef>
              <a:spcAft>
                <a:spcPts val="0"/>
              </a:spcAft>
              <a:defRPr/>
            </a:pPr>
            <a:endParaRPr lang="pt-BR" b="1" dirty="0">
              <a:latin typeface="+mj-lt"/>
              <a:cs typeface="+mn-cs"/>
            </a:endParaRPr>
          </a:p>
          <a:p>
            <a:pPr fontAlgn="auto">
              <a:spcBef>
                <a:spcPts val="0"/>
              </a:spcBef>
              <a:spcAft>
                <a:spcPts val="0"/>
              </a:spcAft>
              <a:defRPr/>
            </a:pPr>
            <a:endParaRPr lang="en-US" dirty="0">
              <a:latin typeface="+mj-lt"/>
              <a:cs typeface="+mn-cs"/>
            </a:endParaRPr>
          </a:p>
          <a:p>
            <a:pPr fontAlgn="auto">
              <a:spcBef>
                <a:spcPts val="0"/>
              </a:spcBef>
              <a:spcAft>
                <a:spcPts val="0"/>
              </a:spcAft>
              <a:defRPr/>
            </a:pPr>
            <a:endParaRPr lang="pt-BR" dirty="0">
              <a:latin typeface="+mj-lt"/>
              <a:cs typeface="+mn-cs"/>
            </a:endParaRPr>
          </a:p>
        </p:txBody>
      </p:sp>
      <p:sp>
        <p:nvSpPr>
          <p:cNvPr id="7" name="Content Placeholder 2"/>
          <p:cNvSpPr txBox="1">
            <a:spLocks/>
          </p:cNvSpPr>
          <p:nvPr/>
        </p:nvSpPr>
        <p:spPr>
          <a:xfrm>
            <a:off x="471488" y="2996954"/>
            <a:ext cx="7620000" cy="936625"/>
          </a:xfrm>
          <a:prstGeom prst="rect">
            <a:avLst/>
          </a:prstGeom>
        </p:spPr>
        <p:txBody>
          <a:bodyPr>
            <a:normAutofit/>
          </a:bodyPr>
          <a:lstStyle/>
          <a:p>
            <a:pPr marL="342900" indent="-342900" fontAlgn="auto">
              <a:spcBef>
                <a:spcPts val="0"/>
              </a:spcBef>
              <a:spcAft>
                <a:spcPts val="0"/>
              </a:spcAft>
              <a:buFont typeface="Arial" pitchFamily="34" charset="0"/>
              <a:buChar char="•"/>
              <a:defRPr/>
            </a:pPr>
            <a:endParaRPr lang="en-US" kern="0" dirty="0">
              <a:solidFill>
                <a:sysClr val="windowText" lastClr="000000"/>
              </a:solidFill>
              <a:latin typeface="+mn-lt"/>
              <a:cs typeface="+mn-cs"/>
            </a:endParaRPr>
          </a:p>
        </p:txBody>
      </p:sp>
      <p:sp>
        <p:nvSpPr>
          <p:cNvPr id="10" name="Content Placeholder 2"/>
          <p:cNvSpPr txBox="1">
            <a:spLocks/>
          </p:cNvSpPr>
          <p:nvPr/>
        </p:nvSpPr>
        <p:spPr>
          <a:xfrm>
            <a:off x="439638" y="4293098"/>
            <a:ext cx="7620000" cy="936625"/>
          </a:xfrm>
          <a:prstGeom prst="rect">
            <a:avLst/>
          </a:prstGeom>
        </p:spPr>
        <p:txBody>
          <a:bodyPr>
            <a:normAutofit fontScale="85000" lnSpcReduction="20000"/>
          </a:bodyPr>
          <a:lstStyle/>
          <a:p>
            <a:pPr>
              <a:spcBef>
                <a:spcPct val="20000"/>
              </a:spcBef>
              <a:defRPr/>
            </a:pPr>
            <a:endParaRPr lang="pt-BR" sz="8000" kern="0" dirty="0">
              <a:solidFill>
                <a:sysClr val="windowText" lastClr="000000"/>
              </a:solidFill>
            </a:endParaRPr>
          </a:p>
          <a:p>
            <a:pPr marL="285750" indent="-285750">
              <a:spcBef>
                <a:spcPct val="20000"/>
              </a:spcBef>
              <a:buFont typeface="Arial" panose="020B0604020202020204" pitchFamily="34" charset="0"/>
              <a:buChar char="•"/>
              <a:defRPr/>
            </a:pPr>
            <a:endParaRPr lang="pt-BR" sz="8000" kern="0" dirty="0">
              <a:solidFill>
                <a:sysClr val="windowText" lastClr="000000"/>
              </a:solidFill>
            </a:endParaRPr>
          </a:p>
          <a:p>
            <a:pPr fontAlgn="auto">
              <a:spcBef>
                <a:spcPct val="20000"/>
              </a:spcBef>
              <a:spcAft>
                <a:spcPts val="0"/>
              </a:spcAft>
              <a:defRPr/>
            </a:pPr>
            <a:endParaRPr lang="en-US" kern="0" dirty="0">
              <a:solidFill>
                <a:sysClr val="windowText" lastClr="000000"/>
              </a:solidFill>
              <a:latin typeface="+mn-lt"/>
              <a:cs typeface="+mn-cs"/>
            </a:endParaRPr>
          </a:p>
        </p:txBody>
      </p:sp>
      <p:sp>
        <p:nvSpPr>
          <p:cNvPr id="9" name="Rectangle 3"/>
          <p:cNvSpPr txBox="1">
            <a:spLocks noChangeArrowheads="1"/>
          </p:cNvSpPr>
          <p:nvPr/>
        </p:nvSpPr>
        <p:spPr>
          <a:xfrm>
            <a:off x="3203848" y="476672"/>
            <a:ext cx="7397750" cy="369332"/>
          </a:xfrm>
          <a:prstGeom prst="rect">
            <a:avLst/>
          </a:prstGeom>
          <a:noFill/>
        </p:spPr>
        <p:txBody>
          <a:bodyPr wrap="square">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base">
              <a:spcAft>
                <a:spcPct val="0"/>
              </a:spcAft>
            </a:pPr>
            <a:r>
              <a:rPr lang="en-US" sz="2000" b="1" dirty="0" err="1" smtClean="0">
                <a:solidFill>
                  <a:schemeClr val="tx2">
                    <a:lumMod val="50000"/>
                  </a:schemeClr>
                </a:solidFill>
                <a:latin typeface="+mn-lt"/>
                <a:ea typeface="+mn-ea"/>
                <a:cs typeface="Tahoma" pitchFamily="34" charset="0"/>
                <a:sym typeface="Arial" pitchFamily="34" charset="0"/>
              </a:rPr>
              <a:t>Atualizações</a:t>
            </a:r>
            <a:r>
              <a:rPr lang="en-US" sz="2000" b="1" dirty="0" smtClean="0">
                <a:solidFill>
                  <a:schemeClr val="tx2">
                    <a:lumMod val="50000"/>
                  </a:schemeClr>
                </a:solidFill>
                <a:latin typeface="+mn-lt"/>
                <a:ea typeface="+mn-ea"/>
                <a:cs typeface="Tahoma" pitchFamily="34" charset="0"/>
                <a:sym typeface="Arial" pitchFamily="34" charset="0"/>
              </a:rPr>
              <a:t> </a:t>
            </a:r>
            <a:r>
              <a:rPr lang="en-US" sz="2000" b="1" dirty="0">
                <a:solidFill>
                  <a:schemeClr val="tx2">
                    <a:lumMod val="50000"/>
                  </a:schemeClr>
                </a:solidFill>
                <a:latin typeface="+mn-lt"/>
                <a:ea typeface="+mn-ea"/>
                <a:cs typeface="Tahoma" pitchFamily="34" charset="0"/>
                <a:sym typeface="Arial" pitchFamily="34" charset="0"/>
              </a:rPr>
              <a:t>ABRAINC</a:t>
            </a:r>
            <a:r>
              <a:rPr lang="en-US" sz="2000" b="1" dirty="0" smtClean="0">
                <a:solidFill>
                  <a:schemeClr val="tx2">
                    <a:lumMod val="50000"/>
                  </a:schemeClr>
                </a:solidFill>
                <a:latin typeface="+mn-lt"/>
                <a:ea typeface="+mn-ea"/>
                <a:cs typeface="Tahoma" pitchFamily="34" charset="0"/>
                <a:sym typeface="Arial" pitchFamily="34" charset="0"/>
              </a:rPr>
              <a:t> </a:t>
            </a:r>
            <a:endParaRPr lang="en-US" sz="2000" b="1" dirty="0">
              <a:solidFill>
                <a:schemeClr val="tx2">
                  <a:lumMod val="50000"/>
                </a:schemeClr>
              </a:solidFill>
              <a:latin typeface="+mn-lt"/>
              <a:ea typeface="+mn-ea"/>
              <a:cs typeface="Tahoma" pitchFamily="34" charset="0"/>
              <a:sym typeface="Arial" pitchFamily="34" charset="0"/>
            </a:endParaRPr>
          </a:p>
        </p:txBody>
      </p:sp>
      <p:sp>
        <p:nvSpPr>
          <p:cNvPr id="12" name="Retângulo 7"/>
          <p:cNvSpPr>
            <a:spLocks noChangeArrowheads="1"/>
          </p:cNvSpPr>
          <p:nvPr/>
        </p:nvSpPr>
        <p:spPr bwMode="auto">
          <a:xfrm>
            <a:off x="179388" y="1244160"/>
            <a:ext cx="8964612" cy="5604898"/>
          </a:xfrm>
          <a:prstGeom prst="rect">
            <a:avLst/>
          </a:prstGeom>
          <a:noFill/>
          <a:ln w="9525">
            <a:noFill/>
            <a:miter lim="800000"/>
            <a:headEnd/>
            <a:tailEnd/>
          </a:ln>
        </p:spPr>
        <p:txBody>
          <a:bodyPr wrap="square" lIns="64291" tIns="32146" rIns="64291" bIns="32146">
            <a:spAutoFit/>
          </a:bodyPr>
          <a:lstStyle/>
          <a:p>
            <a:r>
              <a:rPr lang="pt-BR" b="1" dirty="0" smtClean="0"/>
              <a:t>Associados –  </a:t>
            </a:r>
            <a:r>
              <a:rPr lang="pt-BR" dirty="0" smtClean="0"/>
              <a:t>PL </a:t>
            </a:r>
            <a:r>
              <a:rPr lang="pt-BR" dirty="0"/>
              <a:t>superior a R$ 300 MM, se baseadas em São Paulo, e R$ 200 MM, se baseadas em outros estados”  </a:t>
            </a:r>
          </a:p>
          <a:p>
            <a:pPr marL="285750" indent="-285750">
              <a:buFont typeface="Arial" panose="020B0604020202020204" pitchFamily="34" charset="0"/>
              <a:buChar char="•"/>
            </a:pPr>
            <a:r>
              <a:rPr lang="pt-BR" dirty="0" smtClean="0"/>
              <a:t>Para aprovação no CD: Andrade Gutierrez (RJ), </a:t>
            </a:r>
            <a:r>
              <a:rPr lang="pt-BR" dirty="0" err="1" smtClean="0"/>
              <a:t>Plano&amp;Plano</a:t>
            </a:r>
            <a:r>
              <a:rPr lang="pt-BR" dirty="0" smtClean="0"/>
              <a:t>, </a:t>
            </a:r>
            <a:r>
              <a:rPr lang="pt-BR" dirty="0" err="1" smtClean="0"/>
              <a:t>Yuny</a:t>
            </a:r>
            <a:r>
              <a:rPr lang="pt-BR" dirty="0" smtClean="0"/>
              <a:t>, Bueno Netto, </a:t>
            </a:r>
            <a:r>
              <a:rPr lang="pt-BR" dirty="0" err="1" smtClean="0"/>
              <a:t>Esser</a:t>
            </a:r>
            <a:r>
              <a:rPr lang="pt-BR" dirty="0" smtClean="0"/>
              <a:t>, Para aprovação no CD dezembro – MAC</a:t>
            </a:r>
          </a:p>
          <a:p>
            <a:pPr marL="285750" indent="-285750">
              <a:buFont typeface="Arial" panose="020B0604020202020204" pitchFamily="34" charset="0"/>
              <a:buChar char="•"/>
            </a:pPr>
            <a:r>
              <a:rPr lang="pt-BR" dirty="0" smtClean="0"/>
              <a:t>Outros contatos – </a:t>
            </a:r>
            <a:r>
              <a:rPr lang="pt-BR" dirty="0" err="1" smtClean="0"/>
              <a:t>Helbor</a:t>
            </a:r>
            <a:r>
              <a:rPr lang="pt-BR" dirty="0" smtClean="0"/>
              <a:t>, </a:t>
            </a:r>
            <a:r>
              <a:rPr lang="pt-BR" dirty="0" err="1" smtClean="0"/>
              <a:t>Plaenge</a:t>
            </a:r>
            <a:r>
              <a:rPr lang="pt-BR" dirty="0"/>
              <a:t>, Stan, </a:t>
            </a:r>
            <a:r>
              <a:rPr lang="pt-BR" dirty="0" err="1" smtClean="0"/>
              <a:t>Fibraexperts</a:t>
            </a:r>
            <a:endParaRPr lang="pt-BR" dirty="0" smtClean="0"/>
          </a:p>
          <a:p>
            <a:pPr marL="285750" indent="-285750" algn="just">
              <a:buFont typeface="Arial" panose="020B0604020202020204" pitchFamily="34" charset="0"/>
              <a:buChar char="•"/>
            </a:pPr>
            <a:r>
              <a:rPr lang="pt-BR" dirty="0" err="1" smtClean="0"/>
              <a:t>Related</a:t>
            </a:r>
            <a:r>
              <a:rPr lang="pt-BR" dirty="0" smtClean="0"/>
              <a:t> – 4 convidados durante 1 ano</a:t>
            </a:r>
          </a:p>
          <a:p>
            <a:pPr marL="285750" indent="-285750">
              <a:buFont typeface="Arial" panose="020B0604020202020204" pitchFamily="34" charset="0"/>
              <a:buChar char="•"/>
            </a:pPr>
            <a:endParaRPr lang="pt-BR" dirty="0"/>
          </a:p>
          <a:p>
            <a:r>
              <a:rPr lang="pt-BR" b="1" dirty="0"/>
              <a:t>Nova sede – </a:t>
            </a:r>
            <a:r>
              <a:rPr lang="pt-BR" dirty="0"/>
              <a:t>mudança prevista para 12/9</a:t>
            </a:r>
          </a:p>
          <a:p>
            <a:pPr marL="285750" indent="-285750">
              <a:buFont typeface="Arial" panose="020B0604020202020204" pitchFamily="34" charset="0"/>
              <a:buChar char="•"/>
            </a:pPr>
            <a:r>
              <a:rPr lang="pt-BR" dirty="0"/>
              <a:t>Carta Secovi</a:t>
            </a:r>
          </a:p>
          <a:p>
            <a:pPr marL="285750" indent="-285750">
              <a:buFont typeface="Arial" panose="020B0604020202020204" pitchFamily="34" charset="0"/>
              <a:buChar char="•"/>
            </a:pPr>
            <a:endParaRPr lang="pt-BR" dirty="0"/>
          </a:p>
          <a:p>
            <a:r>
              <a:rPr lang="pt-BR" b="1" dirty="0" smtClean="0"/>
              <a:t>Logo</a:t>
            </a:r>
            <a:r>
              <a:rPr lang="pt-BR" dirty="0" smtClean="0"/>
              <a:t> </a:t>
            </a:r>
            <a:r>
              <a:rPr lang="pt-BR" dirty="0"/>
              <a:t>- aprovação</a:t>
            </a:r>
          </a:p>
          <a:p>
            <a:endParaRPr lang="pt-BR" dirty="0"/>
          </a:p>
          <a:p>
            <a:r>
              <a:rPr lang="pt-BR" b="1" dirty="0"/>
              <a:t>Reuniões Conselho Deliberativo</a:t>
            </a:r>
            <a:r>
              <a:rPr lang="pt-BR" dirty="0"/>
              <a:t> </a:t>
            </a:r>
          </a:p>
          <a:p>
            <a:pPr marL="285750" indent="-285750">
              <a:buFont typeface="Arial" panose="020B0604020202020204" pitchFamily="34" charset="0"/>
              <a:buChar char="•"/>
            </a:pPr>
            <a:r>
              <a:rPr lang="pt-BR" dirty="0"/>
              <a:t>Participação – convites já efetuados a Secovi, ADEMI-RJ e CBIC</a:t>
            </a:r>
          </a:p>
          <a:p>
            <a:pPr marL="285750" indent="-285750">
              <a:buFont typeface="Arial" panose="020B0604020202020204" pitchFamily="34" charset="0"/>
              <a:buChar char="•"/>
            </a:pPr>
            <a:r>
              <a:rPr lang="pt-BR" dirty="0"/>
              <a:t>Solicitação de José Romeu Ferraz Neto (</a:t>
            </a:r>
            <a:r>
              <a:rPr lang="pt-BR" dirty="0" err="1"/>
              <a:t>Sinduscon</a:t>
            </a:r>
            <a:r>
              <a:rPr lang="pt-BR" dirty="0"/>
              <a:t> SP) via RC</a:t>
            </a:r>
          </a:p>
          <a:p>
            <a:endParaRPr lang="pt-BR" dirty="0"/>
          </a:p>
          <a:p>
            <a:r>
              <a:rPr lang="pt-BR" b="1" dirty="0"/>
              <a:t>Código de Conduta ABRAINC </a:t>
            </a:r>
            <a:r>
              <a:rPr lang="pt-BR" dirty="0"/>
              <a:t>– envio no final de agosto – comentários até hoje</a:t>
            </a:r>
          </a:p>
          <a:p>
            <a:pPr marL="285750" indent="-285750">
              <a:buFont typeface="Arial" panose="020B0604020202020204" pitchFamily="34" charset="0"/>
              <a:buChar char="•"/>
            </a:pPr>
            <a:r>
              <a:rPr lang="pt-BR" b="1" dirty="0" err="1"/>
              <a:t>Compliance</a:t>
            </a:r>
            <a:r>
              <a:rPr lang="pt-BR" b="1" dirty="0"/>
              <a:t> </a:t>
            </a:r>
            <a:r>
              <a:rPr lang="pt-BR" dirty="0"/>
              <a:t>– relato para comitê de </a:t>
            </a:r>
            <a:r>
              <a:rPr lang="pt-BR" dirty="0" err="1"/>
              <a:t>Resp</a:t>
            </a:r>
            <a:r>
              <a:rPr lang="pt-BR" dirty="0"/>
              <a:t> Social para encaminhamento</a:t>
            </a:r>
          </a:p>
          <a:p>
            <a:endParaRPr lang="pt-BR" dirty="0" smtClean="0"/>
          </a:p>
          <a:p>
            <a:pPr marL="285750" indent="-285750">
              <a:buFont typeface="Arial" panose="020B0604020202020204" pitchFamily="34" charset="0"/>
              <a:buChar char="•"/>
            </a:pPr>
            <a:endParaRPr lang="pt-BR" dirty="0"/>
          </a:p>
        </p:txBody>
      </p:sp>
      <p:sp>
        <p:nvSpPr>
          <p:cNvPr id="8" name="CaixaDeTexto 7"/>
          <p:cNvSpPr txBox="1"/>
          <p:nvPr/>
        </p:nvSpPr>
        <p:spPr>
          <a:xfrm>
            <a:off x="7380312" y="6525346"/>
            <a:ext cx="1512168" cy="246221"/>
          </a:xfrm>
          <a:prstGeom prst="rect">
            <a:avLst/>
          </a:prstGeom>
          <a:noFill/>
        </p:spPr>
        <p:txBody>
          <a:bodyPr wrap="square" rtlCol="0">
            <a:spAutoFit/>
          </a:bodyPr>
          <a:lstStyle/>
          <a:p>
            <a:pPr algn="r"/>
            <a:r>
              <a:rPr lang="pt-BR" sz="1000" dirty="0" smtClean="0"/>
              <a:t>5</a:t>
            </a:r>
            <a:endParaRPr lang="pt-BR" sz="1000" dirty="0"/>
          </a:p>
        </p:txBody>
      </p:sp>
    </p:spTree>
    <p:extLst>
      <p:ext uri="{BB962C8B-B14F-4D97-AF65-F5344CB8AC3E}">
        <p14:creationId xmlns:p14="http://schemas.microsoft.com/office/powerpoint/2010/main" val="228600678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31408</TotalTime>
  <Words>3605</Words>
  <Application>Microsoft Office PowerPoint</Application>
  <PresentationFormat>Apresentação na tela (4:3)</PresentationFormat>
  <Paragraphs>988</Paragraphs>
  <Slides>64</Slides>
  <Notes>18</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64</vt:i4>
      </vt:variant>
    </vt:vector>
  </HeadingPairs>
  <TitlesOfParts>
    <vt:vector size="71" baseType="lpstr">
      <vt:lpstr>Arial</vt:lpstr>
      <vt:lpstr>Calibri</vt:lpstr>
      <vt:lpstr>Calibri Light</vt:lpstr>
      <vt:lpstr>Helvetica</vt:lpstr>
      <vt:lpstr>Tahoma</vt:lpstr>
      <vt:lpstr>Tema do Office</vt:lpstr>
      <vt:lpstr>Worksheet</vt:lpstr>
      <vt:lpstr>Apresentação do PowerPoint</vt:lpstr>
      <vt:lpstr>Defesa da Concorrência </vt:lpstr>
      <vt:lpstr>Defesa da Concorrência </vt:lpstr>
      <vt:lpstr>Pauta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Encontros com Candidatos</vt:lpstr>
      <vt:lpstr>Encontros com Candidatos</vt:lpstr>
      <vt:lpstr>Apresentação do PowerPoint</vt:lpstr>
      <vt:lpstr>Modelo de Negócios – vendas definitivas</vt:lpstr>
      <vt:lpstr>Reunião dia 8/9 - Distratos</vt:lpstr>
      <vt:lpstr>Modelo de Negócios – aproximação com o Judiciário</vt:lpstr>
      <vt:lpstr>Modelo de vendas – aproximação com o MP  </vt:lpstr>
      <vt:lpstr>Ideias preliminares para discussão</vt:lpstr>
      <vt:lpstr>Apresentação do PowerPoint</vt:lpstr>
      <vt:lpstr>Desburocratização - outras frentes</vt:lpstr>
      <vt:lpstr>Burocracia, Licenciamentos – O Custo da Burocracia</vt:lpstr>
      <vt:lpstr>Burocracia, Licenciamentos – O Custo da Burocracia  - Porto Alegre</vt:lpstr>
      <vt:lpstr>Burocracia, Licenciamentos – O Custo da Burocracia  - Campinas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Pauta proposta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3510</cp:revision>
  <dcterms:created xsi:type="dcterms:W3CDTF">2009-08-13T21:08:28Z</dcterms:created>
  <dcterms:modified xsi:type="dcterms:W3CDTF">2014-09-12T14:04:14Z</dcterms:modified>
</cp:coreProperties>
</file>