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81" r:id="rId2"/>
    <p:sldId id="720" r:id="rId3"/>
    <p:sldId id="1156" r:id="rId4"/>
    <p:sldId id="1231" r:id="rId5"/>
    <p:sldId id="1236" r:id="rId6"/>
    <p:sldId id="1241" r:id="rId7"/>
    <p:sldId id="1242" r:id="rId8"/>
    <p:sldId id="1239" r:id="rId9"/>
    <p:sldId id="1270" r:id="rId10"/>
    <p:sldId id="1232" r:id="rId11"/>
    <p:sldId id="1158" r:id="rId12"/>
    <p:sldId id="1243" r:id="rId13"/>
    <p:sldId id="1244" r:id="rId14"/>
    <p:sldId id="1245" r:id="rId15"/>
    <p:sldId id="1246" r:id="rId16"/>
    <p:sldId id="1248" r:id="rId17"/>
    <p:sldId id="1249" r:id="rId18"/>
    <p:sldId id="1226" r:id="rId19"/>
    <p:sldId id="1266" r:id="rId20"/>
    <p:sldId id="1267" r:id="rId21"/>
    <p:sldId id="1268" r:id="rId22"/>
    <p:sldId id="1260" r:id="rId23"/>
    <p:sldId id="1253" r:id="rId24"/>
    <p:sldId id="1263" r:id="rId25"/>
    <p:sldId id="1251" r:id="rId26"/>
    <p:sldId id="1218" r:id="rId27"/>
    <p:sldId id="1265" r:id="rId28"/>
    <p:sldId id="1188" r:id="rId29"/>
    <p:sldId id="1258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14/10/2013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14/10/2013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11/10/2013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Dados ABRAINC – 10:30h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10:40h 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07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Dados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Coleta de dados FIPE -  </a:t>
            </a:r>
            <a:r>
              <a:rPr lang="pt-BR" dirty="0" smtClean="0"/>
              <a:t>maior entendimento do setor, potencial de crescimento e definição de índices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Indicadores de emprego, lançamentos, vendas, estoque, </a:t>
            </a:r>
            <a:r>
              <a:rPr lang="pt-BR" dirty="0" err="1" smtClean="0"/>
              <a:t>distratos</a:t>
            </a:r>
            <a:r>
              <a:rPr lang="pt-BR" dirty="0" smtClean="0"/>
              <a:t>, entrega, </a:t>
            </a:r>
            <a:r>
              <a:rPr lang="pt-BR" i="1" dirty="0" err="1" smtClean="0"/>
              <a:t>land-bank</a:t>
            </a:r>
            <a:r>
              <a:rPr lang="pt-BR" dirty="0" smtClean="0"/>
              <a:t>, repasses, inadimplência, informações financeiras</a:t>
            </a:r>
          </a:p>
          <a:p>
            <a:r>
              <a:rPr lang="pt-BR" dirty="0" smtClean="0"/>
              <a:t>Valor - </a:t>
            </a:r>
            <a:r>
              <a:rPr lang="pt-BR" dirty="0"/>
              <a:t>R$ 21.600/mês, a ser rateado pelas empresas- dados trimestrais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Ensaios para Normas de Desempenho </a:t>
            </a:r>
            <a:r>
              <a:rPr lang="pt-BR" dirty="0" smtClean="0"/>
              <a:t>– Comitê Técnico - envio por Tenda, MRV e Cury – banco de dados para consulta de todos – </a:t>
            </a:r>
            <a:r>
              <a:rPr lang="pt-BR" b="1" dirty="0" smtClean="0"/>
              <a:t>envio de dados até 18/10</a:t>
            </a:r>
          </a:p>
          <a:p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Ideia </a:t>
            </a:r>
            <a:r>
              <a:rPr lang="pt-BR" b="1" dirty="0"/>
              <a:t>Brasil </a:t>
            </a:r>
            <a:r>
              <a:rPr lang="pt-BR" dirty="0"/>
              <a:t>– Relações de Trabalho – Comitê de RH</a:t>
            </a:r>
          </a:p>
          <a:p>
            <a:r>
              <a:rPr lang="pt-BR" dirty="0"/>
              <a:t>Identificar as principais transformações nas relações de trabalho que possam gerar oportunidades para aumento de competitividade do setor, visando compreender como as diferentes empresas respondem aos desafios impostos ao setor.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Melhores práticas, sinergias, proposta de incentivos, processos atuais e melhorias, redução de encargos</a:t>
            </a:r>
          </a:p>
          <a:p>
            <a:r>
              <a:rPr lang="pt-BR" dirty="0" smtClean="0"/>
              <a:t>Valor - R</a:t>
            </a:r>
            <a:r>
              <a:rPr lang="pt-BR" dirty="0"/>
              <a:t>$ 11.600  (valor total a </a:t>
            </a:r>
            <a:r>
              <a:rPr lang="pt-BR" dirty="0" err="1"/>
              <a:t>a</a:t>
            </a:r>
            <a:r>
              <a:rPr lang="pt-BR" dirty="0"/>
              <a:t> ser rateado)</a:t>
            </a:r>
          </a:p>
          <a:p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9326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Dados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7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171705"/>
              </p:ext>
            </p:extLst>
          </p:nvPr>
        </p:nvGraphicFramePr>
        <p:xfrm>
          <a:off x="242888" y="549275"/>
          <a:ext cx="8577584" cy="601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Worksheet" r:id="rId5" imgW="10630002" imgH="6505669" progId="Excel.Sheet.12">
                  <p:embed/>
                </p:oleObj>
              </mc:Choice>
              <mc:Fallback>
                <p:oleObj name="Worksheet" r:id="rId5" imgW="10630002" imgH="65056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888" y="549275"/>
                        <a:ext cx="8577584" cy="601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09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Princípios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 – 10:40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11h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32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Recomendações Comitê Jurídico e de Incorporação</a:t>
            </a:r>
          </a:p>
          <a:p>
            <a:endParaRPr lang="pt-BR" b="1" dirty="0" smtClean="0"/>
          </a:p>
          <a:p>
            <a:r>
              <a:rPr lang="pt-BR" b="1" dirty="0" smtClean="0"/>
              <a:t>Imagem, condições de negociação, melhorias no setor </a:t>
            </a:r>
            <a:r>
              <a:rPr lang="pt-BR" dirty="0" smtClean="0"/>
              <a:t>- auto-regulamentação desejável. </a:t>
            </a:r>
            <a:r>
              <a:rPr lang="pt-BR" b="1" dirty="0" smtClean="0"/>
              <a:t>ENIC 2013 </a:t>
            </a:r>
            <a:r>
              <a:rPr lang="pt-BR" dirty="0" smtClean="0"/>
              <a:t>- quando </a:t>
            </a:r>
            <a:r>
              <a:rPr lang="pt-BR" dirty="0"/>
              <a:t>não se define certo e errado, errado passa a ser </a:t>
            </a:r>
            <a:r>
              <a:rPr lang="pt-BR" dirty="0" smtClean="0"/>
              <a:t>coletivo</a:t>
            </a:r>
          </a:p>
          <a:p>
            <a:endParaRPr lang="pt-BR" dirty="0"/>
          </a:p>
          <a:p>
            <a:r>
              <a:rPr lang="pt-BR" dirty="0" smtClean="0"/>
              <a:t>Ética</a:t>
            </a:r>
            <a:r>
              <a:rPr lang="pt-BR" dirty="0"/>
              <a:t>, integridade, respeito aos clientes, conformidade legal, responsabilidade socioambiental, defesa da livre </a:t>
            </a:r>
            <a:r>
              <a:rPr lang="pt-BR" dirty="0" smtClean="0"/>
              <a:t>concorrência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Legalidade</a:t>
            </a:r>
            <a:r>
              <a:rPr lang="pt-BR" dirty="0"/>
              <a:t>, com especial ênfase na observância das regras de defesa da concorrência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Compromisso com o aprimoramento e desenvolvimento da atividade de incorporação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Transparência na relação entre as associadas e com órgãos setoriais e governamentais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Eficiência - rigor e qualidade nas atribuições no âmbito da Associação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Sigilo sobre as informações confidenciais disponibilizadas, sempre em respeito às regras de defesa da concorrência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Valorização da ABRAINC; coerência nas manifestações perante terceiros; apresentações de acordo com aprovação pela Diretoria e/ou CD; constante busca por imparcialidade e precedência dos objetivos coletivos da Associação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Manifestações a órgãos de comunicação em linha com Manual de </a:t>
            </a:r>
            <a:r>
              <a:rPr lang="pt-BR" dirty="0" smtClean="0"/>
              <a:t>Comunicação</a:t>
            </a: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3133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Lei </a:t>
            </a:r>
            <a:r>
              <a:rPr lang="pt-BR" b="1" dirty="0"/>
              <a:t>Anticorrupção – Lei 12.846/2013 – em vigor em 29/1/2014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Compliance</a:t>
            </a:r>
            <a:r>
              <a:rPr lang="pt-BR" dirty="0"/>
              <a:t> – Código de Conduta e </a:t>
            </a:r>
            <a:r>
              <a:rPr lang="pt-BR" dirty="0" smtClean="0"/>
              <a:t>Ética; canal </a:t>
            </a:r>
            <a:r>
              <a:rPr lang="pt-BR" dirty="0"/>
              <a:t>de d</a:t>
            </a:r>
            <a:r>
              <a:rPr lang="pt-BR" dirty="0" smtClean="0"/>
              <a:t>enúncia</a:t>
            </a:r>
          </a:p>
          <a:p>
            <a:endParaRPr lang="pt-BR" dirty="0"/>
          </a:p>
          <a:p>
            <a:r>
              <a:rPr lang="pt-BR" b="1" dirty="0"/>
              <a:t>A 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terceirização</a:t>
            </a:r>
          </a:p>
          <a:p>
            <a:endParaRPr lang="pt-BR" dirty="0" smtClean="0"/>
          </a:p>
          <a:p>
            <a:r>
              <a:rPr lang="pt-BR" b="1" dirty="0" smtClean="0"/>
              <a:t>Comitê </a:t>
            </a:r>
            <a:r>
              <a:rPr lang="pt-BR" b="1" dirty="0"/>
              <a:t>de </a:t>
            </a:r>
            <a:r>
              <a:rPr lang="pt-BR" b="1" dirty="0" smtClean="0"/>
              <a:t>acompanhamento do Código de Conduta</a:t>
            </a:r>
            <a:r>
              <a:rPr lang="pt-BR" dirty="0" smtClean="0"/>
              <a:t> – responsabilidade do Comitê de Responsabilidade Social – detalhamento de regras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Atendimento e fiscalização das diretrizes estabelecidas no Código de Princípios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código e treinamentos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Apuração de denúncias/irregularidades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Estabelecer e aplicar as sanções previstas no Código de Conduta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r>
              <a:rPr lang="pt-BR" b="1" dirty="0"/>
              <a:t>Sanções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serem indicadas pelo Comitê de </a:t>
            </a:r>
            <a:r>
              <a:rPr lang="pt-BR" i="1" dirty="0" err="1"/>
              <a:t>Compliance</a:t>
            </a:r>
            <a:r>
              <a:rPr lang="pt-BR" dirty="0"/>
              <a:t> à Diretoria e </a:t>
            </a:r>
            <a:r>
              <a:rPr lang="pt-BR" dirty="0" smtClean="0"/>
              <a:t>CD; advertências, suspensões temporárias, exclusão </a:t>
            </a:r>
            <a:r>
              <a:rPr lang="pt-BR" dirty="0"/>
              <a:t>do </a:t>
            </a:r>
            <a:r>
              <a:rPr lang="pt-BR" dirty="0" smtClean="0"/>
              <a:t>quadro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062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11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12h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69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14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Confirmação de definição </a:t>
            </a:r>
            <a:r>
              <a:rPr lang="pt-BR" b="1" dirty="0" err="1"/>
              <a:t>Wtorre</a:t>
            </a:r>
            <a:r>
              <a:rPr lang="pt-BR" b="1" dirty="0"/>
              <a:t> </a:t>
            </a:r>
          </a:p>
          <a:p>
            <a:r>
              <a:rPr lang="pt-BR" b="1" dirty="0" err="1" smtClean="0"/>
              <a:t>Homex</a:t>
            </a:r>
            <a:r>
              <a:rPr lang="pt-BR" b="1" dirty="0" smtClean="0"/>
              <a:t> - </a:t>
            </a:r>
            <a:r>
              <a:rPr lang="pt-BR" dirty="0" smtClean="0"/>
              <a:t>Saída no final de agosto</a:t>
            </a:r>
            <a:endParaRPr lang="pt-BR" dirty="0"/>
          </a:p>
          <a:p>
            <a:r>
              <a:rPr lang="pt-BR" b="1" dirty="0" smtClean="0"/>
              <a:t>Contribuições Ordinárias - </a:t>
            </a:r>
            <a:r>
              <a:rPr lang="pt-BR" dirty="0" smtClean="0"/>
              <a:t>2ª </a:t>
            </a:r>
            <a:r>
              <a:rPr lang="pt-BR" dirty="0"/>
              <a:t>Contribuição – </a:t>
            </a:r>
            <a:r>
              <a:rPr lang="pt-BR" dirty="0" smtClean="0"/>
              <a:t>26/9</a:t>
            </a:r>
          </a:p>
          <a:p>
            <a:pPr lvl="0"/>
            <a:r>
              <a:rPr lang="pt-BR" dirty="0" smtClean="0"/>
              <a:t>Datas das reuniões do Conselho Deliberativo – 2014 – CD – 11/10 - 1ªs </a:t>
            </a:r>
            <a:r>
              <a:rPr lang="pt-BR" dirty="0"/>
              <a:t>sextas-feiras dos meses pares – </a:t>
            </a:r>
            <a:r>
              <a:rPr lang="pt-BR" dirty="0" smtClean="0"/>
              <a:t>ajustes </a:t>
            </a:r>
            <a:r>
              <a:rPr lang="pt-BR" dirty="0"/>
              <a:t>pontuais </a:t>
            </a:r>
            <a:r>
              <a:rPr lang="pt-BR" dirty="0" smtClean="0"/>
              <a:t>no </a:t>
            </a:r>
            <a:r>
              <a:rPr lang="pt-BR" dirty="0"/>
              <a:t>começo do ano em função de feriados e ENIC)</a:t>
            </a:r>
          </a:p>
          <a:p>
            <a:endParaRPr lang="pt-BR" b="1" dirty="0" smtClean="0"/>
          </a:p>
          <a:p>
            <a:r>
              <a:rPr lang="pt-BR" b="1" dirty="0" smtClean="0"/>
              <a:t>Projetos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FGV e </a:t>
            </a:r>
            <a:r>
              <a:rPr lang="pt-BR" b="1" dirty="0" err="1" smtClean="0"/>
              <a:t>Booz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Prefeitura </a:t>
            </a:r>
            <a:r>
              <a:rPr lang="pt-BR" b="1" dirty="0"/>
              <a:t>SP/MBC/</a:t>
            </a:r>
            <a:r>
              <a:rPr lang="pt-BR" b="1" dirty="0" err="1"/>
              <a:t>Falconi</a:t>
            </a:r>
            <a:r>
              <a:rPr lang="pt-BR" dirty="0"/>
              <a:t> - </a:t>
            </a:r>
            <a:r>
              <a:rPr lang="pt-BR" dirty="0" smtClean="0"/>
              <a:t>boletos serão </a:t>
            </a:r>
            <a:r>
              <a:rPr lang="pt-BR" dirty="0"/>
              <a:t>enviados diretamente pelo MBC a cada </a:t>
            </a:r>
            <a:r>
              <a:rPr lang="pt-BR" dirty="0" smtClean="0"/>
              <a:t>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Limite </a:t>
            </a:r>
            <a:r>
              <a:rPr lang="pt-BR" dirty="0"/>
              <a:t>adicional de  R$ 1 milhão até o final do ano, com análise então dos projetos elegíveis para definição de valor para 2014.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Convenção Secovi </a:t>
            </a:r>
            <a:r>
              <a:rPr lang="pt-BR" dirty="0"/>
              <a:t>– patrocínio – R$ 37 </a:t>
            </a:r>
            <a:r>
              <a:rPr lang="pt-BR" dirty="0" smtClean="0"/>
              <a:t>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Corretagem</a:t>
            </a:r>
            <a:r>
              <a:rPr lang="pt-BR" dirty="0" smtClean="0"/>
              <a:t> – Legal </a:t>
            </a:r>
            <a:r>
              <a:rPr lang="pt-BR" dirty="0" err="1" smtClean="0"/>
              <a:t>Opinion</a:t>
            </a:r>
            <a:r>
              <a:rPr lang="pt-BR" dirty="0" smtClean="0"/>
              <a:t> e assessoramento BMA – R$ 25 mil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895363"/>
              </p:ext>
            </p:extLst>
          </p:nvPr>
        </p:nvGraphicFramePr>
        <p:xfrm>
          <a:off x="242888" y="2903216"/>
          <a:ext cx="870108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8" name="Worksheet" r:id="rId5" imgW="8448609" imgH="981209" progId="Excel.Sheet.8">
                  <p:embed/>
                </p:oleObj>
              </mc:Choice>
              <mc:Fallback>
                <p:oleObj name="Worksheet" r:id="rId5" imgW="8448609" imgH="98120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888" y="2903216"/>
                        <a:ext cx="8701088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37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18035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trabalhistas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tributárias</a:t>
            </a:r>
            <a:endParaRPr lang="pt-BR" sz="2400" b="1" dirty="0"/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67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Pauta estratégica</a:t>
            </a:r>
            <a:r>
              <a:rPr lang="pt-BR" dirty="0"/>
              <a:t> – </a:t>
            </a:r>
            <a:r>
              <a:rPr lang="pt-BR" b="1" dirty="0"/>
              <a:t>das 9:30h às 11h</a:t>
            </a:r>
            <a:endParaRPr lang="pt-BR" dirty="0"/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</a:t>
            </a:r>
            <a:r>
              <a:rPr lang="pt-BR" dirty="0"/>
              <a:t>de Ideias – 9:30h às 10h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de Vendas – definições – 10h às 10:30h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Dados ABRAINC – contribuições, consolidação – FIPE, </a:t>
            </a:r>
            <a:r>
              <a:rPr lang="pt-BR" dirty="0" smtClean="0"/>
              <a:t>ensaios,  </a:t>
            </a:r>
            <a:r>
              <a:rPr lang="pt-BR" dirty="0"/>
              <a:t>– 10:30h às 10:40h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Discussão sobre Código de Princípios ABRAINC – 10:40 às 11h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Pauta de atualizações</a:t>
            </a:r>
            <a:r>
              <a:rPr lang="pt-BR" dirty="0"/>
              <a:t> – </a:t>
            </a:r>
            <a:r>
              <a:rPr lang="pt-BR" b="1" dirty="0"/>
              <a:t>das 11h às </a:t>
            </a:r>
            <a:r>
              <a:rPr lang="pt-BR" b="1" dirty="0" smtClean="0"/>
              <a:t>12h</a:t>
            </a:r>
          </a:p>
          <a:p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Atualizações </a:t>
            </a:r>
            <a:r>
              <a:rPr lang="pt-BR" dirty="0" smtClean="0"/>
              <a:t>ABRAINC – 11h às 11:10h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trabalhistas e tributárias – 11:10h às 11:20h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Projetos/modelos- 11:20h às 11:40h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Pref. S. Paulo – 11:40h às 11:50h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Outras atualizações – 11:50 às 12h</a:t>
            </a:r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Terceirização e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Relações </a:t>
            </a:r>
            <a:r>
              <a:rPr lang="pt-BR" sz="18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Trabalho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(Comitês Jurídico e de RH)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Judiciário e MPT: </a:t>
            </a:r>
            <a:r>
              <a:rPr lang="pt-BR" dirty="0"/>
              <a:t>inconstitucionalidade da Terceirização com foco na defesa da dignidade do trabalhador.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Necessária consideração também dos princípios da Livre Iniciativa e do Desenvolvimento Econômico.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PL </a:t>
            </a:r>
            <a:r>
              <a:rPr lang="pt-BR" b="1" dirty="0"/>
              <a:t>4330 </a:t>
            </a:r>
            <a:r>
              <a:rPr lang="pt-BR" b="1" dirty="0" smtClean="0"/>
              <a:t>– Terceirização – </a:t>
            </a:r>
            <a:r>
              <a:rPr lang="pt-BR" b="1" dirty="0" err="1" smtClean="0"/>
              <a:t>Dep</a:t>
            </a:r>
            <a:r>
              <a:rPr lang="pt-BR" b="1" dirty="0" smtClean="0"/>
              <a:t> Sandro Mabel, Relator Arthur Maia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Mesa </a:t>
            </a:r>
            <a:r>
              <a:rPr lang="pt-BR" dirty="0" err="1"/>
              <a:t>quadripartite</a:t>
            </a:r>
            <a:r>
              <a:rPr lang="pt-BR" dirty="0"/>
              <a:t>: Executivo, Legislativo, trabalhadores, empregadores, com discussões sobre abrangência, responsabilidade e representação sindical.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Projeto </a:t>
            </a:r>
            <a:r>
              <a:rPr lang="pt-BR" b="1" dirty="0"/>
              <a:t>de volta à CCJ </a:t>
            </a:r>
            <a:r>
              <a:rPr lang="pt-BR" dirty="0"/>
              <a:t>– se não for votado em 5 sessões volta ao </a:t>
            </a:r>
            <a:r>
              <a:rPr lang="pt-BR" dirty="0" smtClean="0"/>
              <a:t>Plenário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CNI - Paulo Afonso Ferreira (2/10) – ações a serem analisadas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Mobilização de empreiteiros -  lista de delegados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Opinião pública- campanha</a:t>
            </a:r>
            <a:endParaRPr lang="pt-BR" b="1" dirty="0" smtClean="0"/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Almoço Sergio Cabral </a:t>
            </a:r>
            <a:r>
              <a:rPr lang="pt-BR" dirty="0" smtClean="0"/>
              <a:t>– 7/10 – ação – legislativo, executivo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Proposta de conversa com grupo estratégico do MPT</a:t>
            </a:r>
            <a:r>
              <a:rPr lang="pt-B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Alternativa possível em se obtendo consenso sobre pontos ABRAINC nos Comitês Técnico e</a:t>
            </a:r>
            <a:r>
              <a:rPr lang="pt-BR" dirty="0"/>
              <a:t> </a:t>
            </a:r>
            <a:r>
              <a:rPr lang="pt-BR" dirty="0" smtClean="0"/>
              <a:t>Jurídico, o que ainda não ocorre</a:t>
            </a:r>
          </a:p>
        </p:txBody>
      </p:sp>
    </p:spTree>
    <p:extLst>
      <p:ext uri="{BB962C8B-B14F-4D97-AF65-F5344CB8AC3E}">
        <p14:creationId xmlns:p14="http://schemas.microsoft.com/office/powerpoint/2010/main" val="1566804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Terceirização e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Relações </a:t>
            </a:r>
            <a:r>
              <a:rPr lang="pt-BR" sz="18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Trabalho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(Comitês Jurídico e de RH)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RET para vendas com empreendimentos concluídos</a:t>
            </a:r>
          </a:p>
          <a:p>
            <a:r>
              <a:rPr lang="pt-BR" b="1" dirty="0" smtClean="0"/>
              <a:t>Lei </a:t>
            </a:r>
            <a:r>
              <a:rPr lang="pt-BR" b="1" dirty="0"/>
              <a:t>10.931/2004 - </a:t>
            </a:r>
            <a:r>
              <a:rPr lang="pt-BR" dirty="0"/>
              <a:t> Art. 1</a:t>
            </a:r>
            <a:r>
              <a:rPr lang="pt-BR" u="sng" baseline="30000" dirty="0"/>
              <a:t>o</a:t>
            </a:r>
            <a:r>
              <a:rPr lang="pt-BR" dirty="0"/>
              <a:t> ” Fica instituído o RET ... enquanto perdurarem direitos de crédito ou obrigações do incorporador junto aos adquirentes dos imóveis </a:t>
            </a:r>
            <a:r>
              <a:rPr lang="pt-BR" dirty="0" smtClean="0"/>
              <a:t>...”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Respostas conflitantes nos Processo de Consulta 4a. RF – PE e 9a. RF - </a:t>
            </a:r>
            <a:r>
              <a:rPr lang="pt-BR" dirty="0" smtClean="0"/>
              <a:t>PR</a:t>
            </a:r>
            <a:endParaRPr lang="pt-BR" dirty="0"/>
          </a:p>
          <a:p>
            <a:r>
              <a:rPr lang="pt-BR" b="1" dirty="0" smtClean="0"/>
              <a:t>Comitê Jurídico – </a:t>
            </a:r>
            <a:r>
              <a:rPr lang="pt-BR" dirty="0" smtClean="0"/>
              <a:t> contato com CBIC para averiguação de Consulta. Acompanhamento</a:t>
            </a:r>
          </a:p>
          <a:p>
            <a:endParaRPr lang="pt-BR" dirty="0"/>
          </a:p>
          <a:p>
            <a:r>
              <a:rPr lang="pt-BR" b="1" dirty="0" smtClean="0"/>
              <a:t>Desoneração </a:t>
            </a:r>
            <a:r>
              <a:rPr lang="pt-BR" b="1" dirty="0"/>
              <a:t>- dúvidas referentes a retenções enviadas à CBIC em </a:t>
            </a:r>
            <a:r>
              <a:rPr lang="pt-BR" b="1" dirty="0" smtClean="0"/>
              <a:t>10/9</a:t>
            </a:r>
          </a:p>
          <a:p>
            <a:endParaRPr lang="pt-BR" b="1" dirty="0"/>
          </a:p>
          <a:p>
            <a:endParaRPr lang="pt-BR" b="1" dirty="0" smtClean="0"/>
          </a:p>
          <a:p>
            <a:pPr>
              <a:defRPr/>
            </a:pPr>
            <a:r>
              <a:rPr lang="pt-BR" b="1" dirty="0"/>
              <a:t>Formalização -  custos e ações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Legislação atual envolve impostos federais, CLT, Sistema S, outras destinações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Vários interesses envolvidos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Proposta Comitê de RH: visibilidade superior para viabilidade e defesa de tese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Nomes possíveis: Miguel Jorge, Afonso Celso Pastore, Marcílio M. Moreira </a:t>
            </a:r>
          </a:p>
          <a:p>
            <a:endParaRPr lang="pt-BR" b="1" dirty="0"/>
          </a:p>
          <a:p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endParaRPr lang="pt-BR" b="1" dirty="0" smtClean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8783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76485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Projetos,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Modelos</a:t>
            </a:r>
            <a:endParaRPr lang="pt-BR" sz="2400" b="1" dirty="0"/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8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Bloqueio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dos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Recursos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de Negócios – discussão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Vendas </a:t>
            </a:r>
            <a:r>
              <a:rPr lang="pt-BR" b="1" dirty="0"/>
              <a:t>definitivas </a:t>
            </a:r>
            <a:r>
              <a:rPr lang="pt-BR" dirty="0"/>
              <a:t>- repasses durante a </a:t>
            </a:r>
            <a:r>
              <a:rPr lang="pt-BR" dirty="0" smtClean="0"/>
              <a:t>obra – fidelização do cliente por banco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Uso do FGTS antes do Habite-se pelos compradores – não só CEF – em </a:t>
            </a:r>
            <a:r>
              <a:rPr lang="pt-BR" dirty="0" smtClean="0"/>
              <a:t>andamento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Discussão </a:t>
            </a:r>
            <a:r>
              <a:rPr lang="pt-BR" b="1" dirty="0"/>
              <a:t>sobre o momento da venda-  </a:t>
            </a:r>
            <a:r>
              <a:rPr lang="pt-BR" dirty="0"/>
              <a:t>áreas de Crédito dos </a:t>
            </a:r>
            <a:r>
              <a:rPr lang="pt-BR" dirty="0" smtClean="0"/>
              <a:t>Bancos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vale para empreendimentos-padrão, previsíveis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Compromisso/qualidade do comprador versus flexibilidade das PCV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1ª definição do modelo, reuniões com </a:t>
            </a:r>
            <a:r>
              <a:rPr lang="pt-BR" dirty="0" smtClean="0"/>
              <a:t>Bancos (Crédito, Produtos)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Santander – 24/9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Bradesco </a:t>
            </a:r>
            <a:r>
              <a:rPr lang="pt-BR" dirty="0"/>
              <a:t>– 10/10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Itaú, ABECIP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Banco Central </a:t>
            </a:r>
            <a:r>
              <a:rPr lang="pt-BR" dirty="0"/>
              <a:t>– Registros - Desembolsos – reunião </a:t>
            </a:r>
            <a:r>
              <a:rPr lang="pt-BR" dirty="0" smtClean="0"/>
              <a:t>DENOR </a:t>
            </a:r>
            <a:r>
              <a:rPr lang="pt-BR" dirty="0"/>
              <a:t>Sergio Odilon – 3/9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de pagamento de 90% do valor no protocolo do RI – com CBIC e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Discussão sobre garantias e práticas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Correspondência </a:t>
            </a:r>
            <a:r>
              <a:rPr lang="pt-BR" dirty="0" smtClean="0"/>
              <a:t>CBIC/Secovi/ABRAINC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sobre reajuste nos limites do SFH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Registro Eletrônico - acompanhamento</a:t>
            </a:r>
            <a:r>
              <a:rPr lang="pt-BR" b="1" dirty="0"/>
              <a:t> 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1283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PMCMV3 – proposta para Min. Cidades, Caixa</a:t>
            </a:r>
            <a:endParaRPr lang="pt-BR" b="1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Financiamento</a:t>
            </a:r>
            <a:r>
              <a:rPr lang="pt-BR" dirty="0"/>
              <a:t>: máximo por faixa de renda considerando SAC 360 meses;</a:t>
            </a:r>
          </a:p>
          <a:p>
            <a:r>
              <a:rPr lang="pt-BR" dirty="0"/>
              <a:t>- FGTS médio: 2 salários;</a:t>
            </a:r>
          </a:p>
          <a:p>
            <a:r>
              <a:rPr lang="pt-BR" dirty="0"/>
              <a:t>- Poupança media: 1 salário;</a:t>
            </a:r>
          </a:p>
          <a:p>
            <a:r>
              <a:rPr lang="pt-BR" dirty="0"/>
              <a:t>- Amortização durante obras: 3 salários;</a:t>
            </a:r>
          </a:p>
          <a:p>
            <a:r>
              <a:rPr lang="pt-BR" dirty="0"/>
              <a:t>- Valor imóvel: sugestão das praças que operamos; 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Gap </a:t>
            </a:r>
            <a:r>
              <a:rPr lang="pt-BR" dirty="0"/>
              <a:t>de subsidio: é a diferença – </a:t>
            </a:r>
            <a:r>
              <a:rPr lang="pt-BR" b="1" dirty="0"/>
              <a:t>cálculo por empresas e por </a:t>
            </a:r>
            <a:r>
              <a:rPr lang="pt-BR" b="1" dirty="0" smtClean="0"/>
              <a:t>região</a:t>
            </a:r>
          </a:p>
          <a:p>
            <a:endParaRPr lang="pt-BR" b="1" dirty="0"/>
          </a:p>
          <a:p>
            <a:r>
              <a:rPr lang="pt-BR" b="1" dirty="0" smtClean="0"/>
              <a:t>Reuniões 10/10 </a:t>
            </a:r>
            <a:r>
              <a:rPr lang="pt-BR" dirty="0" smtClean="0"/>
              <a:t>com Min. Planejamento (Dir. Maria Caldas) e Min. Cidades (SNH Inês Magalhães)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790936"/>
              </p:ext>
            </p:extLst>
          </p:nvPr>
        </p:nvGraphicFramePr>
        <p:xfrm>
          <a:off x="1423987" y="1340768"/>
          <a:ext cx="587692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Worksheet" r:id="rId4" imgW="5876883" imgH="2562210" progId="Excel.Sheet.12">
                  <p:embed/>
                </p:oleObj>
              </mc:Choice>
              <mc:Fallback>
                <p:oleObj name="Worksheet" r:id="rId4" imgW="5876883" imgH="25622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7" y="1340768"/>
                        <a:ext cx="5876925" cy="256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0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207397"/>
            <a:ext cx="8443912" cy="191065"/>
          </a:xfrm>
        </p:spPr>
        <p:txBody>
          <a:bodyPr lIns="0" tIns="0" rIns="0" bIns="0" anchor="t">
            <a:noAutofit/>
          </a:bodyPr>
          <a:lstStyle/>
          <a:p>
            <a:pPr algn="l"/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Trabalho 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Setorial – </a:t>
            </a:r>
            <a:r>
              <a:rPr lang="pt-BR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Booz</a:t>
            </a: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/MBC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 </a:t>
            </a: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CBIC -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Comitê de Incorporação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Impacto </a:t>
            </a:r>
            <a:r>
              <a:rPr lang="pt-BR" b="1" dirty="0"/>
              <a:t>das barreiras regulatórias e burocráticas no setor </a:t>
            </a:r>
            <a:r>
              <a:rPr lang="pt-BR" b="1" dirty="0" smtClean="0"/>
              <a:t>imobiliário</a:t>
            </a:r>
          </a:p>
          <a:p>
            <a:endParaRPr lang="pt-BR" b="1" dirty="0" smtClean="0"/>
          </a:p>
          <a:p>
            <a:r>
              <a:rPr lang="pt-BR" b="1" dirty="0" smtClean="0"/>
              <a:t>6 </a:t>
            </a:r>
            <a:r>
              <a:rPr lang="pt-BR" b="1" dirty="0"/>
              <a:t>categorias -</a:t>
            </a:r>
            <a:r>
              <a:rPr lang="pt-BR" dirty="0"/>
              <a:t> FAR, Faixa 2, SBPE, Condomínio Casas, </a:t>
            </a:r>
            <a:r>
              <a:rPr lang="pt-BR" i="1" dirty="0" err="1"/>
              <a:t>Mixed</a:t>
            </a:r>
            <a:r>
              <a:rPr lang="pt-BR" i="1" dirty="0"/>
              <a:t> Use</a:t>
            </a:r>
            <a:r>
              <a:rPr lang="pt-BR" dirty="0"/>
              <a:t> e </a:t>
            </a:r>
            <a:r>
              <a:rPr lang="pt-BR" dirty="0" smtClean="0"/>
              <a:t>Loteamentos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 </a:t>
            </a:r>
            <a:r>
              <a:rPr lang="pt-BR" dirty="0"/>
              <a:t>final: </a:t>
            </a:r>
            <a:r>
              <a:rPr lang="pt-BR" dirty="0" smtClean="0"/>
              <a:t>diagnóstico/recomendações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Negócios junto com </a:t>
            </a:r>
            <a:r>
              <a:rPr lang="pt-BR" dirty="0" smtClean="0"/>
              <a:t>Ambiente </a:t>
            </a:r>
            <a:r>
              <a:rPr lang="pt-BR" dirty="0"/>
              <a:t>de </a:t>
            </a:r>
            <a:r>
              <a:rPr lang="pt-BR" dirty="0" smtClean="0"/>
              <a:t>Negócios</a:t>
            </a:r>
          </a:p>
          <a:p>
            <a:endParaRPr lang="pt-BR" dirty="0"/>
          </a:p>
          <a:p>
            <a:r>
              <a:rPr lang="pt-BR" b="1" dirty="0" smtClean="0"/>
              <a:t>ENIC 2013 </a:t>
            </a:r>
            <a:r>
              <a:rPr lang="pt-BR" dirty="0" smtClean="0"/>
              <a:t>-  2 a 4 de outubro, Fortaleza</a:t>
            </a:r>
          </a:p>
          <a:p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Painel 1, com J. Gerdau, Rubens Menin, Paulo Simão, P. Affonso Ferreira (CNI)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Booz</a:t>
            </a:r>
            <a:r>
              <a:rPr lang="pt-BR" dirty="0"/>
              <a:t>: relato dos principais gargalos; </a:t>
            </a:r>
            <a:r>
              <a:rPr lang="pt-BR" dirty="0" smtClean="0"/>
              <a:t>efeitos </a:t>
            </a:r>
            <a:r>
              <a:rPr lang="pt-BR" dirty="0"/>
              <a:t>da burocracia – 9 a 24% do </a:t>
            </a:r>
            <a:r>
              <a:rPr lang="pt-BR" dirty="0" smtClean="0"/>
              <a:t>VGV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Rubens Menin: 50% do capital de giro para construção de imóvel econômico é destinado a custeio de burocracia na </a:t>
            </a:r>
            <a:r>
              <a:rPr lang="pt-BR" dirty="0" smtClean="0"/>
              <a:t>operação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Jorge Gerdau: importante encontrar um número e mostrar à opinião pública quanto custam gargalos e quem os custeio (compradores, sociedade</a:t>
            </a:r>
            <a:r>
              <a:rPr lang="pt-BR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Sinduscons</a:t>
            </a:r>
            <a:r>
              <a:rPr lang="pt-BR" dirty="0" smtClean="0"/>
              <a:t> - interesse </a:t>
            </a:r>
            <a:r>
              <a:rPr lang="pt-BR" dirty="0"/>
              <a:t>em difundir o trabalho, </a:t>
            </a:r>
            <a:r>
              <a:rPr lang="pt-BR" dirty="0" smtClean="0"/>
              <a:t>ação regional por melhorias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Ministério Público – Urbanismo</a:t>
            </a:r>
            <a:r>
              <a:rPr lang="pt-BR" dirty="0"/>
              <a:t> -  discussões sobre validade de leis vigentes. </a:t>
            </a:r>
            <a:r>
              <a:rPr lang="pt-BR"/>
              <a:t>Buscar estratégia de aproximação e esclarecimento – Convênio Técnico Secovi?</a:t>
            </a:r>
          </a:p>
          <a:p>
            <a:pPr lvl="0"/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9140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Plano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22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561387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Prefeitura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São Paulo-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9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Projeto MBC/ Consultoria </a:t>
            </a:r>
            <a:r>
              <a:rPr lang="pt-BR" b="1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Falconi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Assinatura de contratos por cada empresa</a:t>
            </a:r>
            <a:r>
              <a:rPr lang="pt-BR" dirty="0" smtClean="0"/>
              <a:t> - ITCMD </a:t>
            </a:r>
            <a:r>
              <a:rPr lang="pt-BR" dirty="0"/>
              <a:t>– imposto de </a:t>
            </a:r>
            <a:r>
              <a:rPr lang="pt-BR" dirty="0" smtClean="0"/>
              <a:t>doação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Acompanhamento</a:t>
            </a:r>
            <a:r>
              <a:rPr lang="pt-BR" dirty="0" smtClean="0"/>
              <a:t> -  reuniões </a:t>
            </a:r>
            <a:r>
              <a:rPr lang="pt-BR" dirty="0"/>
              <a:t>quinzenais </a:t>
            </a:r>
            <a:r>
              <a:rPr lang="pt-BR" dirty="0" smtClean="0"/>
              <a:t>Grupo </a:t>
            </a:r>
            <a:r>
              <a:rPr lang="pt-BR" dirty="0"/>
              <a:t>de </a:t>
            </a:r>
            <a:r>
              <a:rPr lang="pt-BR" dirty="0" smtClean="0"/>
              <a:t>Trabalho (ABRAINC/6 empresas), </a:t>
            </a:r>
            <a:r>
              <a:rPr lang="pt-BR" dirty="0"/>
              <a:t>bimensais com outras secretarias e trimestrais com o Prefeito</a:t>
            </a:r>
            <a:r>
              <a:rPr lang="pt-BR" b="1" dirty="0"/>
              <a:t>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Secretária Paula, 4/10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Foco maior à integração de outros órgãos – redirecionamento a NR3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 </a:t>
            </a:r>
            <a:r>
              <a:rPr lang="pt-BR" dirty="0"/>
              <a:t>ao Prefeito com pontos, atribuições – consulta a JT e </a:t>
            </a:r>
            <a:r>
              <a:rPr lang="pt-BR" dirty="0" smtClean="0"/>
              <a:t>RT</a:t>
            </a:r>
          </a:p>
          <a:p>
            <a:endParaRPr lang="pt-BR" dirty="0"/>
          </a:p>
          <a:p>
            <a:r>
              <a:rPr lang="pt-BR" b="1" dirty="0"/>
              <a:t>HIS - acompanhamento mensal com Prefeito </a:t>
            </a:r>
            <a:r>
              <a:rPr lang="pt-BR" dirty="0"/>
              <a:t>– </a:t>
            </a:r>
            <a:r>
              <a:rPr lang="pt-BR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25/6, 29/7 e 16/9 - </a:t>
            </a:r>
            <a:r>
              <a:rPr lang="pt-BR" dirty="0"/>
              <a:t>alinhamento Secovi- Flávio Prando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Decreto -</a:t>
            </a:r>
            <a:r>
              <a:rPr lang="pt-BR" dirty="0"/>
              <a:t> análise conjunta por secretarias. </a:t>
            </a:r>
            <a:r>
              <a:rPr lang="pt-BR" b="1" dirty="0"/>
              <a:t>Protocolo com Ficha Técnica </a:t>
            </a:r>
            <a:r>
              <a:rPr lang="pt-BR" dirty="0"/>
              <a:t>– prazo até 60 dias p/ Diretrizes e 120 dias para Parcelamento/Edificações. </a:t>
            </a:r>
          </a:p>
          <a:p>
            <a:pPr lvl="0"/>
            <a:r>
              <a:rPr lang="pt-BR" dirty="0" smtClean="0"/>
              <a:t>Outros </a:t>
            </a:r>
            <a:r>
              <a:rPr lang="pt-BR" dirty="0"/>
              <a:t>encaminhamentos até a próxima reunião, em 30 dias: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</a:t>
            </a:r>
            <a:r>
              <a:rPr lang="pt-BR" dirty="0" smtClean="0"/>
              <a:t>oteamentos vs. </a:t>
            </a:r>
            <a:r>
              <a:rPr lang="pt-BR" dirty="0" err="1" smtClean="0"/>
              <a:t>infra-estrutura</a:t>
            </a:r>
            <a:r>
              <a:rPr lang="pt-BR" dirty="0" smtClean="0"/>
              <a:t>, convênio CETESB/SVMA (reunião </a:t>
            </a:r>
            <a:r>
              <a:rPr lang="pt-BR" dirty="0"/>
              <a:t>Cetesb – </a:t>
            </a:r>
            <a:r>
              <a:rPr lang="pt-BR" dirty="0" smtClean="0"/>
              <a:t>8/10), exigências  PMCMV, adequação </a:t>
            </a:r>
            <a:r>
              <a:rPr lang="pt-BR" dirty="0"/>
              <a:t>de cadastros e fichas de </a:t>
            </a:r>
            <a:r>
              <a:rPr lang="pt-BR" dirty="0" smtClean="0"/>
              <a:t>informações</a:t>
            </a:r>
          </a:p>
          <a:p>
            <a:endParaRPr lang="pt-BR" b="1" dirty="0" smtClean="0"/>
          </a:p>
          <a:p>
            <a:r>
              <a:rPr lang="pt-BR" b="1" dirty="0" smtClean="0"/>
              <a:t>Plano Diretor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</a:t>
            </a:r>
            <a:r>
              <a:rPr lang="pt-BR" dirty="0"/>
              <a:t>próximo e cuidados pelo Secovi </a:t>
            </a:r>
            <a:r>
              <a:rPr lang="pt-BR" dirty="0" smtClean="0"/>
              <a:t>– </a:t>
            </a:r>
            <a:r>
              <a:rPr lang="pt-BR" dirty="0" err="1" smtClean="0"/>
              <a:t>próx</a:t>
            </a:r>
            <a:r>
              <a:rPr lang="pt-BR" dirty="0" smtClean="0"/>
              <a:t>. </a:t>
            </a:r>
            <a:r>
              <a:rPr lang="pt-BR" dirty="0"/>
              <a:t>reunião – 22/10, 17h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Pontos </a:t>
            </a:r>
            <a:r>
              <a:rPr lang="pt-BR" dirty="0"/>
              <a:t>a serem privilegiados – reunião </a:t>
            </a:r>
            <a:r>
              <a:rPr lang="pt-BR" b="1" dirty="0" smtClean="0"/>
              <a:t>4ª-feira, </a:t>
            </a:r>
            <a:r>
              <a:rPr lang="pt-BR" b="1" dirty="0"/>
              <a:t>16/10, </a:t>
            </a:r>
            <a:r>
              <a:rPr lang="pt-BR" b="1" dirty="0" smtClean="0"/>
              <a:t>17:30h</a:t>
            </a:r>
          </a:p>
          <a:p>
            <a:endParaRPr lang="pt-BR" b="1" dirty="0"/>
          </a:p>
          <a:p>
            <a:r>
              <a:rPr lang="pt-BR" b="1" dirty="0" smtClean="0"/>
              <a:t>Aproximação - PGM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78619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recomendações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77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ENIC 2013 – 2 a 4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outubro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 Fortaleza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Dois painéis principais:</a:t>
            </a:r>
            <a:endParaRPr lang="pt-BR" dirty="0"/>
          </a:p>
          <a:p>
            <a:r>
              <a:rPr lang="pt-BR" b="1" dirty="0"/>
              <a:t>1 - Gargalos do setor</a:t>
            </a:r>
            <a:r>
              <a:rPr lang="pt-BR" dirty="0"/>
              <a:t>, com base em trabalho com </a:t>
            </a:r>
            <a:r>
              <a:rPr lang="pt-BR" dirty="0" err="1"/>
              <a:t>Booz</a:t>
            </a:r>
            <a:r>
              <a:rPr lang="pt-BR" dirty="0"/>
              <a:t>/CBIC/MBC</a:t>
            </a:r>
          </a:p>
          <a:p>
            <a:r>
              <a:rPr lang="pt-BR" b="1" dirty="0"/>
              <a:t>2 - Imagem do setor</a:t>
            </a:r>
            <a:r>
              <a:rPr lang="pt-BR" dirty="0"/>
              <a:t>. Alguns pontos trazidos: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Auto-regulamentação desejável– quando não se define certo e errado, errado passa a ser coletivo; nunca apoiar medidas que não sejam boas para as cidades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Escolha de foco (especulação, meio ambiente, mobilidade, trabalho) e trabalhar com conteúdo (números e imagens)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Esclarecimentos sobre o que o setor faz, com ações positivas para o entorno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Outros temas</a:t>
            </a:r>
            <a:r>
              <a:rPr lang="pt-BR" dirty="0"/>
              <a:t>: mobilidade urbana, sustentabilidade, Normas, Terceirização, </a:t>
            </a:r>
            <a:r>
              <a:rPr lang="pt-BR" dirty="0" err="1" smtClean="0"/>
              <a:t>Funding</a:t>
            </a:r>
            <a:endParaRPr lang="pt-BR" dirty="0" smtClean="0"/>
          </a:p>
          <a:p>
            <a:pPr lvl="0"/>
            <a:endParaRPr lang="pt-BR" dirty="0"/>
          </a:p>
          <a:p>
            <a:r>
              <a:rPr lang="pt-BR" b="1" dirty="0" smtClean="0"/>
              <a:t>Prefeito </a:t>
            </a:r>
            <a:r>
              <a:rPr lang="pt-BR" b="1" dirty="0"/>
              <a:t>de Campinas - r</a:t>
            </a:r>
            <a:r>
              <a:rPr lang="pt-BR" dirty="0"/>
              <a:t>eunião 3/9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Mesa única de aprovação </a:t>
            </a:r>
            <a:r>
              <a:rPr lang="pt-BR" dirty="0" smtClean="0"/>
              <a:t>com órgãos </a:t>
            </a:r>
            <a:r>
              <a:rPr lang="pt-BR" dirty="0"/>
              <a:t>envolvidos (</a:t>
            </a:r>
            <a:r>
              <a:rPr lang="pt-BR" dirty="0" err="1"/>
              <a:t>ex</a:t>
            </a:r>
            <a:r>
              <a:rPr lang="pt-BR" dirty="0"/>
              <a:t>: de </a:t>
            </a:r>
            <a:r>
              <a:rPr lang="pt-BR" dirty="0" smtClean="0"/>
              <a:t>Dec.620-09 </a:t>
            </a:r>
            <a:r>
              <a:rPr lang="pt-BR" dirty="0"/>
              <a:t>– RJ)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de 10 dias para exigências; prazo de 10 dias para aprovações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nas aprovações de empreendimentos: condomínios e loteamentos.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Projeto </a:t>
            </a:r>
            <a:r>
              <a:rPr lang="pt-BR" dirty="0" err="1"/>
              <a:t>Comunitas</a:t>
            </a:r>
            <a:r>
              <a:rPr lang="pt-BR" dirty="0"/>
              <a:t>/ </a:t>
            </a:r>
            <a:r>
              <a:rPr lang="pt-BR" dirty="0" err="1"/>
              <a:t>Falconi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Envolvimento outras entidades atuantes localmente</a:t>
            </a:r>
          </a:p>
          <a:p>
            <a:pPr lvl="0"/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8951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Banco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Ideias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9:30h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10h 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2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10h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10:30h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6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dirty="0" smtClean="0"/>
              <a:t>Entendimento Diretoria, em sequência a </a:t>
            </a:r>
            <a:r>
              <a:rPr lang="pt-BR" dirty="0"/>
              <a:t>discussões e recomendações dos Comitês Jurídico e de </a:t>
            </a:r>
            <a:r>
              <a:rPr lang="pt-BR" dirty="0" smtClean="0"/>
              <a:t>Incorporações: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</a:t>
            </a:r>
            <a:r>
              <a:rPr lang="pt-BR" b="1" dirty="0" smtClean="0"/>
              <a:t>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</a:p>
          <a:p>
            <a:pPr marL="0" lvl="1"/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lvl="1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de apoio aos aperfeiçoamentos em curso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</a:t>
            </a:r>
            <a:r>
              <a:rPr lang="pt-BR" dirty="0"/>
              <a:t>via Corretores Associados – não aceita pelo INSS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Formalização via Simples/Corretores como </a:t>
            </a:r>
            <a:r>
              <a:rPr lang="pt-BR" dirty="0" smtClean="0"/>
              <a:t>Microempreendedores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1782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Modelo de Vendas – encaminhamentos Comitê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Jurídico/ Incorporação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Abrangência</a:t>
            </a:r>
            <a:r>
              <a:rPr lang="pt-BR" dirty="0"/>
              <a:t> – ABRAINC, através de seus órgãos de decisão</a:t>
            </a:r>
          </a:p>
          <a:p>
            <a:endParaRPr lang="pt-BR" b="1" dirty="0" smtClean="0"/>
          </a:p>
          <a:p>
            <a:r>
              <a:rPr lang="pt-BR" b="1" dirty="0" smtClean="0"/>
              <a:t>Comunicação </a:t>
            </a:r>
            <a:r>
              <a:rPr lang="pt-BR" b="1" dirty="0"/>
              <a:t>– Práticas passada e atual legais </a:t>
            </a:r>
            <a:r>
              <a:rPr lang="pt-BR" dirty="0"/>
              <a:t>– ajuste de modelo por maior eficácia e </a:t>
            </a:r>
            <a:r>
              <a:rPr lang="pt-BR" dirty="0" smtClean="0"/>
              <a:t>controle</a:t>
            </a:r>
          </a:p>
          <a:p>
            <a:endParaRPr lang="pt-BR" dirty="0"/>
          </a:p>
          <a:p>
            <a:r>
              <a:rPr lang="pt-BR" b="1" dirty="0" smtClean="0"/>
              <a:t>CADE </a:t>
            </a:r>
            <a:r>
              <a:rPr lang="pt-BR" dirty="0"/>
              <a:t>– Contratação escritório Barboza, </a:t>
            </a:r>
            <a:r>
              <a:rPr lang="pt-BR" dirty="0" err="1"/>
              <a:t>Mussnich</a:t>
            </a:r>
            <a:r>
              <a:rPr lang="pt-BR" dirty="0"/>
              <a:t> e </a:t>
            </a:r>
            <a:r>
              <a:rPr lang="pt-BR" dirty="0" smtClean="0"/>
              <a:t>Aragão (BMA)</a:t>
            </a:r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Acesso </a:t>
            </a:r>
            <a:r>
              <a:rPr lang="pt-BR" b="1" dirty="0"/>
              <a:t>ao </a:t>
            </a:r>
            <a:r>
              <a:rPr lang="pt-BR" b="1" dirty="0" smtClean="0"/>
              <a:t>MP, </a:t>
            </a:r>
            <a:r>
              <a:rPr lang="pt-BR" b="1" dirty="0" err="1" smtClean="0"/>
              <a:t>Procons</a:t>
            </a:r>
            <a:r>
              <a:rPr lang="pt-BR" b="1" dirty="0" smtClean="0"/>
              <a:t> e SENACON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Visão desfavorável a acesso (exceto se por recomendação – </a:t>
            </a:r>
            <a:r>
              <a:rPr lang="pt-BR" dirty="0" err="1"/>
              <a:t>ex</a:t>
            </a:r>
            <a:r>
              <a:rPr lang="pt-BR" dirty="0"/>
              <a:t>: BMA</a:t>
            </a:r>
            <a:r>
              <a:rPr lang="pt-BR" dirty="0" smtClean="0"/>
              <a:t>)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Eventual resposta a Ação em </a:t>
            </a:r>
            <a:r>
              <a:rPr lang="pt-BR" dirty="0" smtClean="0"/>
              <a:t>curso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Impactos</a:t>
            </a:r>
            <a:r>
              <a:rPr lang="pt-BR" dirty="0"/>
              <a:t> - discussões em Comitê de Incorporação e </a:t>
            </a:r>
            <a:r>
              <a:rPr lang="pt-BR" dirty="0" smtClean="0"/>
              <a:t>Jurídico</a:t>
            </a:r>
            <a:endParaRPr lang="pt-BR" b="1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897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Modelo de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Vendas – encaminhamentos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Esclarecimento e acompanhamento, com data para início </a:t>
            </a:r>
            <a:r>
              <a:rPr lang="pt-BR" dirty="0" smtClean="0"/>
              <a:t>(ver próxima página)</a:t>
            </a:r>
          </a:p>
          <a:p>
            <a:pPr lvl="0"/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Secovi </a:t>
            </a:r>
            <a:r>
              <a:rPr lang="pt-BR" dirty="0"/>
              <a:t>– manutenção de canal atualizado com Presidência. </a:t>
            </a:r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Imobiliárias</a:t>
            </a:r>
            <a:r>
              <a:rPr lang="pt-BR" dirty="0" smtClean="0"/>
              <a:t> - reunião </a:t>
            </a:r>
            <a:r>
              <a:rPr lang="pt-BR" dirty="0"/>
              <a:t>com Imobiliárias (VP </a:t>
            </a:r>
            <a:r>
              <a:rPr lang="pt-BR" dirty="0" smtClean="0"/>
              <a:t>Secovi) </a:t>
            </a:r>
            <a:r>
              <a:rPr lang="pt-BR" dirty="0"/>
              <a:t>para relato de </a:t>
            </a:r>
            <a:r>
              <a:rPr lang="pt-BR" dirty="0" smtClean="0"/>
              <a:t>questão</a:t>
            </a:r>
          </a:p>
          <a:p>
            <a:pPr lvl="0"/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Negociações</a:t>
            </a:r>
            <a:r>
              <a:rPr lang="pt-BR" dirty="0" smtClean="0"/>
              <a:t> por cada empresa com suas imobiliárias</a:t>
            </a:r>
            <a:endParaRPr lang="pt-BR" dirty="0"/>
          </a:p>
          <a:p>
            <a:pPr lvl="0"/>
            <a:endParaRPr lang="pt-BR" b="1" dirty="0" smtClean="0"/>
          </a:p>
          <a:p>
            <a:endParaRPr lang="pt-BR" b="1" dirty="0" smtClean="0"/>
          </a:p>
          <a:p>
            <a:r>
              <a:rPr lang="pt-BR" b="1" dirty="0" err="1" smtClean="0"/>
              <a:t>Houses</a:t>
            </a:r>
            <a:r>
              <a:rPr lang="pt-BR" dirty="0" smtClean="0"/>
              <a:t> </a:t>
            </a:r>
            <a:r>
              <a:rPr lang="pt-BR" dirty="0"/>
              <a:t>-  definições por cada empresa; </a:t>
            </a:r>
            <a:r>
              <a:rPr lang="pt-BR" dirty="0" smtClean="0"/>
              <a:t>acompanhamento</a:t>
            </a:r>
          </a:p>
          <a:p>
            <a:pPr lvl="0"/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CRECI</a:t>
            </a:r>
            <a:r>
              <a:rPr lang="pt-BR" dirty="0" smtClean="0"/>
              <a:t> </a:t>
            </a:r>
            <a:r>
              <a:rPr lang="pt-BR" dirty="0"/>
              <a:t>– acompanharemos andamento de discussões com Secovi/CBIC  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Caixa</a:t>
            </a:r>
            <a:r>
              <a:rPr lang="pt-BR" dirty="0" smtClean="0"/>
              <a:t> </a:t>
            </a:r>
            <a:r>
              <a:rPr lang="pt-BR" dirty="0"/>
              <a:t>– informação em reunião com Jurídico e com VP </a:t>
            </a:r>
            <a:r>
              <a:rPr lang="pt-BR" dirty="0" smtClean="0"/>
              <a:t>Urbano</a:t>
            </a:r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2298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000" b="1" dirty="0" smtClean="0">
                <a:latin typeface="Arial" charset="0"/>
                <a:ea typeface="+mn-ea"/>
                <a:cs typeface="Arial" charset="0"/>
              </a:rPr>
              <a:t>Esclarecimento 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1 - Os Comitês Jurídico e de Incorporação da ABRAINC submetem à análise do Conselho Deliberativo o seguinte Esclarecimento aos Associados e Proposta de Acompanhamento referente à comissão devida aos corretores em razão da atividade de intermediação de vendas de imóveis comercializados na planta. A presente nota leva em consideração que: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a. A atividade de intermediação imobiliária, prevista no </a:t>
            </a:r>
            <a:r>
              <a:rPr lang="pt-BR" dirty="0" err="1"/>
              <a:t>arts</a:t>
            </a:r>
            <a:r>
              <a:rPr lang="pt-BR" dirty="0"/>
              <a:t>. 722 a 729 do Código Civil, pressupõe imparcialidade, autonomia e isenção;</a:t>
            </a:r>
            <a:br>
              <a:rPr lang="pt-BR" dirty="0"/>
            </a:br>
            <a:r>
              <a:rPr lang="pt-BR" dirty="0" smtClean="0"/>
              <a:t>b</a:t>
            </a:r>
            <a:r>
              <a:rPr lang="pt-BR" dirty="0"/>
              <a:t>. A remuneração desta atividade, por vezes praticada pelas incorporadoras sob a forma “apartada”, ou seja, diretamente pelo comprador do imóvel, aliado a outras práticas derivadas, tem trazido insegurança jurídica em razão rejeições por parte dos clientes, questionamentos e ações diversas por parte do Min. Público e do Poder Judiciário, criando uma imagem e reputação negativas para as incorporadoras e também para as imobiliárias e seus profissionais. Como exemplos dos questionamentos e cerceamentos encontrados, mencionamos a Portaria No- 542, de </a:t>
            </a:r>
            <a:r>
              <a:rPr lang="pt-BR" dirty="0" smtClean="0"/>
              <a:t>23/11/2011</a:t>
            </a:r>
            <a:r>
              <a:rPr lang="pt-BR" dirty="0"/>
              <a:t>, do Ministério das Cidades e a Lei Estadual Nº 6378 </a:t>
            </a:r>
            <a:r>
              <a:rPr lang="pt-BR" dirty="0" smtClean="0"/>
              <a:t>de </a:t>
            </a:r>
            <a:r>
              <a:rPr lang="pt-BR" dirty="0"/>
              <a:t>02/01/2013 (Rio de Janeiro).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2 - Considerados todos estes elementos, parece-nos ser o caso de acompanhar monitorar e aprofundar o entendimento sobre situação, tendo em vista a importância de proteger institucionalmente a imagem do setor.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6095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000" b="1" dirty="0" smtClean="0">
                <a:latin typeface="Arial" charset="0"/>
                <a:ea typeface="+mn-ea"/>
                <a:cs typeface="Arial" charset="0"/>
              </a:rPr>
              <a:t>Esclarecimento 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3 - Nesse sentido, propõe-se a emissão de uma Nota de Esclarecimento aos Associados e Proposta de Acompanhamento aos Associados no sentido de que sejam indicadas as consequências práticas encontradas na prática de pagamento da corretagem diretamente pelo comprador de imóveis na planta e a necessidade de acompanhamento do assunto pela Associação para eventual avaliação de medidas futuras que possam ser úteis em prol de uma nova configuração de relacionamento incorporadora – imobiliária - corretores.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4 - Em decorrência de tal postura, cada a  incorporadora informaria periodicamente à Associação, a partir de em janeiro de 2014, de forma sigilosa e que só seria divulgada pela ABRAINC de forma consolidada, a sua forma de operar em relação a esse aspecto, indicando o percentual periódico de  unidades lançadas, mês a mês, nas quais se incluiu a responsabilidade pelo pagamento dos corretores à incorporadora de forma expressa em seus contratos. Em nenhuma hipótese a ABRAINC permitirá que uma Associada tenha acesso a informações das demais, nem tampouco influenciará qualquer posicionamento das Associadas, que definirão, isolada e individualmente, como lidarão com o assunto.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5 – Por meio do acompanhamento da atuação das Associadas, a ABRAINC conhecerá melhor o mercado e poderá eventualmente sugerir próximas etapas nesta discussão.</a:t>
            </a:r>
            <a:br>
              <a:rPr lang="pt-BR" dirty="0"/>
            </a:b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9022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27655</TotalTime>
  <Words>1993</Words>
  <Application>Microsoft Office PowerPoint</Application>
  <PresentationFormat>Apresentação na tela (4:3)</PresentationFormat>
  <Paragraphs>353</Paragraphs>
  <Slides>29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Verdana</vt:lpstr>
      <vt:lpstr>Tema do Office</vt:lpstr>
      <vt:lpstr>Worksheet</vt:lpstr>
      <vt:lpstr>Apresentação do PowerPoint</vt:lpstr>
      <vt:lpstr>Pauta</vt:lpstr>
      <vt:lpstr>Apresentação do PowerPoint</vt:lpstr>
      <vt:lpstr>Apresentação do PowerPoint</vt:lpstr>
      <vt:lpstr>Modelo de Vendas  </vt:lpstr>
      <vt:lpstr>Modelo de Vendas – encaminhamentos Comitê Jurídico/ Incorporação  </vt:lpstr>
      <vt:lpstr>Modelo de Vendas – encaminhamentos  </vt:lpstr>
      <vt:lpstr>Esclarecimento aos Associados e Proposta de Acompanhamento   </vt:lpstr>
      <vt:lpstr>Esclarecimento aos Associados e Proposta de Acompanhamento   </vt:lpstr>
      <vt:lpstr>Apresentação do PowerPoint</vt:lpstr>
      <vt:lpstr>Dados ABRAINC </vt:lpstr>
      <vt:lpstr>Dados ABRAINC </vt:lpstr>
      <vt:lpstr>Apresentação do PowerPoint</vt:lpstr>
      <vt:lpstr>Princípios  Gerais ABRAINC </vt:lpstr>
      <vt:lpstr>Código de Conduta ABRAINC </vt:lpstr>
      <vt:lpstr>Apresentação do PowerPoint</vt:lpstr>
      <vt:lpstr>Apresentação do PowerPoint</vt:lpstr>
      <vt:lpstr>Atualizações ABRAINC </vt:lpstr>
      <vt:lpstr>Apresentação do PowerPoint</vt:lpstr>
      <vt:lpstr>Terceirização e Relações de Trabalho (Comitês Jurídico e de RH) </vt:lpstr>
      <vt:lpstr>Terceirização e Relações de Trabalho (Comitês Jurídico e de RH) </vt:lpstr>
      <vt:lpstr>Apresentação do PowerPoint</vt:lpstr>
      <vt:lpstr>Modelo de Negócios, Bloqueio dos Recursos</vt:lpstr>
      <vt:lpstr>PMCMV3</vt:lpstr>
      <vt:lpstr>Trabalho Setorial – Booz/MBC/ CBIC - Comitê de Incorporação </vt:lpstr>
      <vt:lpstr>Apresentação do PowerPoint</vt:lpstr>
      <vt:lpstr>Prefeitura de São Paulo- </vt:lpstr>
      <vt:lpstr>Apresentação do PowerPoint</vt:lpstr>
      <vt:lpstr>Atualizações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2964</cp:revision>
  <dcterms:created xsi:type="dcterms:W3CDTF">2009-08-13T21:08:28Z</dcterms:created>
  <dcterms:modified xsi:type="dcterms:W3CDTF">2013-10-14T22:29:23Z</dcterms:modified>
</cp:coreProperties>
</file>