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481" r:id="rId2"/>
    <p:sldId id="1469" r:id="rId3"/>
    <p:sldId id="1470" r:id="rId4"/>
    <p:sldId id="1468" r:id="rId5"/>
    <p:sldId id="1472" r:id="rId6"/>
    <p:sldId id="1727" r:id="rId7"/>
    <p:sldId id="1744" r:id="rId8"/>
    <p:sldId id="1725" r:id="rId9"/>
    <p:sldId id="1568" r:id="rId10"/>
    <p:sldId id="1726" r:id="rId11"/>
    <p:sldId id="1753" r:id="rId12"/>
    <p:sldId id="1745" r:id="rId13"/>
    <p:sldId id="1733" r:id="rId14"/>
    <p:sldId id="1734" r:id="rId15"/>
    <p:sldId id="1740" r:id="rId16"/>
    <p:sldId id="1737" r:id="rId17"/>
    <p:sldId id="1736" r:id="rId18"/>
    <p:sldId id="1741" r:id="rId19"/>
    <p:sldId id="1739" r:id="rId20"/>
    <p:sldId id="1746" r:id="rId21"/>
    <p:sldId id="1743" r:id="rId22"/>
    <p:sldId id="1742" r:id="rId23"/>
    <p:sldId id="1747" r:id="rId24"/>
    <p:sldId id="1752" r:id="rId25"/>
    <p:sldId id="1749" r:id="rId26"/>
    <p:sldId id="1664" r:id="rId27"/>
    <p:sldId id="1754" r:id="rId28"/>
    <p:sldId id="1755" r:id="rId29"/>
    <p:sldId id="1708" r:id="rId30"/>
    <p:sldId id="1709" r:id="rId31"/>
    <p:sldId id="1710" r:id="rId32"/>
    <p:sldId id="1711" r:id="rId33"/>
    <p:sldId id="1712" r:id="rId34"/>
    <p:sldId id="1713" r:id="rId35"/>
    <p:sldId id="1750" r:id="rId36"/>
    <p:sldId id="1751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DDDDD"/>
    <a:srgbClr val="FF0000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434" autoAdjust="0"/>
  </p:normalViewPr>
  <p:slideViewPr>
    <p:cSldViewPr>
      <p:cViewPr varScale="1">
        <p:scale>
          <a:sx n="68" d="100"/>
          <a:sy n="68" d="100"/>
        </p:scale>
        <p:origin x="13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\Rede\P&#250;blico\Or&#231;amentos\OR&#199;AMENTO%20ABRAINC%202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Orçamento Ordinário 2014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196483970667159"/>
          <c:y val="0.14129523809523811"/>
          <c:w val="0.79077640661422721"/>
          <c:h val="0.80063326297078108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65%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E6B8A6-CD69-460C-9C8E-05D6BC97FD21}" type="VALUE">
                      <a:rPr lang="en-US" sz="1400" smtClean="0"/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b="0" i="0" u="none" strike="noStrike" kern="1200" baseline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'Relatorio Conselho'!$I$8:$I$9</c:f>
              <c:strCache>
                <c:ptCount val="2"/>
                <c:pt idx="0">
                  <c:v>Orçado</c:v>
                </c:pt>
                <c:pt idx="1">
                  <c:v>Realizado</c:v>
                </c:pt>
              </c:strCache>
            </c:strRef>
          </c:cat>
          <c:val>
            <c:numRef>
              <c:f>'Relatorio Conselho'!$J$8:$J$9</c:f>
              <c:numCache>
                <c:formatCode>_("R$"* #,##0.00_);_("R$"* \(#,##0.00\);_("R$"* "-"??_);_(@_)</c:formatCode>
                <c:ptCount val="2"/>
                <c:pt idx="0">
                  <c:v>3574516</c:v>
                </c:pt>
                <c:pt idx="1">
                  <c:v>2335675.5069999998</c:v>
                </c:pt>
              </c:numCache>
            </c:numRef>
          </c:val>
          <c:extLst/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29418328"/>
        <c:axId val="229413232"/>
      </c:barChart>
      <c:catAx>
        <c:axId val="229418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9413232"/>
        <c:crosses val="autoZero"/>
        <c:auto val="1"/>
        <c:lblAlgn val="ctr"/>
        <c:lblOffset val="100"/>
        <c:noMultiLvlLbl val="0"/>
      </c:catAx>
      <c:valAx>
        <c:axId val="2294132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R$&quot;* #,##0.00_);_(&quot;R$&quot;* \(#,##0.00\);_(&quot;R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9418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16/12/2014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4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9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35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687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09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199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5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523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185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84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578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96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095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65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519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271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719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360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455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40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6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6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37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60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2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16/12/2014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79510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1619672" y="2852936"/>
            <a:ext cx="5400600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11/12/2014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49870"/>
            <a:ext cx="8027534" cy="18351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smtClean="0"/>
              <a:t>R$ 40 MM, 11 empresas: Brookfield, Carvalho </a:t>
            </a:r>
            <a:r>
              <a:rPr lang="pt-BR" dirty="0" err="1" smtClean="0"/>
              <a:t>Hosken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Direcional, Gafisa, MRV, Odebrecht, PDG, </a:t>
            </a:r>
            <a:r>
              <a:rPr lang="pt-BR" dirty="0" err="1" smtClean="0"/>
              <a:t>Rodobens</a:t>
            </a:r>
            <a:r>
              <a:rPr lang="pt-BR" dirty="0" smtClean="0"/>
              <a:t>, Rossi, </a:t>
            </a:r>
            <a:r>
              <a:rPr lang="pt-BR" dirty="0" err="1" smtClean="0"/>
              <a:t>Wtorre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40% já desembolsado, 38% obras (agosto 2014)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Imprensa: doação </a:t>
            </a:r>
            <a:r>
              <a:rPr lang="pt-BR" dirty="0"/>
              <a:t>de </a:t>
            </a:r>
            <a:r>
              <a:rPr lang="pt-BR" dirty="0" smtClean="0"/>
              <a:t>1.000 </a:t>
            </a:r>
            <a:r>
              <a:rPr lang="pt-BR" dirty="0"/>
              <a:t>ou </a:t>
            </a:r>
            <a:r>
              <a:rPr lang="pt-BR" dirty="0" smtClean="0"/>
              <a:t>2.000 unidades em </a:t>
            </a:r>
            <a:r>
              <a:rPr lang="pt-BR" dirty="0"/>
              <a:t>2011 e </a:t>
            </a:r>
            <a:r>
              <a:rPr lang="pt-BR" dirty="0" smtClean="0"/>
              <a:t>2012.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Secretaria </a:t>
            </a:r>
            <a:r>
              <a:rPr lang="pt-BR" dirty="0"/>
              <a:t>de Obras não conseguiu disponibilizar área adequada. Construção fracionada, por terceiros. Doamos os recursos e monitoramos somente sua destinação, não tendo garantias sobre a qualidade das casas.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153 casas entregues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318 </a:t>
            </a:r>
            <a:r>
              <a:rPr lang="pt-BR" dirty="0"/>
              <a:t>estão em obras (empreendimento Areal -  34,18%)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221 </a:t>
            </a:r>
            <a:r>
              <a:rPr lang="pt-BR" dirty="0"/>
              <a:t>não foram iniciadas.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Proposta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Rubens verá de encaminhamento com Regis Pinheiro, nos informando para participação às empresas participantes. </a:t>
            </a:r>
          </a:p>
          <a:p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Doações RJ   - chuvas 2011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67083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r>
              <a:rPr lang="pt-BR" b="1" dirty="0" smtClean="0"/>
              <a:t>Prefeitura de SP - aproximação Controlador Geral do Município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Plantas Online III – </a:t>
            </a:r>
            <a:r>
              <a:rPr lang="pt-BR" dirty="0" err="1" smtClean="0"/>
              <a:t>máq</a:t>
            </a:r>
            <a:r>
              <a:rPr lang="pt-BR" dirty="0" smtClean="0"/>
              <a:t> digitalização RESID II – R$ 3,5 MM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ABRAINC: discussão só com plano global, </a:t>
            </a:r>
            <a:r>
              <a:rPr lang="pt-BR" dirty="0" err="1" smtClean="0"/>
              <a:t>resiliente</a:t>
            </a:r>
            <a:r>
              <a:rPr lang="pt-BR" dirty="0" smtClean="0"/>
              <a:t>, com Prefeito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None/>
            </a:pPr>
            <a:r>
              <a:rPr lang="pt-BR" altLang="pt-BR" b="1" dirty="0" err="1" smtClean="0"/>
              <a:t>Parklets</a:t>
            </a:r>
            <a:endParaRPr lang="pt-BR" altLang="pt-BR" b="1" dirty="0" smtClean="0"/>
          </a:p>
          <a:p>
            <a:pPr>
              <a:buNone/>
            </a:pPr>
            <a:endParaRPr lang="pt-BR" alt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/>
              <a:t>Proposta de 25 </a:t>
            </a:r>
            <a:r>
              <a:rPr lang="pt-BR" altLang="pt-BR" dirty="0" err="1"/>
              <a:t>Parklets</a:t>
            </a:r>
            <a:r>
              <a:rPr lang="pt-BR" altLang="pt-BR" dirty="0"/>
              <a:t> em </a:t>
            </a:r>
            <a:r>
              <a:rPr lang="pt-BR" altLang="pt-BR" dirty="0" smtClean="0"/>
              <a:t>25/1</a:t>
            </a:r>
            <a:endParaRPr lang="pt-BR" alt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Valor </a:t>
            </a:r>
            <a:r>
              <a:rPr lang="pt-BR" altLang="pt-BR" dirty="0"/>
              <a:t>do investimento – R$ 36 a 60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Com </a:t>
            </a:r>
            <a:r>
              <a:rPr lang="pt-BR" altLang="pt-BR" dirty="0"/>
              <a:t>25 definidos, participação ABRAINC -  10% do </a:t>
            </a:r>
            <a:r>
              <a:rPr lang="pt-BR" altLang="pt-BR" dirty="0" smtClean="0"/>
              <a:t>valor</a:t>
            </a:r>
          </a:p>
          <a:p>
            <a:endParaRPr lang="pt-BR" alt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Atualizações/ Destaques –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7975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552433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2015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48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- 2015 – Bandeiras ABRAINC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115616" y="1268760"/>
            <a:ext cx="6840760" cy="49893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2000" b="1" dirty="0" smtClean="0"/>
              <a:t>1 - Burocracia</a:t>
            </a:r>
            <a:endParaRPr lang="pt-BR" sz="2000" b="1" dirty="0"/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Aperfeiçoamentos em cidades a serem definidas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Ação nacional -  ação concatenada com CBIC</a:t>
            </a:r>
          </a:p>
          <a:p>
            <a:endParaRPr lang="pt-BR" sz="2000" b="1" dirty="0" smtClean="0"/>
          </a:p>
          <a:p>
            <a:endParaRPr lang="pt-BR" sz="2000" b="1" dirty="0"/>
          </a:p>
          <a:p>
            <a:r>
              <a:rPr lang="pt-BR" sz="2000" b="1" dirty="0" smtClean="0"/>
              <a:t>2 - Equilíbrio </a:t>
            </a:r>
            <a:r>
              <a:rPr lang="pt-BR" sz="2000" b="1" dirty="0"/>
              <a:t>nas </a:t>
            </a:r>
            <a:r>
              <a:rPr lang="pt-BR" sz="2000" b="1" dirty="0" smtClean="0"/>
              <a:t>relações – </a:t>
            </a:r>
            <a:r>
              <a:rPr lang="pt-BR" sz="2000" b="1" dirty="0" err="1" smtClean="0"/>
              <a:t>GTs</a:t>
            </a:r>
            <a:endParaRPr lang="pt-BR" sz="2000" b="1" dirty="0" smtClean="0"/>
          </a:p>
          <a:p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Relações de trabalho – regulamentação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Distratos</a:t>
            </a:r>
            <a:r>
              <a:rPr lang="pt-BR" sz="2000" dirty="0" smtClean="0"/>
              <a:t>/ Modelo de Vendas/ Modelo de Negócios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 smtClean="0"/>
              <a:t>3 - Imagem</a:t>
            </a:r>
          </a:p>
          <a:p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Imprensa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693181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Produtividade, gestão, transparência, controle</a:t>
            </a:r>
          </a:p>
          <a:p>
            <a:endParaRPr lang="pt-BR" b="1" dirty="0"/>
          </a:p>
          <a:p>
            <a:r>
              <a:rPr lang="pt-BR" b="1" dirty="0" smtClean="0"/>
              <a:t>Avanços com Frente Nacional de Prefeitos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Fórum de Secretários de Licenciamento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Modelos para escala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Governo Federal -  incentivos, apoio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Aperfeiçoamentos</a:t>
            </a:r>
            <a:r>
              <a:rPr lang="pt-BR" dirty="0" smtClean="0"/>
              <a:t> SP, RJ e mais uma cidade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Bandeira de gestão: prazos, atendimento, receitas, transparência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empresas/prefeito – agendamento de encontro com Prefeitos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com Fazenda (receitas, PPP), Controladoria (transparência)</a:t>
            </a:r>
          </a:p>
          <a:p>
            <a:pPr lvl="1"/>
            <a:endParaRPr lang="pt-BR" dirty="0"/>
          </a:p>
          <a:p>
            <a:pPr lvl="1"/>
            <a:endParaRPr lang="pt-BR" b="1" dirty="0"/>
          </a:p>
          <a:p>
            <a:r>
              <a:rPr lang="pt-BR" b="1" dirty="0" err="1" smtClean="0"/>
              <a:t>Advocacy</a:t>
            </a:r>
            <a:r>
              <a:rPr lang="pt-BR" b="1" dirty="0" smtClean="0"/>
              <a:t> - Cause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1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Burocracia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9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926459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 </a:t>
            </a:r>
            <a:r>
              <a:rPr lang="pt-BR" dirty="0" smtClean="0"/>
              <a:t>– implementação no estado de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Desenho de processo CETIP/ARISP/ABECIP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 e implementação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 smtClean="0"/>
          </a:p>
          <a:p>
            <a:r>
              <a:rPr lang="pt-BR" b="1" dirty="0" smtClean="0"/>
              <a:t>Documentos bancários – padronização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CEF, BB, Itaú, Bradesco, Santander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Licenciamento Ambiental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Fluxos CETESB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Decreto 59.263 </a:t>
            </a:r>
            <a:r>
              <a:rPr lang="pt-BR" b="1" dirty="0" smtClean="0"/>
              <a:t>– </a:t>
            </a:r>
            <a:r>
              <a:rPr lang="pt-BR" dirty="0" smtClean="0"/>
              <a:t>Termo de Reabilitação para habite-se, 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Procedimentos em nível 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Concentração </a:t>
            </a:r>
            <a:r>
              <a:rPr lang="pt-BR" b="1" dirty="0"/>
              <a:t>na </a:t>
            </a:r>
            <a:r>
              <a:rPr lang="pt-BR" b="1" dirty="0" smtClean="0"/>
              <a:t>Matrícula, Letras Imobiliárias, Questões Tributárias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1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Burocracia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16012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2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Equilíbrio nas Relações - Consumidor (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)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83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2000" b="1" dirty="0" smtClean="0"/>
              <a:t>Concessão de crédito 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Comitê Fin. ABRAINC/CETIP/ Itaú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Aproximação efetiva venda-financiamento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b="1" dirty="0" smtClean="0"/>
          </a:p>
          <a:p>
            <a:r>
              <a:rPr lang="pt-BR" sz="2000" b="1" dirty="0" smtClean="0"/>
              <a:t>Modelo </a:t>
            </a:r>
            <a:r>
              <a:rPr lang="pt-BR" sz="2000" b="1" dirty="0"/>
              <a:t>de Negócios/ </a:t>
            </a:r>
            <a:r>
              <a:rPr lang="pt-BR" sz="2000" b="1" dirty="0" smtClean="0"/>
              <a:t>Bancos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GT Bancos </a:t>
            </a:r>
            <a:r>
              <a:rPr lang="pt-BR" sz="2000" dirty="0" smtClean="0"/>
              <a:t>– Novellino, M. Borges, C. </a:t>
            </a:r>
            <a:r>
              <a:rPr lang="pt-BR" sz="2000" dirty="0" err="1" smtClean="0"/>
              <a:t>Piani</a:t>
            </a:r>
            <a:r>
              <a:rPr lang="pt-BR" sz="2000" dirty="0" smtClean="0"/>
              <a:t>, R. Luna, A. Bergstein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Repasse </a:t>
            </a:r>
            <a:r>
              <a:rPr lang="pt-BR" sz="2000" b="1" dirty="0"/>
              <a:t>antecipado </a:t>
            </a:r>
            <a:r>
              <a:rPr lang="pt-BR" sz="2000" dirty="0"/>
              <a:t>– piloto em curso – </a:t>
            </a:r>
            <a:r>
              <a:rPr lang="pt-BR" sz="2000" dirty="0" smtClean="0"/>
              <a:t>novo modelo, com impacto relevante para o setor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 smtClean="0"/>
              <a:t>Ajustes legislativos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GT </a:t>
            </a:r>
            <a:r>
              <a:rPr lang="pt-BR" sz="2000" b="1" dirty="0"/>
              <a:t>Legislativo – </a:t>
            </a:r>
            <a:r>
              <a:rPr lang="pt-BR" sz="2000" dirty="0"/>
              <a:t>R. Menin, F. Zarzur, R. Cury, C. Bernardes, </a:t>
            </a:r>
            <a:r>
              <a:rPr lang="pt-BR" sz="2000" dirty="0" smtClean="0"/>
              <a:t>LFM</a:t>
            </a:r>
            <a:endParaRPr lang="pt-BR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Trabalho em linha com linhas definidas e apoio das </a:t>
            </a:r>
            <a:r>
              <a:rPr lang="pt-BR" sz="2000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 smtClean="0"/>
              <a:t>Jurisprudência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GT </a:t>
            </a:r>
            <a:r>
              <a:rPr lang="pt-BR" sz="2000" b="1" dirty="0"/>
              <a:t>Judiciário - </a:t>
            </a:r>
            <a:r>
              <a:rPr lang="pt-BR" sz="2000" dirty="0"/>
              <a:t>C. Carvalho, M. Fernanda, JC </a:t>
            </a:r>
            <a:r>
              <a:rPr lang="pt-BR" sz="2000" dirty="0" err="1"/>
              <a:t>Lazaretti</a:t>
            </a:r>
            <a:r>
              <a:rPr lang="pt-BR" sz="2000" dirty="0"/>
              <a:t>, D. Goulart, V. Lima, C. Bernardes, LFM</a:t>
            </a:r>
          </a:p>
          <a:p>
            <a:endParaRPr lang="pt-BR" dirty="0"/>
          </a:p>
          <a:p>
            <a:r>
              <a:rPr lang="pt-BR" sz="1700" dirty="0" smtClean="0"/>
              <a:t> </a:t>
            </a:r>
            <a:endParaRPr lang="pt-BR" sz="1700" b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230449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endParaRPr lang="pt-BR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Criar núcleos que constituam entendimentos - credibilidade das partes</a:t>
            </a:r>
          </a:p>
          <a:p>
            <a:pPr marL="0" lvl="1"/>
            <a:r>
              <a:rPr lang="pt-BR" dirty="0" smtClean="0"/>
              <a:t>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Formar </a:t>
            </a:r>
            <a:r>
              <a:rPr lang="pt-BR" dirty="0"/>
              <a:t>jurisprudências estabilizadoras.</a:t>
            </a:r>
          </a:p>
          <a:p>
            <a:pPr marL="0" lvl="1"/>
            <a:endParaRPr lang="pt-BR" dirty="0" smtClean="0"/>
          </a:p>
          <a:p>
            <a:pPr marL="0" lvl="1"/>
            <a:r>
              <a:rPr lang="pt-BR" b="1" dirty="0" smtClean="0"/>
              <a:t>Ações a respeito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Werson</a:t>
            </a:r>
            <a:r>
              <a:rPr lang="pt-BR" b="1" dirty="0" smtClean="0"/>
              <a:t> </a:t>
            </a:r>
            <a:r>
              <a:rPr lang="pt-BR" b="1" dirty="0"/>
              <a:t>Rego </a:t>
            </a:r>
            <a:r>
              <a:rPr lang="pt-BR" dirty="0"/>
              <a:t>– </a:t>
            </a:r>
            <a:r>
              <a:rPr lang="pt-BR" dirty="0" smtClean="0"/>
              <a:t>a </a:t>
            </a:r>
            <a:r>
              <a:rPr lang="pt-BR" dirty="0" err="1" smtClean="0"/>
              <a:t>desjudicialização</a:t>
            </a:r>
            <a:r>
              <a:rPr lang="pt-BR" dirty="0" smtClean="0"/>
              <a:t> e seu encaminhamento – </a:t>
            </a:r>
            <a:r>
              <a:rPr lang="pt-BR" smtClean="0"/>
              <a:t>como atraí-lo?</a:t>
            </a:r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Enunciados ABRAINC </a:t>
            </a:r>
            <a:r>
              <a:rPr lang="pt-BR" dirty="0" smtClean="0"/>
              <a:t>– entendimentos, consensos, contribuições p/ Cartilha</a:t>
            </a:r>
          </a:p>
          <a:p>
            <a:pPr marL="457200" lvl="2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Discussão e contribuição para a Minuta Rio de Janeiro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r>
              <a:rPr lang="pt-BR" dirty="0" smtClean="0"/>
              <a:t> - </a:t>
            </a:r>
            <a:r>
              <a:rPr lang="pt-BR" dirty="0"/>
              <a:t>agenda </a:t>
            </a:r>
            <a:r>
              <a:rPr lang="pt-BR" dirty="0" smtClean="0"/>
              <a:t>integrada, finalização</a:t>
            </a:r>
            <a:r>
              <a:rPr lang="pt-BR" dirty="0"/>
              <a:t>, lançamento, discussão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Mesas </a:t>
            </a:r>
            <a:r>
              <a:rPr lang="pt-BR" b="1" dirty="0"/>
              <a:t>com </a:t>
            </a:r>
            <a:r>
              <a:rPr lang="pt-BR" b="1" dirty="0" smtClean="0"/>
              <a:t>Judiciário – encontro Secovi em 29/10; ajuda reformas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Encontros </a:t>
            </a:r>
            <a:r>
              <a:rPr lang="pt-BR" b="1" dirty="0"/>
              <a:t>com formadores de </a:t>
            </a:r>
            <a:r>
              <a:rPr lang="pt-BR" b="1" dirty="0" smtClean="0"/>
              <a:t>opinião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Vendas</a:t>
            </a:r>
            <a:endParaRPr lang="pt-BR" b="1" dirty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2 – Equilíbrio nas relações - consumidor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91038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95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2000" b="1" dirty="0" smtClean="0"/>
              <a:t>Terceirização</a:t>
            </a:r>
            <a:endParaRPr lang="pt-BR" sz="2000" b="1" dirty="0"/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PL 4330 – apoio junto com Febraban, CNI,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STJ – participação </a:t>
            </a:r>
            <a:r>
              <a:rPr lang="pt-BR" sz="2000" dirty="0" err="1"/>
              <a:t>Amicus</a:t>
            </a:r>
            <a:r>
              <a:rPr lang="pt-BR" sz="2000" dirty="0"/>
              <a:t> </a:t>
            </a:r>
            <a:r>
              <a:rPr lang="pt-BR" sz="2000" dirty="0" err="1" smtClean="0"/>
              <a:t>Curiae</a:t>
            </a:r>
            <a:r>
              <a:rPr lang="pt-BR" sz="2000" dirty="0" smtClean="0"/>
              <a:t> – indicação de nome vs. </a:t>
            </a:r>
            <a:r>
              <a:rPr lang="pt-BR" sz="2000" i="1" dirty="0" smtClean="0"/>
              <a:t>timing</a:t>
            </a:r>
            <a:r>
              <a:rPr lang="pt-BR" sz="2000" dirty="0" smtClean="0"/>
              <a:t> 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Trabalho Análogo à Escravidão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PLS 432/2013 – </a:t>
            </a:r>
            <a:r>
              <a:rPr lang="pt-BR" sz="2000" dirty="0"/>
              <a:t>relator Romero Jucá (PMDB/RO) – aprovação pela Comissão Mista do Congresso Nacional.</a:t>
            </a:r>
            <a:r>
              <a:rPr lang="pt-BR" sz="2000" b="1" dirty="0"/>
              <a:t> 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Avocação de procedimentos </a:t>
            </a:r>
            <a:r>
              <a:rPr lang="pt-BR" sz="2000" dirty="0"/>
              <a:t>- requerimento ABRAINC para Min. do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Resposta MTE, com remissão a ADIN – CNA</a:t>
            </a:r>
          </a:p>
          <a:p>
            <a:pPr lvl="1"/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ADIN</a:t>
            </a:r>
            <a:r>
              <a:rPr lang="pt-BR" sz="2000" dirty="0"/>
              <a:t> pela ABRAINC sobre Port. Min. No 2 – Dra. Luciana </a:t>
            </a:r>
            <a:r>
              <a:rPr lang="pt-BR" sz="2000" dirty="0" err="1"/>
              <a:t>Lóssio</a:t>
            </a:r>
            <a:endParaRPr lang="pt-BR" sz="2000" dirty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– Equilíbrio nas relações – trabalho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  <a:r>
              <a:rPr lang="pt-BR" sz="1050" dirty="0" smtClean="0"/>
              <a:t>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68376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Principais pontos referentes à imagem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Especuladores imobiliários -  destroem a cidade e seus bairros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Geram trânsito em lugares anteriormente </a:t>
            </a:r>
            <a:r>
              <a:rPr lang="pt-BR" dirty="0" err="1" smtClean="0"/>
              <a:t>tranquilis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Movidos por ganância – ganham e não retribuem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Destruidores da natureza – avessos à preservação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 que pode ser trazido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Quem constrói as cidades – organização, formalidade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funciona o processo – visão geral, riscos, retornos esperados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Transparência, coragem, riscos, contribuição, respeito ao pequeno e à 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Adensamento vs. Espraiamento – o que é melhor para a 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quem cumpre definir uso – legislação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Mercado bastante pulverizado, sem organização possível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poder à demanda-  caráter educativo limitado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– Imagem do Setor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73548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Diagnóstico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Iniciativas dispersas não trazem efeitos </a:t>
            </a:r>
            <a:r>
              <a:rPr lang="pt-BR" dirty="0" smtClean="0"/>
              <a:t>desejados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Necessidade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Estratégia integrada de ação e comunicação com </a:t>
            </a:r>
            <a:r>
              <a:rPr lang="pt-BR" dirty="0" err="1" smtClean="0"/>
              <a:t>stakeholders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coordenado -  metas de curto, médio e longo prazo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Em análise - Cause - </a:t>
            </a:r>
            <a:r>
              <a:rPr lang="pt-BR" dirty="0"/>
              <a:t>Rodolfo </a:t>
            </a:r>
            <a:r>
              <a:rPr lang="pt-BR" dirty="0" err="1"/>
              <a:t>Gutilla</a:t>
            </a:r>
            <a:r>
              <a:rPr lang="pt-BR" dirty="0"/>
              <a:t>, </a:t>
            </a:r>
            <a:r>
              <a:rPr lang="pt-BR" dirty="0" err="1"/>
              <a:t>Lenadro</a:t>
            </a:r>
            <a:r>
              <a:rPr lang="pt-BR" dirty="0"/>
              <a:t> machado, Mônica Gregori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ausa que conecte os interesses do setor com os anseios da sociedade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Estratégia de engajamento e mobilização – Mapa de Abordagem Integrada</a:t>
            </a:r>
          </a:p>
          <a:p>
            <a:endParaRPr lang="pt-BR" b="1" dirty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– Imagem do Setor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171213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Seminário Temático </a:t>
            </a:r>
            <a:r>
              <a:rPr lang="pt-BR" b="1" dirty="0" smtClean="0"/>
              <a:t>ABRAINC- Arq. Mackenzie -  </a:t>
            </a:r>
            <a:r>
              <a:rPr lang="pt-BR" dirty="0" err="1" smtClean="0"/>
              <a:t>Caldana</a:t>
            </a:r>
            <a:r>
              <a:rPr lang="pt-BR" dirty="0" smtClean="0"/>
              <a:t>, </a:t>
            </a:r>
            <a:r>
              <a:rPr lang="pt-BR" dirty="0" err="1" smtClean="0"/>
              <a:t>Nardelli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 Incorporação e a produção da cidade </a:t>
            </a:r>
            <a:r>
              <a:rPr lang="pt-BR" dirty="0" smtClean="0"/>
              <a:t>– 10/2, até 30 pessoas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Boas práticas e soluções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aperfeiçoar inclusão das </a:t>
            </a:r>
            <a:r>
              <a:rPr lang="pt-BR" dirty="0"/>
              <a:t>questões urbanas na </a:t>
            </a:r>
            <a:r>
              <a:rPr lang="pt-BR" dirty="0" smtClean="0"/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Elenco de questões a serem aprofundadas e </a:t>
            </a:r>
            <a:r>
              <a:rPr lang="pt-BR" dirty="0" err="1" smtClean="0"/>
              <a:t>publicizadas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Outras </a:t>
            </a:r>
            <a:r>
              <a:rPr lang="pt-BR" b="1" dirty="0" smtClean="0"/>
              <a:t>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Apresentações para alunos – incorporação na prática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Premiação </a:t>
            </a:r>
            <a:r>
              <a:rPr lang="pt-BR" dirty="0"/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NRE – Poli – definir e apoiar temas para estudos</a:t>
            </a:r>
          </a:p>
          <a:p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equilíbrio econômico dos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Os projetos e a geração de viagens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Imagem do Setor -  Academia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533703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de Comunicação/ </a:t>
            </a:r>
            <a:r>
              <a:rPr lang="pt-BR" b="1" dirty="0" err="1" smtClean="0"/>
              <a:t>Inpress</a:t>
            </a:r>
            <a:r>
              <a:rPr lang="pt-BR" b="1" dirty="0" smtClean="0"/>
              <a:t> (Assessoria de Imprensa)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Agenda de </a:t>
            </a:r>
            <a:r>
              <a:rPr lang="pt-BR" b="1" dirty="0"/>
              <a:t>acompanhamento </a:t>
            </a:r>
            <a:r>
              <a:rPr lang="pt-BR" dirty="0" smtClean="0"/>
              <a:t>p/ </a:t>
            </a:r>
            <a:r>
              <a:rPr lang="pt-BR" dirty="0"/>
              <a:t>temas </a:t>
            </a:r>
            <a:r>
              <a:rPr lang="pt-BR" dirty="0" smtClean="0"/>
              <a:t>relevantes/recorrentes: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Mercado/ informações FIPE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Invasões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nas relações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Sustentabilidade</a:t>
            </a:r>
            <a:r>
              <a:rPr lang="pt-BR" dirty="0"/>
              <a:t>, </a:t>
            </a:r>
            <a:r>
              <a:rPr lang="pt-BR" dirty="0" smtClean="0"/>
              <a:t>limpeza de áreas, reflorestamento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Agenda</a:t>
            </a:r>
            <a:r>
              <a:rPr lang="pt-BR" dirty="0" smtClean="0"/>
              <a:t> de pautas, encontros e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Plano integrado de mídia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Produção </a:t>
            </a:r>
            <a:r>
              <a:rPr lang="pt-BR" b="1" dirty="0"/>
              <a:t>de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3 – Imagem do setor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940718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99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52393"/>
            <a:ext cx="3456384" cy="20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defTabSz="685609" eaLnBrk="0" hangingPunct="0"/>
            <a:r>
              <a:rPr lang="pt-BR" sz="2000" b="1" dirty="0" smtClean="0"/>
              <a:t>Status Documentação ADIN</a:t>
            </a:r>
            <a:endParaRPr lang="pt-BR" sz="2000" b="1" dirty="0"/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216219" y="416869"/>
            <a:ext cx="8496943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216219" y="6620251"/>
            <a:ext cx="5651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NP – Não Possui filiais em outros estados</a:t>
            </a:r>
            <a:endParaRPr lang="pt-BR" sz="11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32440" y="65687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19</a:t>
            </a:r>
            <a:endParaRPr lang="pt-BR" sz="105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29941"/>
              </p:ext>
            </p:extLst>
          </p:nvPr>
        </p:nvGraphicFramePr>
        <p:xfrm>
          <a:off x="317200" y="764713"/>
          <a:ext cx="8395962" cy="5647482"/>
        </p:xfrm>
        <a:graphic>
          <a:graphicData uri="http://schemas.openxmlformats.org/drawingml/2006/table">
            <a:tbl>
              <a:tblPr/>
              <a:tblGrid>
                <a:gridCol w="1275845"/>
                <a:gridCol w="1770611"/>
                <a:gridCol w="964418"/>
                <a:gridCol w="1981578"/>
                <a:gridCol w="2403510"/>
              </a:tblGrid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Empresa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Estatuto/Contrato Social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Cartão CNPJ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Status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Contato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Canopus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Cury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Cyrela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Direcional 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Even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Gafisa 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HM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JHSF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MRV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Odebrecht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PDG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Rossi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Tecnisa 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Viver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Andrade Gutierrez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NP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Enviado e-mail: não possui filiais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Moura Dubeux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NP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Enviado e-mail: não possui filiais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Plano&amp;Plano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NP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Enviado e-mail: não possui filiais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Trisul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NP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Enviado e-mail: não possui filiais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Brookfield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Enviada Solicitação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Rubens Marins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Emccamp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Enviada Solicitação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Nathália Telles/ Sebastião/ Cláudia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Esser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Enviada Solicitação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Ana Paula/Alain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Eztec 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Enviada Solicitação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Telma Matos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Rodobens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Enviada Solicitação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Carlos Bianconi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Wtorre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Enviada Solicitação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Mariana Gomes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Yuny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OK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Enviada Solicitação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Felipe Soares/ Elisa Avólio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1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João Fortes 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Pendente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 </a:t>
                      </a:r>
                    </a:p>
                  </a:txBody>
                  <a:tcPr marL="4884" marR="4884" marT="4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Enviada Solicitação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Angela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B0604020202020204" charset="0"/>
                        </a:rPr>
                        <a:t> Anjos/Francisco Almeida</a:t>
                      </a:r>
                    </a:p>
                  </a:txBody>
                  <a:tcPr marL="4884" marR="4884" marT="4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9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52392"/>
            <a:ext cx="1641846" cy="3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defTabSz="685609" eaLnBrk="0" hangingPunct="0"/>
            <a:r>
              <a:rPr lang="pt-BR" sz="2000" b="1" dirty="0"/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216219" y="416869"/>
            <a:ext cx="8496943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60475"/>
              </p:ext>
            </p:extLst>
          </p:nvPr>
        </p:nvGraphicFramePr>
        <p:xfrm>
          <a:off x="179513" y="764704"/>
          <a:ext cx="8533649" cy="5828855"/>
        </p:xfrm>
        <a:graphic>
          <a:graphicData uri="http://schemas.openxmlformats.org/drawingml/2006/table">
            <a:tbl>
              <a:tblPr/>
              <a:tblGrid>
                <a:gridCol w="1198873"/>
                <a:gridCol w="1490267"/>
                <a:gridCol w="1523568"/>
                <a:gridCol w="4320941"/>
              </a:tblGrid>
              <a:tr h="207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Empresa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 Dados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 Termo de Adesão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Comentário sobre contato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Cyrela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agosto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Direcional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outubto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Rodobens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outubro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Tecnisa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outubro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Tenda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outubro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Emccamp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setembro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Moura Dubeux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agosto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MRV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agosto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Rossi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outubro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Cury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Enviou até outubro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Brookfield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Enviados Parcialmente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Dados incompletos (não tem todos os meses)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HM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Enviados Parcialmente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Dados desatualizados (até março)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PDG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Enviados Parcialmente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Enviou até outubro (mas enviou dados agregados e incompletos)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Viver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Enviados Parcialmente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Mandou dados de setembro e outubro (mas não dos outros meses)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Yuny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Enviados Parcialmente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Mandou dados de setembro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Even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Em avaliação se vai participar, agendamento de reunião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JHSF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Indicou sua participação a partir de 2015.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Gafisa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Termo de confidencialidade em avaliação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Odebrecht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Sem contato na última semana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Plano &amp; Plano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Sem contato na última semana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João Fortes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Nenhuma resposta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WTorre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Nenhuma resposta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Trisul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Nenhuma resposta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Andrade Gutierrez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Nenhuma resposta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Esser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Nenhuma resposta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Eztec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 enviou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Nenhuma resposta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32440" y="659449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1524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61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74625" y="116632"/>
            <a:ext cx="38164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Cash </a:t>
            </a:r>
            <a:r>
              <a:rPr lang="pt-BR" dirty="0" err="1"/>
              <a:t>Flow</a:t>
            </a:r>
            <a:r>
              <a:rPr lang="pt-BR" dirty="0"/>
              <a:t> ABRAINC 2014</a:t>
            </a:r>
          </a:p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/>
          </p:nvPr>
        </p:nvGraphicFramePr>
        <p:xfrm>
          <a:off x="323528" y="1628800"/>
          <a:ext cx="8568951" cy="2445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750"/>
                <a:gridCol w="1026319"/>
                <a:gridCol w="966586"/>
                <a:gridCol w="1041965"/>
                <a:gridCol w="1089273"/>
                <a:gridCol w="719648"/>
                <a:gridCol w="245139"/>
                <a:gridCol w="1008112"/>
                <a:gridCol w="1440159"/>
              </a:tblGrid>
              <a:tr h="36004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Posição em 01/2014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>
                          <a:effectLst/>
                        </a:rPr>
                        <a:t>Saldo Conta Corrente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31.556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TOTAL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smtClean="0">
                          <a:effectLst/>
                        </a:rPr>
                        <a:t>1.760.553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1049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>
                          <a:effectLst/>
                        </a:rPr>
                        <a:t>Saldo Aplicação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1.728.997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23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 Janeiro </a:t>
                      </a:r>
                      <a:r>
                        <a:rPr lang="pt-BR" sz="1600" u="none" strike="noStrike" dirty="0" smtClean="0">
                          <a:effectLst/>
                        </a:rPr>
                        <a:t>a Novembro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Receita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Despesas 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 smtClean="0">
                          <a:effectLst/>
                        </a:rPr>
                        <a:t>Posição</a:t>
                      </a:r>
                      <a:r>
                        <a:rPr lang="pt-BR" sz="1800" b="1" u="none" strike="noStrike" baseline="0" dirty="0" smtClean="0">
                          <a:effectLst/>
                        </a:rPr>
                        <a:t> Atual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6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Ordinária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Projetos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TOTAL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Ordinária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Projetos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TOTAL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Conta Corrente + Aplicação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4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2.527.689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2.906.540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5.434.228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2.339.511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 2.015.039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4.354.550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3.098.381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32440" y="659449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6257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179512" y="116632"/>
            <a:ext cx="59766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Orçamento Ordinário 2014 – Janeiro a </a:t>
            </a:r>
            <a:r>
              <a:rPr lang="pt-BR" dirty="0" smtClean="0"/>
              <a:t>Novembro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699792" y="59492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Orç</a:t>
            </a:r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. de Despesas Ordinárias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84168" y="59492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Realizado até Novembro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323595"/>
              </p:ext>
            </p:extLst>
          </p:nvPr>
        </p:nvGraphicFramePr>
        <p:xfrm>
          <a:off x="395536" y="692696"/>
          <a:ext cx="8568952" cy="554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8532440" y="659449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755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 smtClean="0">
                <a:sym typeface="Arial" pitchFamily="34" charset="0"/>
              </a:rPr>
              <a:t>Orçamento ABRAINC 2015</a:t>
            </a:r>
            <a:endParaRPr lang="en-US" dirty="0">
              <a:sym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23728" y="2492896"/>
            <a:ext cx="83325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ORÇAMENTO ORDINÁRIO</a:t>
            </a:r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1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/>
              <a:t>Premissas Orçamento </a:t>
            </a:r>
            <a:r>
              <a:rPr lang="pt-BR" dirty="0" smtClean="0"/>
              <a:t>Ordinário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16" name="Tabela 15"/>
          <p:cNvGraphicFramePr>
            <a:graphicFrameLocks noGrp="1"/>
          </p:cNvGraphicFramePr>
          <p:nvPr>
            <p:extLst/>
          </p:nvPr>
        </p:nvGraphicFramePr>
        <p:xfrm>
          <a:off x="180800" y="692696"/>
          <a:ext cx="8801433" cy="6044694"/>
        </p:xfrm>
        <a:graphic>
          <a:graphicData uri="http://schemas.openxmlformats.org/drawingml/2006/table">
            <a:tbl>
              <a:tblPr/>
              <a:tblGrid>
                <a:gridCol w="2353527"/>
                <a:gridCol w="885272"/>
                <a:gridCol w="885272"/>
                <a:gridCol w="963542"/>
                <a:gridCol w="3713820"/>
              </a:tblGrid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Linha Orçamento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2.014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2.015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Variação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Detalhamento 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3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de Imprensa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236.781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372.960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Aumento da estrutura da assessoria de imprensa - 50% do tempo da diretora de atendimento e de uma assistente. 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Comunicação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39.132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82.079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Telefonia - aumento de equipe, Clipping 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Consultorias e Assessorias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96.178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494.400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414%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Luiz Fernando Moura, assessoria juridica ABRAINC, previsao de contratação de mais uma  consultoria.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Contingência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180.000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Incluida verba para Contingência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Contribuição CBIC e Desp. Gerais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60.600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61.437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Contribuição CBIC e demais despesas menores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Escritório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14.407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17.260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Expansão equipe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Imobilizado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110.268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-93%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Obra da nova sede ocorreu em 2014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Informática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52.477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60.984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Expansão equipe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Salário + Bônus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1.309.908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1.817.916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Expansão equipe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Encargos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158.939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411.033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Expansão equipe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Benefícios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92.002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178.055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 2014 equipe formada durante o ano. 2015 - Ano cheio + aumento de equipe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0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Ocupação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210.827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196.108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 2014 obra e aluguel parcial.</a:t>
                      </a:r>
                      <a:b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Em 2015 aluguel ano cheio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Treinamentos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11.170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38.400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Investimento no desenvolvimento do time ABRAINC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Viagens e Reembolsos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116.130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260.400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Aumento de Equipe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 ABRAINC - Ação Civil Pública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300.000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 em 2014 continuidade em 2015 como despesa ordinária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03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Indicaddores FIPE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260.000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 em 2014 continuidade em 2015 como despesa ordinária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2.509.007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4.738.532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89%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789" marR="4789" marT="47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747956" y="666936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122774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6155" y="116476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 smtClean="0"/>
              <a:t>Cotas - Orçamento Ordinário 2015</a:t>
            </a:r>
            <a:endParaRPr lang="en-US" dirty="0">
              <a:sym typeface="Arial" pitchFamily="34" charset="0"/>
            </a:endParaRPr>
          </a:p>
          <a:p>
            <a:endParaRPr lang="en-US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80800" y="1412776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u="sng" dirty="0" smtClean="0"/>
              <a:t>RESUMO</a:t>
            </a:r>
          </a:p>
          <a:p>
            <a:endParaRPr lang="pt-BR" sz="1400" dirty="0" smtClean="0"/>
          </a:p>
          <a:p>
            <a:r>
              <a:rPr lang="pt-BR" sz="1400" dirty="0" smtClean="0"/>
              <a:t>Saldo em 31/12/2014             -   R$ 2.410.075</a:t>
            </a:r>
          </a:p>
          <a:p>
            <a:endParaRPr lang="pt-BR" sz="1400" dirty="0"/>
          </a:p>
          <a:p>
            <a:r>
              <a:rPr lang="pt-BR" sz="1400" dirty="0" smtClean="0"/>
              <a:t>(-) Custos Previstos 2015       -   R$ 4.738.532</a:t>
            </a:r>
          </a:p>
          <a:p>
            <a:endParaRPr lang="pt-BR" sz="1400" dirty="0"/>
          </a:p>
          <a:p>
            <a:r>
              <a:rPr lang="pt-BR" sz="1400" dirty="0" smtClean="0"/>
              <a:t>(-) Verba de Contingência       -  R$ 1.000.000</a:t>
            </a:r>
          </a:p>
          <a:p>
            <a:endParaRPr lang="pt-BR" sz="1400" dirty="0"/>
          </a:p>
          <a:p>
            <a:r>
              <a:rPr lang="pt-BR" sz="1400" b="1" dirty="0" smtClean="0"/>
              <a:t>(+) Valor Cotas Contribuição - R$ 3.328.457</a:t>
            </a:r>
          </a:p>
          <a:p>
            <a:endParaRPr lang="pt-BR" sz="1400" b="1" dirty="0"/>
          </a:p>
          <a:p>
            <a:r>
              <a:rPr lang="pt-BR" sz="1400" b="1" dirty="0" smtClean="0"/>
              <a:t>Valor por Cota – R$ 5.547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71799"/>
              </p:ext>
            </p:extLst>
          </p:nvPr>
        </p:nvGraphicFramePr>
        <p:xfrm>
          <a:off x="4139952" y="692696"/>
          <a:ext cx="4770272" cy="5879168"/>
        </p:xfrm>
        <a:graphic>
          <a:graphicData uri="http://schemas.openxmlformats.org/drawingml/2006/table">
            <a:tbl>
              <a:tblPr/>
              <a:tblGrid>
                <a:gridCol w="1224136"/>
                <a:gridCol w="576064"/>
                <a:gridCol w="1440160"/>
                <a:gridCol w="1529912"/>
              </a:tblGrid>
              <a:tr h="360027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 – Valor Ajustado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Associada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Orçamento Anual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Orçamento Mensal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0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TOTAL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3.328.457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277.371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Cyrela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266.277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22.190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Gafisa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266.277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22.190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MRV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266.277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22.190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PDG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266.277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22.190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Brookfield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199.707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16.642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Eztec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199.707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16.642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JHSF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199.707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16.642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Rossi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199.707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16.642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Direcional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133.138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11.095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133.138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11.095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Odebrecht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133.138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11.095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Tecnisa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133.138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11.095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Andrade Gutierrez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Canopus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Cury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Emccamp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Esser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HM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João Fortes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Moura Dubeux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Plano&amp;Plano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Rodobens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Trisul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Viver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Wtorre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4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Yuny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66.569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747956" y="659639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515520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 smtClean="0">
                <a:sym typeface="Arial" pitchFamily="34" charset="0"/>
              </a:rPr>
              <a:t>Orçamento ABRAINC 2015</a:t>
            </a:r>
            <a:endParaRPr lang="en-US" dirty="0">
              <a:sym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763688" y="2564904"/>
            <a:ext cx="83325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ORÇAMENTO PROJETOS 2015</a:t>
            </a:r>
            <a:endParaRPr lang="pt-BR" sz="2600" dirty="0"/>
          </a:p>
          <a:p>
            <a:r>
              <a:rPr lang="pt-BR" sz="2600" dirty="0"/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9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Orçamento Projetos – Comparativo 2014 x 2015</a:t>
            </a:r>
            <a:endParaRPr lang="en-US" sz="1800" dirty="0">
              <a:sym typeface="Arial" pitchFamily="34" charset="0"/>
            </a:endParaRP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539552" y="3487062"/>
          <a:ext cx="8064896" cy="3254306"/>
        </p:xfrm>
        <a:graphic>
          <a:graphicData uri="http://schemas.openxmlformats.org/drawingml/2006/table">
            <a:tbl>
              <a:tblPr/>
              <a:tblGrid>
                <a:gridCol w="6218334"/>
                <a:gridCol w="1846562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ORÇAMENTO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- ADIN</a:t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(Trabalho escravo)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Outras ações com Judiciário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e publicações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(Realizações e Patrocinios de Eventos e Publicações de materiais ABRAINC)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Estratégica 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(Integração de ações)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Burocracia SP e RJ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(Projetos nas Prefeituras)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Ações por Imagem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(Melhora na imagem do Setor)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539552" y="764704"/>
          <a:ext cx="8064896" cy="2486025"/>
        </p:xfrm>
        <a:graphic>
          <a:graphicData uri="http://schemas.openxmlformats.org/drawingml/2006/table">
            <a:tbl>
              <a:tblPr/>
              <a:tblGrid>
                <a:gridCol w="6218334"/>
                <a:gridCol w="1846562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Continuação do Projeto </a:t>
                      </a: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Booz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Eventos/Comunicação e Ações em Prefeituras Chaves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340.791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 Melhores Práticas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relativos a Comunicação ABRAINC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(em 2014 houve patrocínio da CAIXA)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 FIPE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599.842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 ABRAINC - Ação Civil Pública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 2013 - Pago em 2014 - Projeto Falconi - Prefeitura 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506.880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2.170.990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676456" y="659449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7319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 smtClean="0"/>
              <a:t>Cotas - Projetos 2105</a:t>
            </a:r>
            <a:endParaRPr lang="en-US" dirty="0">
              <a:sym typeface="Arial" pitchFamily="34" charset="0"/>
            </a:endParaRPr>
          </a:p>
          <a:p>
            <a:endParaRPr lang="en-US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80800" y="980728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/>
              <a:t>RESUMO – Efetuando ultima cobrança de 2014</a:t>
            </a:r>
          </a:p>
          <a:p>
            <a:endParaRPr lang="pt-BR" sz="1400" dirty="0"/>
          </a:p>
          <a:p>
            <a:r>
              <a:rPr lang="pt-BR" sz="1400" dirty="0" smtClean="0"/>
              <a:t>Saldo em 31/12/2014             -   R$ 2.635.889</a:t>
            </a:r>
          </a:p>
          <a:p>
            <a:endParaRPr lang="pt-BR" sz="1400" dirty="0"/>
          </a:p>
          <a:p>
            <a:r>
              <a:rPr lang="pt-BR" sz="1400" dirty="0" smtClean="0"/>
              <a:t>(-) Custos Previstos 2015       -   R$ 7.300.000</a:t>
            </a:r>
          </a:p>
          <a:p>
            <a:endParaRPr lang="pt-BR" sz="1400" dirty="0"/>
          </a:p>
          <a:p>
            <a:r>
              <a:rPr lang="pt-BR" sz="1400" b="1" dirty="0" smtClean="0"/>
              <a:t>(+) Valor Cotas Contribuição - R$ 4.664.111</a:t>
            </a:r>
          </a:p>
          <a:p>
            <a:endParaRPr lang="pt-BR" sz="1400" b="1" dirty="0"/>
          </a:p>
          <a:p>
            <a:r>
              <a:rPr lang="pt-BR" sz="1400" b="1" dirty="0" smtClean="0"/>
              <a:t>Valor por Cota – R$ 7.774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4265516" y="836712"/>
          <a:ext cx="4611609" cy="5832655"/>
        </p:xfrm>
        <a:graphic>
          <a:graphicData uri="http://schemas.openxmlformats.org/drawingml/2006/table">
            <a:tbl>
              <a:tblPr/>
              <a:tblGrid>
                <a:gridCol w="1296144"/>
                <a:gridCol w="576064"/>
                <a:gridCol w="1296144"/>
                <a:gridCol w="1443257"/>
              </a:tblGrid>
              <a:tr h="216042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 – Valor Ajustado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Associada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Orçamento Anual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Orçamento Mensal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04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TOTAL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4.664.111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388.676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Cyrela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31.094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Gafisa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31.094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MRV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31.094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PDG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31.094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Brookfield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23.321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Eztec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23.321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JHSF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23.321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Rossi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23.321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Direcional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Odebrecht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Tecnisa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Andrade Gutierrez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Canopus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Cury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Emccamp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Esser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HM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João Fortes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Moura Dubeux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Plano&amp;Plano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Rodobens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Trisul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Viver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Wtorre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6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Yuny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820472" y="662377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482240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56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b="1" dirty="0"/>
              <a:t>Modelo </a:t>
            </a:r>
            <a:r>
              <a:rPr lang="pt-BR" sz="2000" b="1" dirty="0" smtClean="0"/>
              <a:t>simplificado para prefeitos e outros – material impresso </a:t>
            </a:r>
            <a:r>
              <a:rPr lang="pt-BR" sz="2000" b="1" dirty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Balcão Único – Curitiba, </a:t>
            </a:r>
            <a:r>
              <a:rPr lang="pt-BR" sz="2000" dirty="0" err="1"/>
              <a:t>Graprohab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Informatização – linha BNDES, modelo Curitiba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São Paulo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Plantas On-line III – posicionamento. Prefeito, Sec. Finanças, CGM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r>
              <a:rPr lang="pt-BR" sz="2000" b="1" dirty="0" smtClean="0"/>
              <a:t>Frente </a:t>
            </a:r>
            <a:r>
              <a:rPr lang="pt-BR" sz="2000" b="1" dirty="0"/>
              <a:t>Nacional de Prefeitos </a:t>
            </a:r>
            <a:r>
              <a:rPr lang="pt-BR" sz="2000" dirty="0"/>
              <a:t>– </a:t>
            </a:r>
            <a:r>
              <a:rPr lang="pt-BR" sz="2000" dirty="0" smtClean="0"/>
              <a:t>reuniões 21/5 SP, 10/10</a:t>
            </a:r>
            <a:r>
              <a:rPr lang="pt-BR" sz="2000" dirty="0"/>
              <a:t> </a:t>
            </a:r>
            <a:r>
              <a:rPr lang="pt-BR" sz="2000" dirty="0" smtClean="0"/>
              <a:t>Curitiba, 10/11 Campinas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Fórum Secretarias de Urbanismo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Modelo replicável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Envolvimento governo federal150 </a:t>
            </a:r>
            <a:r>
              <a:rPr lang="pt-BR" sz="2000" dirty="0"/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Campinas </a:t>
            </a:r>
            <a:r>
              <a:rPr lang="pt-BR" sz="2000" dirty="0"/>
              <a:t>(direto com </a:t>
            </a:r>
            <a:r>
              <a:rPr lang="pt-BR" sz="2000" dirty="0" err="1"/>
              <a:t>Falconi</a:t>
            </a:r>
            <a:r>
              <a:rPr lang="pt-BR" sz="2000" dirty="0" smtClean="0"/>
              <a:t>), </a:t>
            </a:r>
            <a:r>
              <a:rPr lang="pt-BR" sz="2000" b="1" dirty="0" smtClean="0"/>
              <a:t>Rio </a:t>
            </a:r>
            <a:r>
              <a:rPr lang="pt-BR" sz="2000" b="1" dirty="0"/>
              <a:t>de </a:t>
            </a:r>
            <a:r>
              <a:rPr lang="pt-BR" sz="2000" b="1" dirty="0" smtClean="0"/>
              <a:t>Janeiro, Porto Alegre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59449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707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ABRAINC – das 13h às 14h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Sócios, </a:t>
            </a:r>
            <a:r>
              <a:rPr lang="pt-BR" dirty="0" err="1" smtClean="0"/>
              <a:t>Compliance</a:t>
            </a:r>
            <a:r>
              <a:rPr lang="pt-BR" dirty="0" smtClean="0"/>
              <a:t>, Calendário Diretoria 2015, Renovação de cargos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– projeto 2015 – das 14 às 15h</a:t>
            </a:r>
          </a:p>
          <a:p>
            <a:pPr lvl="0"/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Trabalho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</a:t>
            </a:r>
            <a:r>
              <a:rPr lang="pt-BR" dirty="0"/>
              <a:t>Controlador Geral do </a:t>
            </a:r>
            <a:r>
              <a:rPr lang="pt-BR" dirty="0" smtClean="0"/>
              <a:t>Município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Doações </a:t>
            </a:r>
            <a:r>
              <a:rPr lang="pt-BR" dirty="0"/>
              <a:t>Rio de Janeiro</a:t>
            </a:r>
          </a:p>
          <a:p>
            <a:pPr lvl="1"/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 Vivenda – das 15h às 15:30h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Pauta livre – 15:30h às 16h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79510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Aprovação de novos sócios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Alphaville </a:t>
            </a:r>
            <a:r>
              <a:rPr lang="pt-BR" b="1" dirty="0"/>
              <a:t>– </a:t>
            </a:r>
            <a:r>
              <a:rPr lang="pt-BR" dirty="0"/>
              <a:t>ramo da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João </a:t>
            </a:r>
            <a:r>
              <a:rPr lang="pt-BR" dirty="0"/>
              <a:t>Fortes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Plaenge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err="1" smtClean="0"/>
              <a:t>Compliance</a:t>
            </a:r>
            <a:r>
              <a:rPr lang="pt-BR" b="1" dirty="0" smtClean="0"/>
              <a:t>, Governança</a:t>
            </a:r>
            <a:r>
              <a:rPr lang="pt-BR" dirty="0" smtClean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Manual de Procedimentos e sua utilização, para fortalecimento da entidade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sobre Comitê de </a:t>
            </a:r>
            <a:r>
              <a:rPr lang="pt-BR" dirty="0" err="1" smtClean="0"/>
              <a:t>Compliance</a:t>
            </a:r>
            <a:r>
              <a:rPr lang="pt-BR" dirty="0" smtClean="0"/>
              <a:t>, para conhecimento e controle de encaminhamentos e de ações de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Independência via participação externa – IBGC, outros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Atualizações/ Destaques –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750888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altLang="pt-BR" b="1" dirty="0" smtClean="0"/>
              <a:t>Acessibilidade – </a:t>
            </a:r>
            <a:r>
              <a:rPr lang="pt-BR" altLang="pt-BR" dirty="0" smtClean="0"/>
              <a:t>PL 7699-2006</a:t>
            </a:r>
            <a:endParaRPr lang="pt-BR" alt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/>
              <a:t>Relator – Senador Paulo Paim (RS)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/>
              <a:t>Comentários - Mara </a:t>
            </a:r>
            <a:r>
              <a:rPr lang="pt-BR" altLang="pt-BR" dirty="0" err="1"/>
              <a:t>Gabrilli</a:t>
            </a:r>
            <a:endParaRPr lang="pt-BR" altLang="pt-BR" dirty="0"/>
          </a:p>
          <a:p>
            <a:endParaRPr lang="pt-BR" alt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Recursos públicos - 10% das unidades reservadas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Edifícios </a:t>
            </a:r>
            <a:r>
              <a:rPr lang="pt-BR" altLang="pt-BR" dirty="0" err="1" smtClean="0"/>
              <a:t>multifamiliares</a:t>
            </a:r>
            <a:r>
              <a:rPr lang="pt-BR" altLang="pt-BR" dirty="0" smtClean="0"/>
              <a:t> em geral – 10% das unidades adaptadas, 100% adaptáveis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Edifícios públicos, provados com uso público – acessibilidade geral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/>
          </a:p>
          <a:p>
            <a:r>
              <a:rPr lang="pt-BR" altLang="pt-BR" b="1" dirty="0" smtClean="0"/>
              <a:t>Corretores Associados </a:t>
            </a:r>
            <a:endParaRPr lang="pt-BR" alt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Projeto aprovado também no Senado, para sanção presidencial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/>
          </a:p>
          <a:p>
            <a:endParaRPr lang="pt-BR" altLang="pt-BR" b="1" smtClean="0"/>
          </a:p>
          <a:p>
            <a:r>
              <a:rPr lang="pt-BR" altLang="pt-BR" b="1" smtClean="0"/>
              <a:t>Liberação </a:t>
            </a:r>
            <a:r>
              <a:rPr lang="pt-BR" altLang="pt-BR" b="1" dirty="0" smtClean="0"/>
              <a:t>de recursos </a:t>
            </a:r>
            <a:r>
              <a:rPr lang="pt-BR" altLang="pt-BR" dirty="0" smtClean="0"/>
              <a:t>– PMCMV – Faixa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altLang="pt-BR" b="1" dirty="0" smtClean="0"/>
          </a:p>
          <a:p>
            <a:r>
              <a:rPr lang="pt-BR" altLang="pt-BR" b="1" dirty="0" smtClean="0"/>
              <a:t>FGTS</a:t>
            </a:r>
            <a:r>
              <a:rPr lang="pt-BR" altLang="pt-BR" dirty="0" smtClean="0"/>
              <a:t> </a:t>
            </a:r>
            <a:r>
              <a:rPr lang="pt-BR" altLang="pt-BR" dirty="0"/>
              <a:t>- aportes &gt; limites p/ Centros Urbanos com participação de municípios</a:t>
            </a:r>
          </a:p>
          <a:p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Atualizações/ Destaques –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14003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Mandato 2015/2016 </a:t>
            </a:r>
            <a:r>
              <a:rPr lang="pt-BR" dirty="0" smtClean="0"/>
              <a:t>– encaminhamento -  Conselho Deliberativo 5/12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Presidente, Vice-Presidente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Diretoria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Indicação 1º mandato </a:t>
            </a:r>
            <a:r>
              <a:rPr lang="pt-BR" dirty="0" smtClean="0"/>
              <a:t>– 2 membros de empresas com 4 cotas, 1 membro de 3 cotas, 1 membro de 2 cotas, 1 membro + suplente de 1 cota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Presidente foi incluído na Diretoria (</a:t>
            </a:r>
            <a:r>
              <a:rPr lang="pt-BR" dirty="0" err="1" smtClean="0"/>
              <a:t>ago</a:t>
            </a:r>
            <a:r>
              <a:rPr lang="pt-BR" dirty="0" smtClean="0"/>
              <a:t>/2014), mudança em cotas de empresas e saída de Marcelo Borges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4 cotas </a:t>
            </a:r>
            <a:r>
              <a:rPr lang="pt-BR" dirty="0" smtClean="0"/>
              <a:t>– Novellino, Rubens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3 cotas </a:t>
            </a:r>
            <a:r>
              <a:rPr lang="pt-BR" dirty="0" smtClean="0"/>
              <a:t>– Leonardo, Nick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2 cotas </a:t>
            </a:r>
            <a:r>
              <a:rPr lang="pt-BR" dirty="0" smtClean="0"/>
              <a:t>– Meyer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 cota </a:t>
            </a:r>
            <a:r>
              <a:rPr lang="pt-BR" dirty="0" smtClean="0"/>
              <a:t>– Ronaldo Cury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 vaga de suplente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para reunião do CD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Diretoria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31793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Calendário reuniões CD 2015 </a:t>
            </a:r>
            <a:r>
              <a:rPr lang="pt-BR" dirty="0"/>
              <a:t>– 1as 6s-feiras meses pares (exceção – </a:t>
            </a:r>
            <a:r>
              <a:rPr lang="pt-BR" dirty="0" smtClean="0"/>
              <a:t>feriados, dezembro)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Fevereiro –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Abril - 10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Junho –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Agosto –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Outubro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Dezembro – </a:t>
            </a:r>
            <a:r>
              <a:rPr lang="pt-BR" dirty="0" smtClean="0"/>
              <a:t>11 (alterado)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Calendário </a:t>
            </a:r>
            <a:r>
              <a:rPr lang="pt-BR" b="1" dirty="0"/>
              <a:t>R</a:t>
            </a:r>
            <a:r>
              <a:rPr lang="pt-BR" b="1" dirty="0" smtClean="0"/>
              <a:t>euniões Diretoria  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5ªs-feiras </a:t>
            </a:r>
            <a:r>
              <a:rPr lang="pt-BR" b="1" dirty="0"/>
              <a:t>da semana anterior ao Conselho Deliberativo -  </a:t>
            </a:r>
            <a:r>
              <a:rPr lang="pt-BR" b="1" dirty="0" smtClean="0"/>
              <a:t>12h </a:t>
            </a:r>
            <a:r>
              <a:rPr lang="pt-BR" b="1" dirty="0"/>
              <a:t>às </a:t>
            </a:r>
            <a:r>
              <a:rPr lang="pt-BR" b="1" dirty="0" smtClean="0"/>
              <a:t>16h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Bimensalmente, quando houver reunião do CD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Nos demais meses: últimas 5ªs-feiras do mês, das 13h às </a:t>
            </a:r>
            <a:r>
              <a:rPr lang="pt-BR" b="1" dirty="0" smtClean="0"/>
              <a:t>16h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Com alinhamento para CD, </a:t>
            </a:r>
            <a:r>
              <a:rPr lang="pt-BR" dirty="0" smtClean="0"/>
              <a:t>das </a:t>
            </a:r>
            <a:r>
              <a:rPr lang="pt-BR" dirty="0"/>
              <a:t>12h às 13h: 29/1, 2/3, 3/6, 30/7, 24/9, 3/12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Demais reuniões da Diretoria</a:t>
            </a:r>
            <a:r>
              <a:rPr lang="pt-BR" dirty="0"/>
              <a:t> – das 13h às 16h: 26/2, 30/4, 25/6, 27/8, 29/10 das 13 </a:t>
            </a:r>
            <a:r>
              <a:rPr lang="pt-BR"/>
              <a:t>às </a:t>
            </a:r>
            <a:r>
              <a:rPr lang="pt-BR" smtClean="0"/>
              <a:t>16h</a:t>
            </a:r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Atualizações/ Destaques –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94717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34312</TotalTime>
  <Words>2760</Words>
  <Application>Microsoft Office PowerPoint</Application>
  <PresentationFormat>Apresentação na tela (4:3)</PresentationFormat>
  <Paragraphs>1119</Paragraphs>
  <Slides>36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2 – Equilíbrio nas Relações - Consumidor (distratos)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Burocracia, Licenciamentos – O Custo da Burocracia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3706</cp:revision>
  <dcterms:created xsi:type="dcterms:W3CDTF">2009-08-13T21:08:28Z</dcterms:created>
  <dcterms:modified xsi:type="dcterms:W3CDTF">2014-12-16T14:35:50Z</dcterms:modified>
</cp:coreProperties>
</file>