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3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1" r:id="rId2"/>
    <p:sldId id="321" r:id="rId3"/>
    <p:sldId id="287" r:id="rId4"/>
    <p:sldId id="271" r:id="rId5"/>
    <p:sldId id="289" r:id="rId6"/>
    <p:sldId id="272" r:id="rId7"/>
    <p:sldId id="290" r:id="rId8"/>
    <p:sldId id="291" r:id="rId9"/>
    <p:sldId id="273" r:id="rId10"/>
    <p:sldId id="282" r:id="rId11"/>
    <p:sldId id="292" r:id="rId12"/>
    <p:sldId id="310" r:id="rId13"/>
    <p:sldId id="309" r:id="rId14"/>
    <p:sldId id="277" r:id="rId15"/>
    <p:sldId id="294" r:id="rId16"/>
    <p:sldId id="295" r:id="rId17"/>
    <p:sldId id="322" r:id="rId18"/>
    <p:sldId id="302" r:id="rId19"/>
    <p:sldId id="326" r:id="rId20"/>
    <p:sldId id="324" r:id="rId21"/>
    <p:sldId id="347" r:id="rId22"/>
    <p:sldId id="323" r:id="rId23"/>
    <p:sldId id="327" r:id="rId24"/>
    <p:sldId id="333" r:id="rId25"/>
    <p:sldId id="307" r:id="rId26"/>
    <p:sldId id="334" r:id="rId27"/>
    <p:sldId id="316" r:id="rId28"/>
    <p:sldId id="335" r:id="rId29"/>
    <p:sldId id="338" r:id="rId30"/>
    <p:sldId id="353" r:id="rId31"/>
    <p:sldId id="345" r:id="rId32"/>
    <p:sldId id="349" r:id="rId33"/>
    <p:sldId id="350" r:id="rId34"/>
    <p:sldId id="352" r:id="rId35"/>
    <p:sldId id="348" r:id="rId36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647"/>
    <a:srgbClr val="7EA7D9"/>
    <a:srgbClr val="0D7AA6"/>
    <a:srgbClr val="F2989D"/>
    <a:srgbClr val="A26828"/>
    <a:srgbClr val="BD8CBF"/>
    <a:srgbClr val="F7941E"/>
    <a:srgbClr val="8CC63F"/>
    <a:srgbClr val="FFF200"/>
    <a:srgbClr val="CDA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9355" autoAdjust="0"/>
  </p:normalViewPr>
  <p:slideViewPr>
    <p:cSldViewPr>
      <p:cViewPr varScale="1">
        <p:scale>
          <a:sx n="89" d="100"/>
          <a:sy n="89" d="100"/>
        </p:scale>
        <p:origin x="954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O%20NAME:Proje&#231;&#227;o%20mil%20reformas%20v8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eassad:Google%20Drive:Servidor%20-%20Programa%20Vivenda:INSTITUCIONAL:Mobiliza&#231;&#227;o%20de%20Recursos:Abrainc:Proje&#231;&#227;o%20mil%20reformas%20v8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eassad:Google%20Drive:Servidor%20-%20Programa%20Vivenda:INSTITUCIONAL:Mobiliza&#231;&#227;o%20de%20Recursos:Abrainc:Proje&#231;&#227;o%20mil%20reformas%20v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Fluxo de caixa de um escritório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'Projeção (2)'!$C$4:$AF$4</c:f>
              <c:strCache>
                <c:ptCount val="30"/>
                <c:pt idx="0">
                  <c:v>Mes 1</c:v>
                </c:pt>
                <c:pt idx="1">
                  <c:v>Mes 2</c:v>
                </c:pt>
                <c:pt idx="2">
                  <c:v>Mes 3</c:v>
                </c:pt>
                <c:pt idx="3">
                  <c:v>Mes 4</c:v>
                </c:pt>
                <c:pt idx="4">
                  <c:v>Mes 5</c:v>
                </c:pt>
                <c:pt idx="5">
                  <c:v>Mes 6</c:v>
                </c:pt>
                <c:pt idx="6">
                  <c:v>Mes 7</c:v>
                </c:pt>
                <c:pt idx="7">
                  <c:v>Mes 8</c:v>
                </c:pt>
                <c:pt idx="8">
                  <c:v>Mes 9</c:v>
                </c:pt>
                <c:pt idx="9">
                  <c:v>Mes 10</c:v>
                </c:pt>
                <c:pt idx="10">
                  <c:v>Mes 11</c:v>
                </c:pt>
                <c:pt idx="11">
                  <c:v>Mes 12</c:v>
                </c:pt>
                <c:pt idx="12">
                  <c:v>Mes 13</c:v>
                </c:pt>
                <c:pt idx="13">
                  <c:v>Mes 14</c:v>
                </c:pt>
                <c:pt idx="14">
                  <c:v>Mes 15</c:v>
                </c:pt>
                <c:pt idx="15">
                  <c:v>Mes 16</c:v>
                </c:pt>
                <c:pt idx="16">
                  <c:v>Mes 17</c:v>
                </c:pt>
                <c:pt idx="17">
                  <c:v>Mes 18</c:v>
                </c:pt>
                <c:pt idx="18">
                  <c:v>Mes 19</c:v>
                </c:pt>
                <c:pt idx="19">
                  <c:v>Mes 20</c:v>
                </c:pt>
                <c:pt idx="20">
                  <c:v>Mes 21</c:v>
                </c:pt>
                <c:pt idx="21">
                  <c:v>Mes 22</c:v>
                </c:pt>
                <c:pt idx="22">
                  <c:v>Mes 23</c:v>
                </c:pt>
                <c:pt idx="23">
                  <c:v>Mes 24</c:v>
                </c:pt>
                <c:pt idx="24">
                  <c:v>Mes 25</c:v>
                </c:pt>
                <c:pt idx="25">
                  <c:v>Mes 26</c:v>
                </c:pt>
                <c:pt idx="26">
                  <c:v>Mes 27</c:v>
                </c:pt>
                <c:pt idx="27">
                  <c:v>Mes 28</c:v>
                </c:pt>
                <c:pt idx="28">
                  <c:v>Mes 29</c:v>
                </c:pt>
                <c:pt idx="29">
                  <c:v>Mes 30</c:v>
                </c:pt>
              </c:strCache>
            </c:strRef>
          </c:cat>
          <c:val>
            <c:numRef>
              <c:f>'Projeção (2)'!$C$52:$AF$52</c:f>
              <c:numCache>
                <c:formatCode>#,##0_ ;[Red]\-#,##0\ </c:formatCode>
                <c:ptCount val="30"/>
                <c:pt idx="0">
                  <c:v>-58202.051897734556</c:v>
                </c:pt>
                <c:pt idx="1">
                  <c:v>-80105.005343913697</c:v>
                </c:pt>
                <c:pt idx="2">
                  <c:v>-92673.761886981985</c:v>
                </c:pt>
                <c:pt idx="3">
                  <c:v>-98442.518430050244</c:v>
                </c:pt>
                <c:pt idx="4">
                  <c:v>-103252.8953482231</c:v>
                </c:pt>
                <c:pt idx="5">
                  <c:v>-102097.91758017251</c:v>
                </c:pt>
                <c:pt idx="6">
                  <c:v>-94239.770705499046</c:v>
                </c:pt>
                <c:pt idx="7">
                  <c:v>-80826.241770481603</c:v>
                </c:pt>
                <c:pt idx="8">
                  <c:v>-66082.129427981694</c:v>
                </c:pt>
                <c:pt idx="9">
                  <c:v>-47446.369187957353</c:v>
                </c:pt>
                <c:pt idx="10">
                  <c:v>-26355.88839577304</c:v>
                </c:pt>
                <c:pt idx="11">
                  <c:v>-6250.0736950887213</c:v>
                </c:pt>
                <c:pt idx="12">
                  <c:v>12378.7418683456</c:v>
                </c:pt>
                <c:pt idx="13">
                  <c:v>30042.584662109919</c:v>
                </c:pt>
                <c:pt idx="14">
                  <c:v>46130.961709474243</c:v>
                </c:pt>
                <c:pt idx="15">
                  <c:v>62219.338756838559</c:v>
                </c:pt>
                <c:pt idx="16">
                  <c:v>77421.516321852876</c:v>
                </c:pt>
                <c:pt idx="17">
                  <c:v>91737.494404517216</c:v>
                </c:pt>
                <c:pt idx="18">
                  <c:v>106053.4724871815</c:v>
                </c:pt>
                <c:pt idx="19">
                  <c:v>120369.450569846</c:v>
                </c:pt>
                <c:pt idx="20">
                  <c:v>133799.22917016019</c:v>
                </c:pt>
                <c:pt idx="21">
                  <c:v>147229.00777047451</c:v>
                </c:pt>
                <c:pt idx="22">
                  <c:v>160658.78637078899</c:v>
                </c:pt>
                <c:pt idx="23">
                  <c:v>174088.56497110319</c:v>
                </c:pt>
                <c:pt idx="24">
                  <c:v>187518.34357141759</c:v>
                </c:pt>
                <c:pt idx="25">
                  <c:v>200948.12217173199</c:v>
                </c:pt>
                <c:pt idx="26">
                  <c:v>214377.90077204621</c:v>
                </c:pt>
                <c:pt idx="27">
                  <c:v>227807.67937236061</c:v>
                </c:pt>
                <c:pt idx="28">
                  <c:v>241237.45797267489</c:v>
                </c:pt>
                <c:pt idx="29">
                  <c:v>254667.23657298929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2409760"/>
        <c:axId val="572410152"/>
      </c:lineChart>
      <c:catAx>
        <c:axId val="57240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2410152"/>
        <c:crosses val="autoZero"/>
        <c:auto val="1"/>
        <c:lblAlgn val="ctr"/>
        <c:lblOffset val="100"/>
        <c:noMultiLvlLbl val="0"/>
      </c:catAx>
      <c:valAx>
        <c:axId val="572410152"/>
        <c:scaling>
          <c:orientation val="minMax"/>
        </c:scaling>
        <c:delete val="0"/>
        <c:axPos val="l"/>
        <c:numFmt formatCode="#,##0_ ;[Red]\-#,##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24097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META </a:t>
            </a:r>
            <a:r>
              <a:rPr lang="pt-BR" dirty="0"/>
              <a:t>de </a:t>
            </a:r>
            <a:r>
              <a:rPr lang="pt-BR" dirty="0" smtClean="0"/>
              <a:t>obras/ </a:t>
            </a:r>
            <a:r>
              <a:rPr lang="pt-BR" dirty="0"/>
              <a:t>mês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'Quantidade de reformas'!$H$10:$AH$10</c:f>
              <c:numCache>
                <c:formatCode>mmm\-yy</c:formatCode>
                <c:ptCount val="27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</c:numCache>
            </c:numRef>
          </c:cat>
          <c:val>
            <c:numRef>
              <c:f>'Quantidade de reformas'!$H$11:$AH$11</c:f>
              <c:numCache>
                <c:formatCode>General</c:formatCode>
                <c:ptCount val="27"/>
                <c:pt idx="0">
                  <c:v>24</c:v>
                </c:pt>
                <c:pt idx="1">
                  <c:v>48</c:v>
                </c:pt>
                <c:pt idx="2">
                  <c:v>76</c:v>
                </c:pt>
                <c:pt idx="3">
                  <c:v>108</c:v>
                </c:pt>
                <c:pt idx="4">
                  <c:v>140</c:v>
                </c:pt>
                <c:pt idx="5">
                  <c:v>176</c:v>
                </c:pt>
                <c:pt idx="6">
                  <c:v>212</c:v>
                </c:pt>
                <c:pt idx="7">
                  <c:v>252</c:v>
                </c:pt>
                <c:pt idx="8">
                  <c:v>292</c:v>
                </c:pt>
                <c:pt idx="9">
                  <c:v>332</c:v>
                </c:pt>
                <c:pt idx="10">
                  <c:v>372</c:v>
                </c:pt>
                <c:pt idx="11">
                  <c:v>412</c:v>
                </c:pt>
                <c:pt idx="12">
                  <c:v>452</c:v>
                </c:pt>
                <c:pt idx="13">
                  <c:v>492</c:v>
                </c:pt>
                <c:pt idx="14">
                  <c:v>532</c:v>
                </c:pt>
                <c:pt idx="15">
                  <c:v>572</c:v>
                </c:pt>
                <c:pt idx="16">
                  <c:v>612</c:v>
                </c:pt>
                <c:pt idx="17">
                  <c:v>652</c:v>
                </c:pt>
                <c:pt idx="18">
                  <c:v>692</c:v>
                </c:pt>
                <c:pt idx="19">
                  <c:v>732</c:v>
                </c:pt>
                <c:pt idx="20">
                  <c:v>772</c:v>
                </c:pt>
                <c:pt idx="21">
                  <c:v>812</c:v>
                </c:pt>
                <c:pt idx="22">
                  <c:v>852</c:v>
                </c:pt>
                <c:pt idx="23">
                  <c:v>892</c:v>
                </c:pt>
                <c:pt idx="24">
                  <c:v>932</c:v>
                </c:pt>
                <c:pt idx="25">
                  <c:v>972</c:v>
                </c:pt>
                <c:pt idx="26">
                  <c:v>1012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2"/>
        <c:axId val="572412896"/>
        <c:axId val="572413680"/>
      </c:barChart>
      <c:dateAx>
        <c:axId val="57241289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2413680"/>
        <c:crosses val="autoZero"/>
        <c:auto val="1"/>
        <c:lblOffset val="100"/>
        <c:baseTimeUnit val="months"/>
      </c:dateAx>
      <c:valAx>
        <c:axId val="572413680"/>
        <c:scaling>
          <c:orientation val="minMax"/>
          <c:max val="1050"/>
          <c:min val="-15"/>
        </c:scaling>
        <c:delete val="1"/>
        <c:axPos val="l"/>
        <c:numFmt formatCode="General" sourceLinked="1"/>
        <c:majorTickMark val="none"/>
        <c:minorTickMark val="none"/>
        <c:tickLblPos val="nextTo"/>
        <c:crossAx val="57241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plano de repagamento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Repag!$B$18</c:f>
              <c:strCache>
                <c:ptCount val="1"/>
                <c:pt idx="0">
                  <c:v>Valor da dívida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 1 </c:v>
              </c:pt>
              <c:pt idx="1">
                <c:v> 2 </c:v>
              </c:pt>
              <c:pt idx="2">
                <c:v> 3 </c:v>
              </c:pt>
              <c:pt idx="3">
                <c:v> 4 </c:v>
              </c:pt>
              <c:pt idx="4">
                <c:v> 5 </c:v>
              </c:pt>
              <c:pt idx="5">
                <c:v> 6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Repag!$D$18:$L$18</c:f>
              <c:numCache>
                <c:formatCode>_-* #,##0_-;\-* #,##0_-;_-* "-"??_-;_-@_-</c:formatCode>
                <c:ptCount val="6"/>
                <c:pt idx="0">
                  <c:v>1379376.2043675</c:v>
                </c:pt>
                <c:pt idx="1">
                  <c:v>1517313.8248042499</c:v>
                </c:pt>
                <c:pt idx="2">
                  <c:v>1471045.2072846801</c:v>
                </c:pt>
                <c:pt idx="3">
                  <c:v>1321149.7280131499</c:v>
                </c:pt>
                <c:pt idx="4">
                  <c:v>945042.07422905741</c:v>
                </c:pt>
                <c:pt idx="5">
                  <c:v>495022.03888188727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50"/>
        <c:axId val="572414072"/>
        <c:axId val="572411720"/>
      </c:barChart>
      <c:lineChart>
        <c:grouping val="standard"/>
        <c:varyColors val="0"/>
        <c:ser>
          <c:idx val="0"/>
          <c:order val="0"/>
          <c:tx>
            <c:strRef>
              <c:f>Repag!$B$15</c:f>
              <c:strCache>
                <c:ptCount val="1"/>
                <c:pt idx="0">
                  <c:v>Repagamento (em R$)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 1 </c:v>
              </c:pt>
              <c:pt idx="1">
                <c:v> 2 </c:v>
              </c:pt>
              <c:pt idx="2">
                <c:v> 3 </c:v>
              </c:pt>
              <c:pt idx="3">
                <c:v> 4 </c:v>
              </c:pt>
              <c:pt idx="4">
                <c:v> 5 </c:v>
              </c:pt>
              <c:pt idx="5">
                <c:v> 6 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Repag!$D$15:$L$15</c:f>
              <c:numCache>
                <c:formatCode>_-* #,##0_-;\-* #,##0_-;_-* "-"??_-;_-@_-</c:formatCode>
                <c:ptCount val="6"/>
                <c:pt idx="0">
                  <c:v>0</c:v>
                </c:pt>
                <c:pt idx="1">
                  <c:v>180000</c:v>
                </c:pt>
                <c:pt idx="2">
                  <c:v>270000</c:v>
                </c:pt>
                <c:pt idx="3">
                  <c:v>462020.56962309469</c:v>
                </c:pt>
                <c:pt idx="4">
                  <c:v>495022.03888188722</c:v>
                </c:pt>
                <c:pt idx="5">
                  <c:v>495022.03888188722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2414072"/>
        <c:axId val="572411720"/>
      </c:lineChart>
      <c:catAx>
        <c:axId val="5724140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2411720"/>
        <c:crosses val="autoZero"/>
        <c:auto val="1"/>
        <c:lblAlgn val="ctr"/>
        <c:lblOffset val="100"/>
        <c:noMultiLvlLbl val="0"/>
      </c:catAx>
      <c:valAx>
        <c:axId val="572411720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57241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8174B-2069-4F38-ACA4-16F421AB0B7D}" type="doc">
      <dgm:prSet loTypeId="urn:microsoft.com/office/officeart/2005/8/layout/hList1" loCatId="list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pt-BR"/>
        </a:p>
      </dgm:t>
    </dgm:pt>
    <dgm:pt modelId="{B1809964-2F51-4C2C-96B3-31636864060B}">
      <dgm:prSet phldrT="[Texto]"/>
      <dgm:spPr>
        <a:solidFill>
          <a:schemeClr val="bg1">
            <a:lumMod val="75000"/>
          </a:schemeClr>
        </a:solidFill>
        <a:ln w="19050">
          <a:solidFill>
            <a:schemeClr val="bg1">
              <a:lumMod val="65000"/>
              <a:alpha val="90000"/>
            </a:schemeClr>
          </a:solidFill>
        </a:ln>
      </dgm:spPr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Situação hoje</a:t>
          </a:r>
          <a:endParaRPr lang="pt-BR" b="1" dirty="0">
            <a:solidFill>
              <a:schemeClr val="tx1"/>
            </a:solidFill>
          </a:endParaRPr>
        </a:p>
      </dgm:t>
    </dgm:pt>
    <dgm:pt modelId="{A002B3CC-6D67-4FE0-9309-976453C8321A}" type="parTrans" cxnId="{76488D17-47A8-4DAE-AE71-A57F4BAFF70E}">
      <dgm:prSet/>
      <dgm:spPr/>
      <dgm:t>
        <a:bodyPr/>
        <a:lstStyle/>
        <a:p>
          <a:endParaRPr lang="pt-BR"/>
        </a:p>
      </dgm:t>
    </dgm:pt>
    <dgm:pt modelId="{13485D82-EA44-4829-BE32-FDA3737E3031}" type="sibTrans" cxnId="{76488D17-47A8-4DAE-AE71-A57F4BAFF70E}">
      <dgm:prSet/>
      <dgm:spPr/>
      <dgm:t>
        <a:bodyPr/>
        <a:lstStyle/>
        <a:p>
          <a:endParaRPr lang="pt-BR"/>
        </a:p>
      </dgm:t>
    </dgm:pt>
    <dgm:pt modelId="{37E44993-6030-4A24-B087-BD6FB31B8AEE}">
      <dgm:prSet phldrT="[Texto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263525" indent="-171450"/>
          <a:r>
            <a:rPr lang="pt-BR" sz="1400" dirty="0" smtClean="0"/>
            <a:t>40 reformas realizadas;</a:t>
          </a:r>
          <a:endParaRPr lang="pt-BR" sz="1400" dirty="0"/>
        </a:p>
      </dgm:t>
    </dgm:pt>
    <dgm:pt modelId="{7E3DA5B6-9B9D-474F-ABA3-38F01D323AA9}" type="parTrans" cxnId="{8C6CED37-8DD5-4E12-9E15-79CB83E4925D}">
      <dgm:prSet/>
      <dgm:spPr/>
      <dgm:t>
        <a:bodyPr/>
        <a:lstStyle/>
        <a:p>
          <a:endParaRPr lang="pt-BR"/>
        </a:p>
      </dgm:t>
    </dgm:pt>
    <dgm:pt modelId="{D8BBF1F3-7DC0-4D34-BC16-995C079293D4}" type="sibTrans" cxnId="{8C6CED37-8DD5-4E12-9E15-79CB83E4925D}">
      <dgm:prSet/>
      <dgm:spPr/>
      <dgm:t>
        <a:bodyPr/>
        <a:lstStyle/>
        <a:p>
          <a:endParaRPr lang="pt-BR"/>
        </a:p>
      </dgm:t>
    </dgm:pt>
    <dgm:pt modelId="{B3206CAE-E293-4AE3-AFD9-606EB7BE14D6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dirty="0" smtClean="0"/>
            <a:t>Metas 2014</a:t>
          </a:r>
          <a:endParaRPr lang="pt-BR" dirty="0"/>
        </a:p>
      </dgm:t>
    </dgm:pt>
    <dgm:pt modelId="{5BC7100B-4B01-463F-8250-271A4ADBB973}" type="parTrans" cxnId="{ABBA1BCD-7B8F-49F4-83FF-73C49919D581}">
      <dgm:prSet/>
      <dgm:spPr/>
      <dgm:t>
        <a:bodyPr/>
        <a:lstStyle/>
        <a:p>
          <a:endParaRPr lang="pt-BR"/>
        </a:p>
      </dgm:t>
    </dgm:pt>
    <dgm:pt modelId="{32697CAF-EF81-4D56-8FCD-892B93A7694A}" type="sibTrans" cxnId="{ABBA1BCD-7B8F-49F4-83FF-73C49919D581}">
      <dgm:prSet/>
      <dgm:spPr/>
      <dgm:t>
        <a:bodyPr/>
        <a:lstStyle/>
        <a:p>
          <a:endParaRPr lang="pt-BR"/>
        </a:p>
      </dgm:t>
    </dgm:pt>
    <dgm:pt modelId="{D39037AB-9A79-4C6C-9A19-C92F2E3CF9A1}">
      <dgm:prSet phldrT="[Texto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r>
            <a:rPr lang="pt-BR" sz="1400" dirty="0" smtClean="0"/>
            <a:t>100 reformas realizadas;</a:t>
          </a:r>
          <a:endParaRPr lang="pt-BR" sz="1400" dirty="0"/>
        </a:p>
      </dgm:t>
    </dgm:pt>
    <dgm:pt modelId="{DE193812-042F-487E-B206-7F06B16EAA19}" type="parTrans" cxnId="{DC832B5B-B3BC-4827-A6F5-FF27EB403DE4}">
      <dgm:prSet/>
      <dgm:spPr/>
      <dgm:t>
        <a:bodyPr/>
        <a:lstStyle/>
        <a:p>
          <a:endParaRPr lang="pt-BR"/>
        </a:p>
      </dgm:t>
    </dgm:pt>
    <dgm:pt modelId="{E84F5BFB-86FC-4653-973D-BD85CA1275CC}" type="sibTrans" cxnId="{DC832B5B-B3BC-4827-A6F5-FF27EB403DE4}">
      <dgm:prSet/>
      <dgm:spPr/>
      <dgm:t>
        <a:bodyPr/>
        <a:lstStyle/>
        <a:p>
          <a:endParaRPr lang="pt-BR"/>
        </a:p>
      </dgm:t>
    </dgm:pt>
    <dgm:pt modelId="{D302194A-5640-4E6D-9A66-9F416385F761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263525" indent="-171450"/>
          <a:r>
            <a:rPr lang="pt-BR" sz="1400" dirty="0" smtClean="0"/>
            <a:t>Financiamento inicial com base em empréstimos e doações;</a:t>
          </a:r>
          <a:endParaRPr lang="pt-BR" sz="1400" dirty="0"/>
        </a:p>
      </dgm:t>
    </dgm:pt>
    <dgm:pt modelId="{806E84CC-702E-4C73-A8B4-88EF887C0AF2}" type="parTrans" cxnId="{B42887A7-DCCF-4CB0-A0C2-72EB02770C65}">
      <dgm:prSet/>
      <dgm:spPr/>
      <dgm:t>
        <a:bodyPr/>
        <a:lstStyle/>
        <a:p>
          <a:endParaRPr lang="pt-BR"/>
        </a:p>
      </dgm:t>
    </dgm:pt>
    <dgm:pt modelId="{1818DAF9-10ED-49B3-B7F7-1042E90BFBFC}" type="sibTrans" cxnId="{B42887A7-DCCF-4CB0-A0C2-72EB02770C65}">
      <dgm:prSet/>
      <dgm:spPr/>
      <dgm:t>
        <a:bodyPr/>
        <a:lstStyle/>
        <a:p>
          <a:endParaRPr lang="pt-BR"/>
        </a:p>
      </dgm:t>
    </dgm:pt>
    <dgm:pt modelId="{F442F163-D18C-453C-BB1C-F43AED200B0A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263525" indent="-171450"/>
          <a:r>
            <a:rPr lang="pt-BR" sz="1400" dirty="0" smtClean="0"/>
            <a:t>Ausência de técnicas inovadoras nos processos de reformas;</a:t>
          </a:r>
        </a:p>
      </dgm:t>
    </dgm:pt>
    <dgm:pt modelId="{6C4DABDB-04E7-4712-A71B-335E63CCDE5E}" type="parTrans" cxnId="{5E39D630-ABB8-4AED-98B4-5AD4485D6C0D}">
      <dgm:prSet/>
      <dgm:spPr/>
      <dgm:t>
        <a:bodyPr/>
        <a:lstStyle/>
        <a:p>
          <a:endParaRPr lang="pt-BR"/>
        </a:p>
      </dgm:t>
    </dgm:pt>
    <dgm:pt modelId="{09AE93A8-5339-4D94-9D06-1AFD33BB6E6D}" type="sibTrans" cxnId="{5E39D630-ABB8-4AED-98B4-5AD4485D6C0D}">
      <dgm:prSet/>
      <dgm:spPr/>
      <dgm:t>
        <a:bodyPr/>
        <a:lstStyle/>
        <a:p>
          <a:endParaRPr lang="pt-BR"/>
        </a:p>
      </dgm:t>
    </dgm:pt>
    <dgm:pt modelId="{8AD07A69-DAFB-484C-AD70-6CD629EED864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263525" indent="-171450"/>
          <a:r>
            <a:rPr lang="pt-BR" sz="1400" dirty="0" smtClean="0"/>
            <a:t>Materiais comprados a preços de varejo;</a:t>
          </a:r>
        </a:p>
      </dgm:t>
    </dgm:pt>
    <dgm:pt modelId="{3FDC88D0-3876-4ADA-9301-A9892E70F919}" type="parTrans" cxnId="{739878A1-D4CE-4D68-AD4A-3BD5E10F0C4B}">
      <dgm:prSet/>
      <dgm:spPr/>
      <dgm:t>
        <a:bodyPr/>
        <a:lstStyle/>
        <a:p>
          <a:endParaRPr lang="pt-BR"/>
        </a:p>
      </dgm:t>
    </dgm:pt>
    <dgm:pt modelId="{70C27AAD-5719-49F0-979A-EEA7858303D1}" type="sibTrans" cxnId="{739878A1-D4CE-4D68-AD4A-3BD5E10F0C4B}">
      <dgm:prSet/>
      <dgm:spPr/>
      <dgm:t>
        <a:bodyPr/>
        <a:lstStyle/>
        <a:p>
          <a:endParaRPr lang="pt-BR"/>
        </a:p>
      </dgm:t>
    </dgm:pt>
    <dgm:pt modelId="{A925439A-2428-4009-BE15-2789499760A1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263525" indent="-171450"/>
          <a:r>
            <a:rPr lang="pt-BR" sz="1400" dirty="0" smtClean="0"/>
            <a:t>Morador não está acostumado a comprar um serviço profissional de reforma. Alto custo de venda e comunicação.</a:t>
          </a:r>
        </a:p>
      </dgm:t>
    </dgm:pt>
    <dgm:pt modelId="{52D2740C-D0A6-4E2E-ADFA-93B9E072ECAA}" type="parTrans" cxnId="{6B7C72C7-DEEB-42DA-846A-591E5725528D}">
      <dgm:prSet/>
      <dgm:spPr/>
      <dgm:t>
        <a:bodyPr/>
        <a:lstStyle/>
        <a:p>
          <a:endParaRPr lang="pt-BR"/>
        </a:p>
      </dgm:t>
    </dgm:pt>
    <dgm:pt modelId="{14E524D0-4ABE-445D-8E22-8BD7B63E13D5}" type="sibTrans" cxnId="{6B7C72C7-DEEB-42DA-846A-591E5725528D}">
      <dgm:prSet/>
      <dgm:spPr/>
      <dgm:t>
        <a:bodyPr/>
        <a:lstStyle/>
        <a:p>
          <a:endParaRPr lang="pt-BR"/>
        </a:p>
      </dgm:t>
    </dgm:pt>
    <dgm:pt modelId="{2C0521A7-988B-4328-AD41-23B34686C58C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r>
            <a:rPr lang="pt-BR" sz="1400" dirty="0" smtClean="0"/>
            <a:t>Aumento da participação de receita de obras;</a:t>
          </a:r>
          <a:endParaRPr lang="pt-BR" sz="1400" dirty="0"/>
        </a:p>
      </dgm:t>
    </dgm:pt>
    <dgm:pt modelId="{7879EC5D-F4F9-42A7-9B24-9284F7052DA1}" type="parTrans" cxnId="{73B147EC-6734-454D-9BBA-1F118A96C61C}">
      <dgm:prSet/>
      <dgm:spPr/>
      <dgm:t>
        <a:bodyPr/>
        <a:lstStyle/>
        <a:p>
          <a:endParaRPr lang="pt-BR"/>
        </a:p>
      </dgm:t>
    </dgm:pt>
    <dgm:pt modelId="{A30B5E4E-79E0-4944-8DB5-0D25FCBDF516}" type="sibTrans" cxnId="{73B147EC-6734-454D-9BBA-1F118A96C61C}">
      <dgm:prSet/>
      <dgm:spPr/>
      <dgm:t>
        <a:bodyPr/>
        <a:lstStyle/>
        <a:p>
          <a:endParaRPr lang="pt-BR"/>
        </a:p>
      </dgm:t>
    </dgm:pt>
    <dgm:pt modelId="{BC155E24-AD4A-49FA-A7A5-5341288FA59D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r>
            <a:rPr lang="pt-BR" sz="1400" dirty="0" smtClean="0"/>
            <a:t>Obter acesso a técnicas inovadoras que permitam realizar as reformas em um tempo menor e com menor risco de falhas;</a:t>
          </a:r>
        </a:p>
      </dgm:t>
    </dgm:pt>
    <dgm:pt modelId="{6862738D-0D4F-43FB-8383-301AC9E1FFA3}" type="parTrans" cxnId="{D450407C-5367-43D1-885C-61180DABAFF2}">
      <dgm:prSet/>
      <dgm:spPr/>
      <dgm:t>
        <a:bodyPr/>
        <a:lstStyle/>
        <a:p>
          <a:endParaRPr lang="pt-BR"/>
        </a:p>
      </dgm:t>
    </dgm:pt>
    <dgm:pt modelId="{D8DAB563-F41B-42FB-9BB0-F2A9B0A5BCAC}" type="sibTrans" cxnId="{D450407C-5367-43D1-885C-61180DABAFF2}">
      <dgm:prSet/>
      <dgm:spPr/>
      <dgm:t>
        <a:bodyPr/>
        <a:lstStyle/>
        <a:p>
          <a:endParaRPr lang="pt-BR"/>
        </a:p>
      </dgm:t>
    </dgm:pt>
    <dgm:pt modelId="{1222A5FE-1EFC-4BBB-B1BD-9C1DD33CFD88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r>
            <a:rPr lang="pt-BR" sz="1400" dirty="0" smtClean="0"/>
            <a:t>Comprar material de construção em quantidade, para ter condições de negociar descontos com fornecedores</a:t>
          </a:r>
        </a:p>
      </dgm:t>
    </dgm:pt>
    <dgm:pt modelId="{4EBC70C7-FCEA-4FC4-BCEF-7D11FACEF67D}" type="parTrans" cxnId="{1668BCF0-F2ED-46A1-AC99-0BEA59314723}">
      <dgm:prSet/>
      <dgm:spPr/>
      <dgm:t>
        <a:bodyPr/>
        <a:lstStyle/>
        <a:p>
          <a:endParaRPr lang="pt-BR"/>
        </a:p>
      </dgm:t>
    </dgm:pt>
    <dgm:pt modelId="{EB5521F8-9882-4284-AE72-5425E8FDF71D}" type="sibTrans" cxnId="{1668BCF0-F2ED-46A1-AC99-0BEA59314723}">
      <dgm:prSet/>
      <dgm:spPr/>
      <dgm:t>
        <a:bodyPr/>
        <a:lstStyle/>
        <a:p>
          <a:endParaRPr lang="pt-BR"/>
        </a:p>
      </dgm:t>
    </dgm:pt>
    <dgm:pt modelId="{9FFDA419-8DA5-4C7C-B778-03FB8B5D1AB5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r>
            <a:rPr lang="pt-BR" sz="1400" dirty="0" smtClean="0"/>
            <a:t>Aumentar a percepção do valor do serviço por parte da comunidade</a:t>
          </a:r>
        </a:p>
      </dgm:t>
    </dgm:pt>
    <dgm:pt modelId="{FBF2036D-DD80-4DD8-82F0-201B37AF98F1}" type="parTrans" cxnId="{8917BF20-2BEE-4B3F-AB14-AB2979ADC565}">
      <dgm:prSet/>
      <dgm:spPr/>
      <dgm:t>
        <a:bodyPr/>
        <a:lstStyle/>
        <a:p>
          <a:endParaRPr lang="pt-BR"/>
        </a:p>
      </dgm:t>
    </dgm:pt>
    <dgm:pt modelId="{42C27C12-2B68-4995-B355-5C1510546AA6}" type="sibTrans" cxnId="{8917BF20-2BEE-4B3F-AB14-AB2979ADC565}">
      <dgm:prSet/>
      <dgm:spPr/>
      <dgm:t>
        <a:bodyPr/>
        <a:lstStyle/>
        <a:p>
          <a:endParaRPr lang="pt-BR"/>
        </a:p>
      </dgm:t>
    </dgm:pt>
    <dgm:pt modelId="{44D971EE-5C78-40F4-963D-0A3796523D0C}">
      <dgm:prSet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endParaRPr lang="pt-BR" sz="1300" dirty="0"/>
        </a:p>
      </dgm:t>
    </dgm:pt>
    <dgm:pt modelId="{45F57272-6372-4F1E-AE39-0B44D38AE734}" type="parTrans" cxnId="{E0B10BAE-5E3C-454C-BB84-960EE5C2B68D}">
      <dgm:prSet/>
      <dgm:spPr/>
      <dgm:t>
        <a:bodyPr/>
        <a:lstStyle/>
        <a:p>
          <a:endParaRPr lang="pt-BR"/>
        </a:p>
      </dgm:t>
    </dgm:pt>
    <dgm:pt modelId="{6D0C7996-9703-4848-952E-4F767AB3333C}" type="sibTrans" cxnId="{E0B10BAE-5E3C-454C-BB84-960EE5C2B68D}">
      <dgm:prSet/>
      <dgm:spPr/>
      <dgm:t>
        <a:bodyPr/>
        <a:lstStyle/>
        <a:p>
          <a:endParaRPr lang="pt-BR"/>
        </a:p>
      </dgm:t>
    </dgm:pt>
    <dgm:pt modelId="{8ED5E009-6759-4623-8DFF-CBB6B775AAAD}">
      <dgm:prSet phldrT="[Texto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endParaRPr lang="pt-BR" sz="400" dirty="0"/>
        </a:p>
      </dgm:t>
    </dgm:pt>
    <dgm:pt modelId="{0FD4218A-1124-4A1C-9F09-64A14D6F311A}" type="parTrans" cxnId="{3AE70FE0-B700-4E43-BD28-E8030EB64D16}">
      <dgm:prSet/>
      <dgm:spPr/>
      <dgm:t>
        <a:bodyPr/>
        <a:lstStyle/>
        <a:p>
          <a:endParaRPr lang="pt-BR"/>
        </a:p>
      </dgm:t>
    </dgm:pt>
    <dgm:pt modelId="{E67CF6DF-C2CB-4BE0-B859-8510198F3AE2}" type="sibTrans" cxnId="{3AE70FE0-B700-4E43-BD28-E8030EB64D16}">
      <dgm:prSet/>
      <dgm:spPr/>
      <dgm:t>
        <a:bodyPr/>
        <a:lstStyle/>
        <a:p>
          <a:endParaRPr lang="pt-BR"/>
        </a:p>
      </dgm:t>
    </dgm:pt>
    <dgm:pt modelId="{9E271122-4A32-4A6E-AE26-A7C6CB92854F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endParaRPr lang="pt-BR" sz="1400" dirty="0" smtClean="0"/>
        </a:p>
      </dgm:t>
    </dgm:pt>
    <dgm:pt modelId="{0C829FEB-2602-4A32-BB9B-CA45C23BCC26}" type="parTrans" cxnId="{D46CE1B1-AD33-47DA-9144-DE26E71A632C}">
      <dgm:prSet/>
      <dgm:spPr/>
      <dgm:t>
        <a:bodyPr/>
        <a:lstStyle/>
        <a:p>
          <a:endParaRPr lang="pt-BR"/>
        </a:p>
      </dgm:t>
    </dgm:pt>
    <dgm:pt modelId="{27736E3C-4F9F-4415-99D5-03683397EEAB}" type="sibTrans" cxnId="{D46CE1B1-AD33-47DA-9144-DE26E71A632C}">
      <dgm:prSet/>
      <dgm:spPr/>
      <dgm:t>
        <a:bodyPr/>
        <a:lstStyle/>
        <a:p>
          <a:endParaRPr lang="pt-BR"/>
        </a:p>
      </dgm:t>
    </dgm:pt>
    <dgm:pt modelId="{F1347BCC-33C4-4168-9DD2-D98B73FADB16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endParaRPr lang="pt-BR" sz="1400" dirty="0" smtClean="0"/>
        </a:p>
      </dgm:t>
    </dgm:pt>
    <dgm:pt modelId="{24F6D3DF-0892-4BF9-90C8-909F1D0B80DF}" type="parTrans" cxnId="{A444955F-3B98-4921-B868-84945413A465}">
      <dgm:prSet/>
      <dgm:spPr/>
      <dgm:t>
        <a:bodyPr/>
        <a:lstStyle/>
        <a:p>
          <a:endParaRPr lang="pt-BR"/>
        </a:p>
      </dgm:t>
    </dgm:pt>
    <dgm:pt modelId="{7197843A-0E28-4B15-AFA0-7C32886E6423}" type="sibTrans" cxnId="{A444955F-3B98-4921-B868-84945413A465}">
      <dgm:prSet/>
      <dgm:spPr/>
      <dgm:t>
        <a:bodyPr/>
        <a:lstStyle/>
        <a:p>
          <a:endParaRPr lang="pt-BR"/>
        </a:p>
      </dgm:t>
    </dgm:pt>
    <dgm:pt modelId="{73C432FC-12A4-4A65-9D38-25B5B7AB754E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endParaRPr lang="pt-BR" sz="1400" dirty="0" smtClean="0"/>
        </a:p>
      </dgm:t>
    </dgm:pt>
    <dgm:pt modelId="{019C291C-65C0-4DAC-9D81-815633709575}" type="parTrans" cxnId="{E25844E2-458F-48E4-934A-5FDFA9F7A09A}">
      <dgm:prSet/>
      <dgm:spPr/>
      <dgm:t>
        <a:bodyPr/>
        <a:lstStyle/>
        <a:p>
          <a:endParaRPr lang="pt-BR"/>
        </a:p>
      </dgm:t>
    </dgm:pt>
    <dgm:pt modelId="{5087068C-211E-4A03-83DE-E57D6C9C504A}" type="sibTrans" cxnId="{E25844E2-458F-48E4-934A-5FDFA9F7A09A}">
      <dgm:prSet/>
      <dgm:spPr/>
      <dgm:t>
        <a:bodyPr/>
        <a:lstStyle/>
        <a:p>
          <a:endParaRPr lang="pt-BR"/>
        </a:p>
      </dgm:t>
    </dgm:pt>
    <dgm:pt modelId="{B301A38A-7571-4FAD-BE9F-2E565DDFAB08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endParaRPr lang="pt-BR" sz="1400" dirty="0" smtClean="0"/>
        </a:p>
      </dgm:t>
    </dgm:pt>
    <dgm:pt modelId="{AEEA7E78-B921-4522-AAC5-B26202B0F787}" type="parTrans" cxnId="{AB5126D7-F06B-4BBD-9B39-88646D0283EC}">
      <dgm:prSet/>
      <dgm:spPr/>
      <dgm:t>
        <a:bodyPr/>
        <a:lstStyle/>
        <a:p>
          <a:endParaRPr lang="pt-BR"/>
        </a:p>
      </dgm:t>
    </dgm:pt>
    <dgm:pt modelId="{EE123D77-B717-49A2-84CB-F261E389B6BB}" type="sibTrans" cxnId="{AB5126D7-F06B-4BBD-9B39-88646D0283EC}">
      <dgm:prSet/>
      <dgm:spPr/>
      <dgm:t>
        <a:bodyPr/>
        <a:lstStyle/>
        <a:p>
          <a:endParaRPr lang="pt-BR"/>
        </a:p>
      </dgm:t>
    </dgm:pt>
    <dgm:pt modelId="{2F347A15-E77E-417E-AD11-D4561E0F3D7D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marL="182563" indent="-182563"/>
          <a:endParaRPr lang="pt-BR" sz="1400" dirty="0" smtClean="0"/>
        </a:p>
      </dgm:t>
    </dgm:pt>
    <dgm:pt modelId="{9F8179A2-CCFD-4CAF-9240-C73D5C65FA5A}" type="parTrans" cxnId="{40A51865-2D58-4D76-9E80-78D3CBF1535F}">
      <dgm:prSet/>
      <dgm:spPr/>
      <dgm:t>
        <a:bodyPr/>
        <a:lstStyle/>
        <a:p>
          <a:endParaRPr lang="pt-BR"/>
        </a:p>
      </dgm:t>
    </dgm:pt>
    <dgm:pt modelId="{31C85A8D-FE5B-4130-BC31-9C2EA35CD96A}" type="sibTrans" cxnId="{40A51865-2D58-4D76-9E80-78D3CBF1535F}">
      <dgm:prSet/>
      <dgm:spPr/>
      <dgm:t>
        <a:bodyPr/>
        <a:lstStyle/>
        <a:p>
          <a:endParaRPr lang="pt-BR"/>
        </a:p>
      </dgm:t>
    </dgm:pt>
    <dgm:pt modelId="{66E24C84-BA5D-4FBE-84A9-8F576C310097}" type="pres">
      <dgm:prSet presAssocID="{36D8174B-2069-4F38-ACA4-16F421AB0B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88D30B-B49A-4C9C-B1F4-A0AC19432E28}" type="pres">
      <dgm:prSet presAssocID="{B1809964-2F51-4C2C-96B3-31636864060B}" presName="composite" presStyleCnt="0"/>
      <dgm:spPr/>
    </dgm:pt>
    <dgm:pt modelId="{71D83C45-7E8E-44EF-AFAA-1CB22B7910C6}" type="pres">
      <dgm:prSet presAssocID="{B1809964-2F51-4C2C-96B3-3163686406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2338589-B73C-4848-A708-D1F8F1CF57CB}" type="pres">
      <dgm:prSet presAssocID="{B1809964-2F51-4C2C-96B3-31636864060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5CB76DD-DA02-4B7C-B2DB-66AAEAA4062D}" type="pres">
      <dgm:prSet presAssocID="{13485D82-EA44-4829-BE32-FDA3737E3031}" presName="space" presStyleCnt="0"/>
      <dgm:spPr/>
    </dgm:pt>
    <dgm:pt modelId="{93529AF1-CF6E-49F2-BBAE-DEC4862DA9B2}" type="pres">
      <dgm:prSet presAssocID="{B3206CAE-E293-4AE3-AFD9-606EB7BE14D6}" presName="composite" presStyleCnt="0"/>
      <dgm:spPr/>
    </dgm:pt>
    <dgm:pt modelId="{6CC4FCC3-D0E2-447F-9C63-9B78DE3061C2}" type="pres">
      <dgm:prSet presAssocID="{B3206CAE-E293-4AE3-AFD9-606EB7BE14D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ED3CC-164C-48B6-95E2-5289C01B49A3}" type="pres">
      <dgm:prSet presAssocID="{B3206CAE-E293-4AE3-AFD9-606EB7BE14D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917BF20-2BEE-4B3F-AB14-AB2979ADC565}" srcId="{B3206CAE-E293-4AE3-AFD9-606EB7BE14D6}" destId="{9FFDA419-8DA5-4C7C-B778-03FB8B5D1AB5}" srcOrd="4" destOrd="0" parTransId="{FBF2036D-DD80-4DD8-82F0-201B37AF98F1}" sibTransId="{42C27C12-2B68-4995-B355-5C1510546AA6}"/>
    <dgm:cxn modelId="{B1130DC3-683F-450D-AF1B-FAF917C04D89}" type="presOf" srcId="{37E44993-6030-4A24-B087-BD6FB31B8AEE}" destId="{A2338589-B73C-4848-A708-D1F8F1CF57CB}" srcOrd="0" destOrd="1" presId="urn:microsoft.com/office/officeart/2005/8/layout/hList1"/>
    <dgm:cxn modelId="{D450407C-5367-43D1-885C-61180DABAFF2}" srcId="{B3206CAE-E293-4AE3-AFD9-606EB7BE14D6}" destId="{BC155E24-AD4A-49FA-A7A5-5341288FA59D}" srcOrd="2" destOrd="0" parTransId="{6862738D-0D4F-43FB-8383-301AC9E1FFA3}" sibTransId="{D8DAB563-F41B-42FB-9BB0-F2A9B0A5BCAC}"/>
    <dgm:cxn modelId="{07CA7474-4043-4D5C-9749-66AE02131317}" type="presOf" srcId="{A925439A-2428-4009-BE15-2789499760A1}" destId="{A2338589-B73C-4848-A708-D1F8F1CF57CB}" srcOrd="0" destOrd="5" presId="urn:microsoft.com/office/officeart/2005/8/layout/hList1"/>
    <dgm:cxn modelId="{76488D17-47A8-4DAE-AE71-A57F4BAFF70E}" srcId="{36D8174B-2069-4F38-ACA4-16F421AB0B7D}" destId="{B1809964-2F51-4C2C-96B3-31636864060B}" srcOrd="0" destOrd="0" parTransId="{A002B3CC-6D67-4FE0-9309-976453C8321A}" sibTransId="{13485D82-EA44-4829-BE32-FDA3737E3031}"/>
    <dgm:cxn modelId="{AB5126D7-F06B-4BBD-9B39-88646D0283EC}" srcId="{B3206CAE-E293-4AE3-AFD9-606EB7BE14D6}" destId="{B301A38A-7571-4FAD-BE9F-2E565DDFAB08}" srcOrd="7" destOrd="0" parTransId="{AEEA7E78-B921-4522-AAC5-B26202B0F787}" sibTransId="{EE123D77-B717-49A2-84CB-F261E389B6BB}"/>
    <dgm:cxn modelId="{40A51865-2D58-4D76-9E80-78D3CBF1535F}" srcId="{B3206CAE-E293-4AE3-AFD9-606EB7BE14D6}" destId="{2F347A15-E77E-417E-AD11-D4561E0F3D7D}" srcOrd="8" destOrd="0" parTransId="{9F8179A2-CCFD-4CAF-9240-C73D5C65FA5A}" sibTransId="{31C85A8D-FE5B-4130-BC31-9C2EA35CD96A}"/>
    <dgm:cxn modelId="{1B283445-B0BE-48A1-BD99-75127A9EFC0D}" type="presOf" srcId="{BC155E24-AD4A-49FA-A7A5-5341288FA59D}" destId="{799ED3CC-164C-48B6-95E2-5289C01B49A3}" srcOrd="0" destOrd="2" presId="urn:microsoft.com/office/officeart/2005/8/layout/hList1"/>
    <dgm:cxn modelId="{8C6CED37-8DD5-4E12-9E15-79CB83E4925D}" srcId="{B1809964-2F51-4C2C-96B3-31636864060B}" destId="{37E44993-6030-4A24-B087-BD6FB31B8AEE}" srcOrd="1" destOrd="0" parTransId="{7E3DA5B6-9B9D-474F-ABA3-38F01D323AA9}" sibTransId="{D8BBF1F3-7DC0-4D34-BC16-995C079293D4}"/>
    <dgm:cxn modelId="{5C7990C5-E278-46E4-BF6D-1F208C76FA9B}" type="presOf" srcId="{8AD07A69-DAFB-484C-AD70-6CD629EED864}" destId="{A2338589-B73C-4848-A708-D1F8F1CF57CB}" srcOrd="0" destOrd="4" presId="urn:microsoft.com/office/officeart/2005/8/layout/hList1"/>
    <dgm:cxn modelId="{FB945144-78C1-4E1B-96B7-3A19E1A99EC3}" type="presOf" srcId="{8ED5E009-6759-4623-8DFF-CBB6B775AAAD}" destId="{A2338589-B73C-4848-A708-D1F8F1CF57CB}" srcOrd="0" destOrd="0" presId="urn:microsoft.com/office/officeart/2005/8/layout/hList1"/>
    <dgm:cxn modelId="{739878A1-D4CE-4D68-AD4A-3BD5E10F0C4B}" srcId="{B1809964-2F51-4C2C-96B3-31636864060B}" destId="{8AD07A69-DAFB-484C-AD70-6CD629EED864}" srcOrd="4" destOrd="0" parTransId="{3FDC88D0-3876-4ADA-9301-A9892E70F919}" sibTransId="{70C27AAD-5719-49F0-979A-EEA7858303D1}"/>
    <dgm:cxn modelId="{5FFFDE6A-9490-4B3C-9692-55490E583E63}" type="presOf" srcId="{9FFDA419-8DA5-4C7C-B778-03FB8B5D1AB5}" destId="{799ED3CC-164C-48B6-95E2-5289C01B49A3}" srcOrd="0" destOrd="4" presId="urn:microsoft.com/office/officeart/2005/8/layout/hList1"/>
    <dgm:cxn modelId="{3AE70FE0-B700-4E43-BD28-E8030EB64D16}" srcId="{B1809964-2F51-4C2C-96B3-31636864060B}" destId="{8ED5E009-6759-4623-8DFF-CBB6B775AAAD}" srcOrd="0" destOrd="0" parTransId="{0FD4218A-1124-4A1C-9F09-64A14D6F311A}" sibTransId="{E67CF6DF-C2CB-4BE0-B859-8510198F3AE2}"/>
    <dgm:cxn modelId="{A444955F-3B98-4921-B868-84945413A465}" srcId="{B3206CAE-E293-4AE3-AFD9-606EB7BE14D6}" destId="{F1347BCC-33C4-4168-9DD2-D98B73FADB16}" srcOrd="5" destOrd="0" parTransId="{24F6D3DF-0892-4BF9-90C8-909F1D0B80DF}" sibTransId="{7197843A-0E28-4B15-AFA0-7C32886E6423}"/>
    <dgm:cxn modelId="{31EA2CCB-5740-4833-B8A1-9189B491C2C7}" type="presOf" srcId="{F1347BCC-33C4-4168-9DD2-D98B73FADB16}" destId="{799ED3CC-164C-48B6-95E2-5289C01B49A3}" srcOrd="0" destOrd="5" presId="urn:microsoft.com/office/officeart/2005/8/layout/hList1"/>
    <dgm:cxn modelId="{F43E6254-C5FF-47A5-A509-ECD30306ED7F}" type="presOf" srcId="{73C432FC-12A4-4A65-9D38-25B5B7AB754E}" destId="{799ED3CC-164C-48B6-95E2-5289C01B49A3}" srcOrd="0" destOrd="6" presId="urn:microsoft.com/office/officeart/2005/8/layout/hList1"/>
    <dgm:cxn modelId="{5E39D630-ABB8-4AED-98B4-5AD4485D6C0D}" srcId="{B1809964-2F51-4C2C-96B3-31636864060B}" destId="{F442F163-D18C-453C-BB1C-F43AED200B0A}" srcOrd="3" destOrd="0" parTransId="{6C4DABDB-04E7-4712-A71B-335E63CCDE5E}" sibTransId="{09AE93A8-5339-4D94-9D06-1AFD33BB6E6D}"/>
    <dgm:cxn modelId="{6B7C72C7-DEEB-42DA-846A-591E5725528D}" srcId="{B1809964-2F51-4C2C-96B3-31636864060B}" destId="{A925439A-2428-4009-BE15-2789499760A1}" srcOrd="5" destOrd="0" parTransId="{52D2740C-D0A6-4E2E-ADFA-93B9E072ECAA}" sibTransId="{14E524D0-4ABE-445D-8E22-8BD7B63E13D5}"/>
    <dgm:cxn modelId="{1BB7B8A2-7FE3-4CDD-963E-39C7CC12A5FD}" type="presOf" srcId="{B3206CAE-E293-4AE3-AFD9-606EB7BE14D6}" destId="{6CC4FCC3-D0E2-447F-9C63-9B78DE3061C2}" srcOrd="0" destOrd="0" presId="urn:microsoft.com/office/officeart/2005/8/layout/hList1"/>
    <dgm:cxn modelId="{D46CE1B1-AD33-47DA-9144-DE26E71A632C}" srcId="{B3206CAE-E293-4AE3-AFD9-606EB7BE14D6}" destId="{9E271122-4A32-4A6E-AE26-A7C6CB92854F}" srcOrd="9" destOrd="0" parTransId="{0C829FEB-2602-4A32-BB9B-CA45C23BCC26}" sibTransId="{27736E3C-4F9F-4415-99D5-03683397EEAB}"/>
    <dgm:cxn modelId="{8F9D2ABC-4E4C-4036-9B8C-8D07D78170A4}" type="presOf" srcId="{B301A38A-7571-4FAD-BE9F-2E565DDFAB08}" destId="{799ED3CC-164C-48B6-95E2-5289C01B49A3}" srcOrd="0" destOrd="7" presId="urn:microsoft.com/office/officeart/2005/8/layout/hList1"/>
    <dgm:cxn modelId="{3A955F19-7865-4720-8494-BD5D2AF8D993}" type="presOf" srcId="{2C0521A7-988B-4328-AD41-23B34686C58C}" destId="{799ED3CC-164C-48B6-95E2-5289C01B49A3}" srcOrd="0" destOrd="1" presId="urn:microsoft.com/office/officeart/2005/8/layout/hList1"/>
    <dgm:cxn modelId="{71C7C452-36EF-4763-8C59-A5281A268DB1}" type="presOf" srcId="{B1809964-2F51-4C2C-96B3-31636864060B}" destId="{71D83C45-7E8E-44EF-AFAA-1CB22B7910C6}" srcOrd="0" destOrd="0" presId="urn:microsoft.com/office/officeart/2005/8/layout/hList1"/>
    <dgm:cxn modelId="{DC832B5B-B3BC-4827-A6F5-FF27EB403DE4}" srcId="{B3206CAE-E293-4AE3-AFD9-606EB7BE14D6}" destId="{D39037AB-9A79-4C6C-9A19-C92F2E3CF9A1}" srcOrd="0" destOrd="0" parTransId="{DE193812-042F-487E-B206-7F06B16EAA19}" sibTransId="{E84F5BFB-86FC-4653-973D-BD85CA1275CC}"/>
    <dgm:cxn modelId="{E0B10BAE-5E3C-454C-BB84-960EE5C2B68D}" srcId="{B1809964-2F51-4C2C-96B3-31636864060B}" destId="{44D971EE-5C78-40F4-963D-0A3796523D0C}" srcOrd="6" destOrd="0" parTransId="{45F57272-6372-4F1E-AE39-0B44D38AE734}" sibTransId="{6D0C7996-9703-4848-952E-4F767AB3333C}"/>
    <dgm:cxn modelId="{1668BCF0-F2ED-46A1-AC99-0BEA59314723}" srcId="{B3206CAE-E293-4AE3-AFD9-606EB7BE14D6}" destId="{1222A5FE-1EFC-4BBB-B1BD-9C1DD33CFD88}" srcOrd="3" destOrd="0" parTransId="{4EBC70C7-FCEA-4FC4-BCEF-7D11FACEF67D}" sibTransId="{EB5521F8-9882-4284-AE72-5425E8FDF71D}"/>
    <dgm:cxn modelId="{E25844E2-458F-48E4-934A-5FDFA9F7A09A}" srcId="{B3206CAE-E293-4AE3-AFD9-606EB7BE14D6}" destId="{73C432FC-12A4-4A65-9D38-25B5B7AB754E}" srcOrd="6" destOrd="0" parTransId="{019C291C-65C0-4DAC-9D81-815633709575}" sibTransId="{5087068C-211E-4A03-83DE-E57D6C9C504A}"/>
    <dgm:cxn modelId="{73B147EC-6734-454D-9BBA-1F118A96C61C}" srcId="{B3206CAE-E293-4AE3-AFD9-606EB7BE14D6}" destId="{2C0521A7-988B-4328-AD41-23B34686C58C}" srcOrd="1" destOrd="0" parTransId="{7879EC5D-F4F9-42A7-9B24-9284F7052DA1}" sibTransId="{A30B5E4E-79E0-4944-8DB5-0D25FCBDF516}"/>
    <dgm:cxn modelId="{ABBA1BCD-7B8F-49F4-83FF-73C49919D581}" srcId="{36D8174B-2069-4F38-ACA4-16F421AB0B7D}" destId="{B3206CAE-E293-4AE3-AFD9-606EB7BE14D6}" srcOrd="1" destOrd="0" parTransId="{5BC7100B-4B01-463F-8250-271A4ADBB973}" sibTransId="{32697CAF-EF81-4D56-8FCD-892B93A7694A}"/>
    <dgm:cxn modelId="{DD73F473-D3B7-4C63-B1E3-DA062842F3C2}" type="presOf" srcId="{F442F163-D18C-453C-BB1C-F43AED200B0A}" destId="{A2338589-B73C-4848-A708-D1F8F1CF57CB}" srcOrd="0" destOrd="3" presId="urn:microsoft.com/office/officeart/2005/8/layout/hList1"/>
    <dgm:cxn modelId="{D5313EE3-2220-441F-B5ED-EB10A28D1701}" type="presOf" srcId="{36D8174B-2069-4F38-ACA4-16F421AB0B7D}" destId="{66E24C84-BA5D-4FBE-84A9-8F576C310097}" srcOrd="0" destOrd="0" presId="urn:microsoft.com/office/officeart/2005/8/layout/hList1"/>
    <dgm:cxn modelId="{5C51F2BF-A34C-4AEF-9597-F13A401A96BA}" type="presOf" srcId="{D302194A-5640-4E6D-9A66-9F416385F761}" destId="{A2338589-B73C-4848-A708-D1F8F1CF57CB}" srcOrd="0" destOrd="2" presId="urn:microsoft.com/office/officeart/2005/8/layout/hList1"/>
    <dgm:cxn modelId="{522B0003-6A91-4675-AFED-FAF4FA8F9179}" type="presOf" srcId="{1222A5FE-1EFC-4BBB-B1BD-9C1DD33CFD88}" destId="{799ED3CC-164C-48B6-95E2-5289C01B49A3}" srcOrd="0" destOrd="3" presId="urn:microsoft.com/office/officeart/2005/8/layout/hList1"/>
    <dgm:cxn modelId="{B42887A7-DCCF-4CB0-A0C2-72EB02770C65}" srcId="{B1809964-2F51-4C2C-96B3-31636864060B}" destId="{D302194A-5640-4E6D-9A66-9F416385F761}" srcOrd="2" destOrd="0" parTransId="{806E84CC-702E-4C73-A8B4-88EF887C0AF2}" sibTransId="{1818DAF9-10ED-49B3-B7F7-1042E90BFBFC}"/>
    <dgm:cxn modelId="{77CFA8E3-385B-4A19-BDC8-0BEA8859BCF2}" type="presOf" srcId="{2F347A15-E77E-417E-AD11-D4561E0F3D7D}" destId="{799ED3CC-164C-48B6-95E2-5289C01B49A3}" srcOrd="0" destOrd="8" presId="urn:microsoft.com/office/officeart/2005/8/layout/hList1"/>
    <dgm:cxn modelId="{52B484F1-5EF0-4373-9956-DDC3EA11E8ED}" type="presOf" srcId="{D39037AB-9A79-4C6C-9A19-C92F2E3CF9A1}" destId="{799ED3CC-164C-48B6-95E2-5289C01B49A3}" srcOrd="0" destOrd="0" presId="urn:microsoft.com/office/officeart/2005/8/layout/hList1"/>
    <dgm:cxn modelId="{3D8A4D2F-644F-43F5-A0E3-3AB2FC14A292}" type="presOf" srcId="{9E271122-4A32-4A6E-AE26-A7C6CB92854F}" destId="{799ED3CC-164C-48B6-95E2-5289C01B49A3}" srcOrd="0" destOrd="9" presId="urn:microsoft.com/office/officeart/2005/8/layout/hList1"/>
    <dgm:cxn modelId="{E19DBA87-DF78-482D-BEAD-3AC4B63C1A84}" type="presOf" srcId="{44D971EE-5C78-40F4-963D-0A3796523D0C}" destId="{A2338589-B73C-4848-A708-D1F8F1CF57CB}" srcOrd="0" destOrd="6" presId="urn:microsoft.com/office/officeart/2005/8/layout/hList1"/>
    <dgm:cxn modelId="{9A6D7DD2-9832-433A-92FA-E5B98D47650C}" type="presParOf" srcId="{66E24C84-BA5D-4FBE-84A9-8F576C310097}" destId="{C488D30B-B49A-4C9C-B1F4-A0AC19432E28}" srcOrd="0" destOrd="0" presId="urn:microsoft.com/office/officeart/2005/8/layout/hList1"/>
    <dgm:cxn modelId="{D7471957-A02D-4DE3-83A0-820EA12ED26A}" type="presParOf" srcId="{C488D30B-B49A-4C9C-B1F4-A0AC19432E28}" destId="{71D83C45-7E8E-44EF-AFAA-1CB22B7910C6}" srcOrd="0" destOrd="0" presId="urn:microsoft.com/office/officeart/2005/8/layout/hList1"/>
    <dgm:cxn modelId="{ACAC0AEC-9022-4606-A203-50F5F1B33B05}" type="presParOf" srcId="{C488D30B-B49A-4C9C-B1F4-A0AC19432E28}" destId="{A2338589-B73C-4848-A708-D1F8F1CF57CB}" srcOrd="1" destOrd="0" presId="urn:microsoft.com/office/officeart/2005/8/layout/hList1"/>
    <dgm:cxn modelId="{138B3EB7-AF68-498D-A30D-B1AAF3148082}" type="presParOf" srcId="{66E24C84-BA5D-4FBE-84A9-8F576C310097}" destId="{55CB76DD-DA02-4B7C-B2DB-66AAEAA4062D}" srcOrd="1" destOrd="0" presId="urn:microsoft.com/office/officeart/2005/8/layout/hList1"/>
    <dgm:cxn modelId="{BBB54E0C-573D-4366-A705-EB297D2E8AC7}" type="presParOf" srcId="{66E24C84-BA5D-4FBE-84A9-8F576C310097}" destId="{93529AF1-CF6E-49F2-BBAE-DEC4862DA9B2}" srcOrd="2" destOrd="0" presId="urn:microsoft.com/office/officeart/2005/8/layout/hList1"/>
    <dgm:cxn modelId="{F363F714-D765-44A2-BEE7-9140E77B605C}" type="presParOf" srcId="{93529AF1-CF6E-49F2-BBAE-DEC4862DA9B2}" destId="{6CC4FCC3-D0E2-447F-9C63-9B78DE3061C2}" srcOrd="0" destOrd="0" presId="urn:microsoft.com/office/officeart/2005/8/layout/hList1"/>
    <dgm:cxn modelId="{88502017-FB22-4568-A557-5C79F5665EA4}" type="presParOf" srcId="{93529AF1-CF6E-49F2-BBAE-DEC4862DA9B2}" destId="{799ED3CC-164C-48B6-95E2-5289C01B49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8575D-0D41-4C71-8060-B0663E62CA21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49D59-E0A2-444E-B7C2-8233D015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8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8 - </a:t>
            </a:r>
            <a:r>
              <a:rPr lang="pt-B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Condições comerciais</a:t>
            </a:r>
            <a:endParaRPr lang="pt-B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viabilizá-los, oferecemos uma solução integrada ao morador, envolvendo a assessoria técnica na elaboração do projeto e acompanhamento da obra; mão de obra especializada, e parcelamento da reforma em 12 vezes. Os valores das operações vão de 1.500 a 4.000 reais por obra. 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42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929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2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17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83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6 - </a:t>
            </a:r>
            <a:r>
              <a:rPr lang="pt-B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Apresentação da solução: Vivenda</a:t>
            </a:r>
            <a:endParaRPr lang="pt-B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justamente para pessoas como elas é que montamos a Vivenda, uma empresa de oferta única e completa de serviços para reformas de baixa complexidade, com qualidade e preço que cabem no bolso de milhões de famílias de baixa renda de todo o Brasil.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623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6 - </a:t>
            </a:r>
            <a:r>
              <a:rPr lang="pt-B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Apresentação da solução: Vivenda</a:t>
            </a:r>
            <a:endParaRPr lang="pt-B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justamente para pessoas como elas é que montamos a Vivenda, uma empresa de oferta única e completa de serviços para reformas de baixa complexidade, com qualidade e preço que cabem no bolso de milhões de famílias de baixa renda de todo o Brasil.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608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07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6 - </a:t>
            </a:r>
            <a:r>
              <a:rPr lang="pt-B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Apresentação da solução: Vivenda</a:t>
            </a:r>
            <a:endParaRPr lang="pt-B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justamente para pessoas como elas é que montamos a Vivenda, uma empresa de oferta única e completa de serviços para reformas de baixa complexidade, com qualidade e preço que cabem no bolso de milhões de famílias de baixa renda de todo o Brasil.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86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21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505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6 - </a:t>
            </a:r>
            <a:r>
              <a:rPr lang="pt-B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Apresentação da solução: Vivenda</a:t>
            </a:r>
            <a:endParaRPr lang="pt-B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justamente para pessoas como elas é que montamos a Vivenda, uma empresa de oferta única e completa de serviços para reformas de baixa complexidade, com qualidade e preço que cabem no bolso de milhões de famílias de baixa renda de todo o Brasil.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724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210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954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6 - </a:t>
            </a:r>
            <a:r>
              <a:rPr lang="pt-B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Apresentação da solução: Vivenda</a:t>
            </a:r>
            <a:endParaRPr lang="pt-B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justamente para pessoas como elas é que montamos a Vivenda, uma empresa de oferta única e completa de serviços para reformas de baixa complexidade, com qualidade e preço que cabem no bolso de milhões de famílias de baixa renda de todo o Brasil.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04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089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434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04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767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767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93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6 - </a:t>
            </a:r>
            <a:r>
              <a:rPr lang="pt-B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Apresentação da solução: Vivenda</a:t>
            </a:r>
            <a:endParaRPr lang="pt-B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justamente para pessoas como elas é que montamos a Vivenda, uma empresa de oferta única e completa de serviços para reformas de baixa complexidade, com qualidade e preço que cabem no bolso de milhões de famílias de baixa renda de todo o Brasil.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809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15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176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176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06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8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32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8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8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88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9D59-E0A2-444E-B7C2-8233D015311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8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1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45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3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4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2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26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62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6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2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48A36-EBEE-4304-B923-065F76746E6D}" type="datetimeFigureOut">
              <a:rPr lang="pt-BR" smtClean="0"/>
              <a:t>28/10/2014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2C40-1967-4CF7-BDF4-7DA2D3746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6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OU3cvNO_kl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9"/>
          <p:cNvSpPr/>
          <p:nvPr/>
        </p:nvSpPr>
        <p:spPr>
          <a:xfrm rot="16200000">
            <a:off x="553157" y="-85614"/>
            <a:ext cx="2096518" cy="22677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/>
          <p:cNvSpPr/>
          <p:nvPr/>
        </p:nvSpPr>
        <p:spPr>
          <a:xfrm rot="16200000">
            <a:off x="553156" y="3525806"/>
            <a:ext cx="2096520" cy="2267743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0" y="2197184"/>
            <a:ext cx="222151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aixaDeTexto 20"/>
          <p:cNvSpPr txBox="1"/>
          <p:nvPr/>
        </p:nvSpPr>
        <p:spPr>
          <a:xfrm>
            <a:off x="3203848" y="1956817"/>
            <a:ext cx="55446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Gotham Narrow Ultra"/>
              </a:rPr>
              <a:t>PILOTO DE 1000 REFORMAS</a:t>
            </a:r>
          </a:p>
          <a:p>
            <a:pPr algn="ctr"/>
            <a:r>
              <a:rPr lang="pt-B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Gotham Narrow Light"/>
              </a:rPr>
              <a:t>&amp; </a:t>
            </a:r>
          </a:p>
          <a:p>
            <a:pPr algn="ctr"/>
            <a:r>
              <a:rPr lang="pt-BR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Gotham Narrow Ultra"/>
              </a:rPr>
              <a:t>CONSOLIDAÇÃO </a:t>
            </a:r>
            <a:r>
              <a:rPr lang="pt-BR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Gotham Narrow Ultra"/>
              </a:rPr>
              <a:t>DO MODELO DE OPERAÇÃO </a:t>
            </a:r>
          </a:p>
        </p:txBody>
      </p:sp>
      <p:sp>
        <p:nvSpPr>
          <p:cNvPr id="40" name="CaixaDeTexto 20"/>
          <p:cNvSpPr txBox="1"/>
          <p:nvPr/>
        </p:nvSpPr>
        <p:spPr>
          <a:xfrm>
            <a:off x="3419872" y="4525878"/>
            <a:ext cx="49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Gotham Narrow Light"/>
                <a:cs typeface="Gotham Narrow Light"/>
              </a:rPr>
              <a:t>Versão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Gotham Narrow Light"/>
                <a:cs typeface="Gotham Narrow Light"/>
              </a:rPr>
              <a:t>5</a:t>
            </a:r>
            <a:endParaRPr lang="pt-BR" sz="1400" dirty="0" smtClean="0">
              <a:solidFill>
                <a:schemeClr val="bg1">
                  <a:lumMod val="50000"/>
                </a:schemeClr>
              </a:solidFill>
              <a:latin typeface="Gotham Narrow Light"/>
              <a:cs typeface="Gotham Narrow Light"/>
            </a:endParaRPr>
          </a:p>
          <a:p>
            <a:pPr algn="ctr"/>
            <a:endParaRPr lang="pt-BR" sz="1050" dirty="0" smtClean="0">
              <a:solidFill>
                <a:schemeClr val="bg1">
                  <a:lumMod val="50000"/>
                </a:schemeClr>
              </a:solidFill>
              <a:latin typeface="Gotham Narrow Light"/>
              <a:cs typeface="Gotham Narrow Light"/>
            </a:endParaRPr>
          </a:p>
          <a:p>
            <a:pPr algn="ctr"/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Gotham Narrow Light"/>
                <a:cs typeface="Gotham Narrow Light"/>
              </a:rPr>
              <a:t>15 de Setembro de 2014</a:t>
            </a:r>
          </a:p>
        </p:txBody>
      </p:sp>
    </p:spTree>
    <p:extLst>
      <p:ext uri="{BB962C8B-B14F-4D97-AF65-F5344CB8AC3E}">
        <p14:creationId xmlns:p14="http://schemas.microsoft.com/office/powerpoint/2010/main" val="27924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6711" y="1633364"/>
            <a:ext cx="4499996" cy="2874183"/>
            <a:chOff x="1547669" y="0"/>
            <a:chExt cx="7596335" cy="2874183"/>
          </a:xfrm>
        </p:grpSpPr>
        <p:sp>
          <p:nvSpPr>
            <p:cNvPr id="7" name="Retângulo 6"/>
            <p:cNvSpPr/>
            <p:nvPr/>
          </p:nvSpPr>
          <p:spPr>
            <a:xfrm rot="16200000">
              <a:off x="3908745" y="-2361076"/>
              <a:ext cx="2874183" cy="759633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493522" y="824616"/>
              <a:ext cx="5861228" cy="125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BR" sz="3200" b="1" dirty="0" smtClean="0">
                  <a:solidFill>
                    <a:srgbClr val="A26828"/>
                  </a:solidFill>
                  <a:latin typeface="+mj-lt"/>
                </a:rPr>
                <a:t>PARCELAMENTO</a:t>
              </a:r>
            </a:p>
            <a:p>
              <a:pPr algn="ctr">
                <a:lnSpc>
                  <a:spcPct val="80000"/>
                </a:lnSpc>
              </a:pPr>
              <a:r>
                <a:rPr lang="pt-BR" sz="6000" b="1" dirty="0" smtClean="0">
                  <a:solidFill>
                    <a:srgbClr val="A26828"/>
                  </a:solidFill>
                  <a:latin typeface="+mj-lt"/>
                </a:rPr>
                <a:t>12x</a:t>
              </a:r>
            </a:p>
          </p:txBody>
        </p:sp>
      </p:grpSp>
      <p:sp>
        <p:nvSpPr>
          <p:cNvPr id="6" name="Retângulo 5"/>
          <p:cNvSpPr/>
          <p:nvPr/>
        </p:nvSpPr>
        <p:spPr>
          <a:xfrm rot="16200000">
            <a:off x="5384770" y="765303"/>
            <a:ext cx="2855672" cy="4591797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716016" y="2124210"/>
            <a:ext cx="4300687" cy="1877437"/>
          </a:xfrm>
          <a:prstGeom prst="rect">
            <a:avLst/>
          </a:prstGeom>
          <a:solidFill>
            <a:srgbClr val="F2989D"/>
          </a:solidFill>
        </p:spPr>
        <p:txBody>
          <a:bodyPr wrap="square" rtlCol="0">
            <a:spAutoFit/>
          </a:bodyPr>
          <a:lstStyle/>
          <a:p>
            <a:pPr marL="354013" indent="-354013">
              <a:spcBef>
                <a:spcPts val="600"/>
              </a:spcBef>
              <a:spcAft>
                <a:spcPts val="600"/>
              </a:spcAft>
              <a:buFontTx/>
              <a:buChar char="+"/>
            </a:pPr>
            <a:r>
              <a:rPr lang="pt-BR" sz="3200" dirty="0" smtClean="0">
                <a:solidFill>
                  <a:srgbClr val="0D7AA6"/>
                </a:solidFill>
                <a:latin typeface="+mj-lt"/>
              </a:rPr>
              <a:t>MÃO DE OBRA</a:t>
            </a:r>
          </a:p>
          <a:p>
            <a:pPr marL="354013" indent="-354013">
              <a:spcBef>
                <a:spcPts val="600"/>
              </a:spcBef>
              <a:spcAft>
                <a:spcPts val="600"/>
              </a:spcAft>
              <a:buFontTx/>
              <a:buChar char="+"/>
            </a:pPr>
            <a:r>
              <a:rPr lang="pt-BR" sz="3200" dirty="0" smtClean="0">
                <a:solidFill>
                  <a:srgbClr val="0D7AA6"/>
                </a:solidFill>
                <a:latin typeface="+mj-lt"/>
              </a:rPr>
              <a:t>MATERIAL</a:t>
            </a:r>
          </a:p>
          <a:p>
            <a:pPr marL="354013" indent="-354013">
              <a:spcBef>
                <a:spcPts val="600"/>
              </a:spcBef>
              <a:spcAft>
                <a:spcPts val="600"/>
              </a:spcAft>
              <a:buFontTx/>
              <a:buChar char="+"/>
            </a:pPr>
            <a:r>
              <a:rPr lang="pt-BR" sz="3200" dirty="0" smtClean="0">
                <a:solidFill>
                  <a:srgbClr val="0D7AA6"/>
                </a:solidFill>
                <a:latin typeface="+mj-lt"/>
              </a:rPr>
              <a:t>ASSESSORIA TÉCNICA</a:t>
            </a:r>
            <a:endParaRPr lang="pt-BR" sz="3200" dirty="0">
              <a:solidFill>
                <a:srgbClr val="0D7AA6"/>
              </a:solidFill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87133" y="265212"/>
            <a:ext cx="2830145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20"/>
          <p:cNvSpPr txBox="1"/>
          <p:nvPr/>
        </p:nvSpPr>
        <p:spPr>
          <a:xfrm>
            <a:off x="1056948" y="212446"/>
            <a:ext cx="7238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8CC63F"/>
                </a:solidFill>
                <a:latin typeface="+mj-lt"/>
                <a:cs typeface="Gotham Narrow Ultra"/>
              </a:rPr>
              <a:t>Conclusão: MODELO INTEGRADO</a:t>
            </a:r>
            <a:endParaRPr lang="pt-BR" sz="4000" b="1" dirty="0">
              <a:solidFill>
                <a:srgbClr val="8CC63F"/>
              </a:solidFill>
              <a:latin typeface="+mj-lt"/>
              <a:cs typeface="Gotham Narrow Light"/>
            </a:endParaRPr>
          </a:p>
        </p:txBody>
      </p:sp>
      <p:sp>
        <p:nvSpPr>
          <p:cNvPr id="15" name="Retângulo 34"/>
          <p:cNvSpPr/>
          <p:nvPr/>
        </p:nvSpPr>
        <p:spPr>
          <a:xfrm>
            <a:off x="203554" y="265212"/>
            <a:ext cx="683579" cy="683578"/>
          </a:xfrm>
          <a:prstGeom prst="rect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6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1429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9"/>
          <p:cNvSpPr/>
          <p:nvPr/>
        </p:nvSpPr>
        <p:spPr>
          <a:xfrm>
            <a:off x="887133" y="265212"/>
            <a:ext cx="2830145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0"/>
          <p:cNvSpPr txBox="1"/>
          <p:nvPr/>
        </p:nvSpPr>
        <p:spPr>
          <a:xfrm>
            <a:off x="1095432" y="215019"/>
            <a:ext cx="2417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8CC63F"/>
                </a:solidFill>
                <a:latin typeface="+mj-lt"/>
                <a:cs typeface="Gotham Narrow Ultra"/>
              </a:rPr>
              <a:t>QUESTÃO:</a:t>
            </a:r>
            <a:endParaRPr lang="pt-BR" sz="4000" b="1" dirty="0">
              <a:solidFill>
                <a:srgbClr val="8CC63F"/>
              </a:solidFill>
              <a:latin typeface="+mj-lt"/>
              <a:cs typeface="Gotham Narrow Light"/>
            </a:endParaRPr>
          </a:p>
        </p:txBody>
      </p:sp>
      <p:sp>
        <p:nvSpPr>
          <p:cNvPr id="31" name="Retângulo 34"/>
          <p:cNvSpPr/>
          <p:nvPr/>
        </p:nvSpPr>
        <p:spPr>
          <a:xfrm>
            <a:off x="203554" y="265212"/>
            <a:ext cx="683579" cy="683578"/>
          </a:xfrm>
          <a:prstGeom prst="rect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32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3"/>
          <p:cNvSpPr txBox="1"/>
          <p:nvPr/>
        </p:nvSpPr>
        <p:spPr>
          <a:xfrm>
            <a:off x="738098" y="1833706"/>
            <a:ext cx="77943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spcBef>
                <a:spcPts val="1200"/>
              </a:spcBef>
              <a:spcAft>
                <a:spcPts val="1200"/>
              </a:spcAft>
              <a:defRPr sz="3600" i="1">
                <a:latin typeface="+mj-lt"/>
                <a:cs typeface="Gotham Narrow Light"/>
              </a:defRPr>
            </a:lvl1pPr>
          </a:lstStyle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reformas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, 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da </a:t>
            </a:r>
            <a:r>
              <a:rPr lang="en-US" dirty="0" err="1"/>
              <a:t>população</a:t>
            </a:r>
            <a:r>
              <a:rPr lang="en-US" dirty="0"/>
              <a:t>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13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"/>
          <p:cNvSpPr txBox="1"/>
          <p:nvPr/>
        </p:nvSpPr>
        <p:spPr>
          <a:xfrm>
            <a:off x="467544" y="1417340"/>
            <a:ext cx="436844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j-lt"/>
              </a:rPr>
              <a:t>Estudos apontam que as </a:t>
            </a:r>
            <a:r>
              <a:rPr lang="pt-BR" sz="2000" b="1" dirty="0" smtClean="0">
                <a:latin typeface="+mj-lt"/>
              </a:rPr>
              <a:t>principais patologias habitacionais</a:t>
            </a:r>
            <a:r>
              <a:rPr lang="pt-BR" sz="2000" dirty="0" smtClean="0">
                <a:latin typeface="+mj-lt"/>
              </a:rPr>
              <a:t> que mais impactam a saúde da população são as ligadas às inadequações de banheiro/saneamento,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smtClean="0">
                <a:latin typeface="+mj-lt"/>
              </a:rPr>
              <a:t>ventilação,  iluminação, revestimentos, e o excesso de umidade interna.</a:t>
            </a:r>
          </a:p>
        </p:txBody>
      </p:sp>
      <p:sp>
        <p:nvSpPr>
          <p:cNvPr id="42" name="Retângulo 9"/>
          <p:cNvSpPr/>
          <p:nvPr/>
        </p:nvSpPr>
        <p:spPr>
          <a:xfrm>
            <a:off x="887133" y="265212"/>
            <a:ext cx="2830145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20"/>
          <p:cNvSpPr txBox="1"/>
          <p:nvPr/>
        </p:nvSpPr>
        <p:spPr>
          <a:xfrm>
            <a:off x="1076190" y="283713"/>
            <a:ext cx="3235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8CC63F"/>
                </a:solidFill>
                <a:latin typeface="+mj-lt"/>
                <a:cs typeface="Gotham Narrow Ultra"/>
              </a:rPr>
              <a:t>APRENDIZADOS</a:t>
            </a:r>
            <a:endParaRPr lang="pt-BR" sz="3600" b="1" dirty="0">
              <a:solidFill>
                <a:srgbClr val="8CC63F"/>
              </a:solidFill>
              <a:latin typeface="+mj-lt"/>
              <a:cs typeface="Gotham Narrow Light"/>
            </a:endParaRPr>
          </a:p>
        </p:txBody>
      </p:sp>
      <p:sp>
        <p:nvSpPr>
          <p:cNvPr id="44" name="Retângulo 34"/>
          <p:cNvSpPr/>
          <p:nvPr/>
        </p:nvSpPr>
        <p:spPr>
          <a:xfrm>
            <a:off x="203554" y="265212"/>
            <a:ext cx="683579" cy="683578"/>
          </a:xfrm>
          <a:prstGeom prst="rect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45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73324"/>
            <a:ext cx="2723756" cy="3631674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1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5076056" y="1273324"/>
            <a:ext cx="3672404" cy="3880550"/>
            <a:chOff x="5004048" y="1273033"/>
            <a:chExt cx="3816429" cy="4032739"/>
          </a:xfrm>
        </p:grpSpPr>
        <p:grpSp>
          <p:nvGrpSpPr>
            <p:cNvPr id="11" name="Grupo 10"/>
            <p:cNvGrpSpPr/>
            <p:nvPr/>
          </p:nvGrpSpPr>
          <p:grpSpPr>
            <a:xfrm rot="16200000">
              <a:off x="5045048" y="1232033"/>
              <a:ext cx="1014892" cy="1096891"/>
              <a:chOff x="6069715" y="1043845"/>
              <a:chExt cx="1584176" cy="158417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6069715" y="1043845"/>
                <a:ext cx="1584176" cy="1584176"/>
              </a:xfrm>
              <a:prstGeom prst="rect">
                <a:avLst/>
              </a:prstGeom>
              <a:solidFill>
                <a:srgbClr val="F29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6636498" y="1595286"/>
                <a:ext cx="481291" cy="481291"/>
              </a:xfrm>
              <a:prstGeom prst="rect">
                <a:avLst/>
              </a:prstGeom>
              <a:solidFill>
                <a:srgbClr val="0D7A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sp>
          <p:nvSpPr>
            <p:cNvPr id="14" name="Retângulo 13"/>
            <p:cNvSpPr/>
            <p:nvPr/>
          </p:nvSpPr>
          <p:spPr>
            <a:xfrm rot="16200000">
              <a:off x="6948399" y="425841"/>
              <a:ext cx="1024618" cy="2719534"/>
            </a:xfrm>
            <a:prstGeom prst="rect">
              <a:avLst/>
            </a:prstGeom>
            <a:solidFill>
              <a:srgbClr val="0D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203008" y="1381126"/>
              <a:ext cx="1342825" cy="735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+mj-lt"/>
                </a:rPr>
                <a:t>1. KIT</a:t>
              </a:r>
            </a:p>
            <a:p>
              <a:r>
                <a:rPr lang="pt-BR" sz="2000" dirty="0" smtClean="0">
                  <a:solidFill>
                    <a:schemeClr val="bg1"/>
                  </a:solidFill>
                  <a:latin typeface="+mj-lt"/>
                </a:rPr>
                <a:t>BANHEIRO</a:t>
              </a:r>
              <a:endParaRPr lang="pt-BR" sz="20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9" name="Grupo 18"/>
            <p:cNvGrpSpPr/>
            <p:nvPr/>
          </p:nvGrpSpPr>
          <p:grpSpPr>
            <a:xfrm rot="16200000">
              <a:off x="5045049" y="2233651"/>
              <a:ext cx="1014890" cy="1096892"/>
              <a:chOff x="4283968" y="1043845"/>
              <a:chExt cx="1584176" cy="1584176"/>
            </a:xfrm>
          </p:grpSpPr>
          <p:sp>
            <p:nvSpPr>
              <p:cNvPr id="22" name="Retângulo 21"/>
              <p:cNvSpPr/>
              <p:nvPr/>
            </p:nvSpPr>
            <p:spPr>
              <a:xfrm>
                <a:off x="4283968" y="1043845"/>
                <a:ext cx="1584176" cy="1584176"/>
              </a:xfrm>
              <a:prstGeom prst="rect">
                <a:avLst/>
              </a:prstGeom>
              <a:solidFill>
                <a:srgbClr val="FF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835412" y="1595286"/>
                <a:ext cx="481291" cy="481291"/>
              </a:xfrm>
              <a:prstGeom prst="rect">
                <a:avLst/>
              </a:prstGeom>
              <a:solidFill>
                <a:srgbClr val="CDAF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sp>
          <p:nvSpPr>
            <p:cNvPr id="20" name="Retângulo 19"/>
            <p:cNvSpPr/>
            <p:nvPr/>
          </p:nvSpPr>
          <p:spPr>
            <a:xfrm rot="16200000">
              <a:off x="6950093" y="1425499"/>
              <a:ext cx="1021233" cy="2719535"/>
            </a:xfrm>
            <a:prstGeom prst="rect">
              <a:avLst/>
            </a:prstGeom>
            <a:solidFill>
              <a:srgbClr val="CDA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203008" y="2400055"/>
              <a:ext cx="1930477" cy="735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smtClean="0">
                  <a:solidFill>
                    <a:schemeClr val="bg1"/>
                  </a:solidFill>
                  <a:latin typeface="+mj-lt"/>
                </a:rPr>
                <a:t>2. KIT</a:t>
              </a:r>
            </a:p>
            <a:p>
              <a:r>
                <a:rPr lang="pt-BR" sz="2000" smtClean="0">
                  <a:solidFill>
                    <a:schemeClr val="bg1"/>
                  </a:solidFill>
                  <a:latin typeface="+mj-lt"/>
                </a:rPr>
                <a:t>ANTI- UMIDADE</a:t>
              </a:r>
              <a:endParaRPr lang="pt-BR" sz="200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5" name="Grupo 24"/>
            <p:cNvGrpSpPr/>
            <p:nvPr/>
          </p:nvGrpSpPr>
          <p:grpSpPr>
            <a:xfrm rot="16200000">
              <a:off x="5045049" y="3241762"/>
              <a:ext cx="1014890" cy="1096891"/>
              <a:chOff x="2411760" y="1043845"/>
              <a:chExt cx="1584176" cy="1584176"/>
            </a:xfrm>
          </p:grpSpPr>
          <p:sp>
            <p:nvSpPr>
              <p:cNvPr id="33" name="Retângulo 32"/>
              <p:cNvSpPr/>
              <p:nvPr/>
            </p:nvSpPr>
            <p:spPr>
              <a:xfrm>
                <a:off x="2411760" y="1043845"/>
                <a:ext cx="1584176" cy="1584176"/>
              </a:xfrm>
              <a:prstGeom prst="rect">
                <a:avLst/>
              </a:prstGeom>
              <a:solidFill>
                <a:srgbClr val="F794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34" name="Retângulo 33"/>
              <p:cNvSpPr/>
              <p:nvPr/>
            </p:nvSpPr>
            <p:spPr>
              <a:xfrm>
                <a:off x="2963204" y="1595286"/>
                <a:ext cx="481291" cy="481291"/>
              </a:xfrm>
              <a:prstGeom prst="rect">
                <a:avLst/>
              </a:prstGeom>
              <a:solidFill>
                <a:srgbClr val="BD8C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sp>
          <p:nvSpPr>
            <p:cNvPr id="26" name="Retângulo 25"/>
            <p:cNvSpPr/>
            <p:nvPr/>
          </p:nvSpPr>
          <p:spPr>
            <a:xfrm rot="16200000">
              <a:off x="6950101" y="2433602"/>
              <a:ext cx="1021213" cy="2719536"/>
            </a:xfrm>
            <a:prstGeom prst="rect">
              <a:avLst/>
            </a:prstGeom>
            <a:solidFill>
              <a:srgbClr val="BD8C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41928" y="3411328"/>
              <a:ext cx="1576312" cy="735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+mj-lt"/>
                </a:rPr>
                <a:t>3. KIT</a:t>
              </a:r>
            </a:p>
            <a:p>
              <a:r>
                <a:rPr lang="pt-BR" sz="2000" dirty="0" smtClean="0">
                  <a:solidFill>
                    <a:schemeClr val="bg1"/>
                  </a:solidFill>
                  <a:latin typeface="+mj-lt"/>
                </a:rPr>
                <a:t>VENTILAÇÃO</a:t>
              </a:r>
              <a:endParaRPr lang="pt-BR" sz="20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 rot="16200000">
              <a:off x="5045048" y="4249880"/>
              <a:ext cx="1014892" cy="1096891"/>
              <a:chOff x="611560" y="1043845"/>
              <a:chExt cx="1584176" cy="1584176"/>
            </a:xfrm>
          </p:grpSpPr>
          <p:sp>
            <p:nvSpPr>
              <p:cNvPr id="39" name="Retângulo 38"/>
              <p:cNvSpPr/>
              <p:nvPr/>
            </p:nvSpPr>
            <p:spPr>
              <a:xfrm>
                <a:off x="611560" y="1043845"/>
                <a:ext cx="1584176" cy="1584176"/>
              </a:xfrm>
              <a:prstGeom prst="rect">
                <a:avLst/>
              </a:prstGeom>
              <a:solidFill>
                <a:srgbClr val="A26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1163004" y="1595286"/>
                <a:ext cx="481291" cy="481291"/>
              </a:xfrm>
              <a:prstGeom prst="rect">
                <a:avLst/>
              </a:prstGeom>
              <a:solidFill>
                <a:srgbClr val="8CC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sp>
          <p:nvSpPr>
            <p:cNvPr id="37" name="Retângulo 36"/>
            <p:cNvSpPr/>
            <p:nvPr/>
          </p:nvSpPr>
          <p:spPr>
            <a:xfrm rot="16200000">
              <a:off x="6953263" y="3438557"/>
              <a:ext cx="1014891" cy="2719537"/>
            </a:xfrm>
            <a:prstGeom prst="rect">
              <a:avLst/>
            </a:prstGeom>
            <a:solidFill>
              <a:srgbClr val="8CC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241928" y="4416283"/>
              <a:ext cx="1892495" cy="735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+mj-lt"/>
                </a:rPr>
                <a:t>4. KIT</a:t>
              </a:r>
            </a:p>
            <a:p>
              <a:r>
                <a:rPr lang="pt-BR" sz="2000" dirty="0" smtClean="0">
                  <a:solidFill>
                    <a:schemeClr val="bg1"/>
                  </a:solidFill>
                  <a:latin typeface="+mj-lt"/>
                </a:rPr>
                <a:t>REVESTIMENTO</a:t>
              </a:r>
            </a:p>
          </p:txBody>
        </p:sp>
      </p:grpSp>
      <p:sp>
        <p:nvSpPr>
          <p:cNvPr id="41" name="TextBox 3"/>
          <p:cNvSpPr txBox="1"/>
          <p:nvPr/>
        </p:nvSpPr>
        <p:spPr>
          <a:xfrm>
            <a:off x="467544" y="1677010"/>
            <a:ext cx="4104456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j-lt"/>
              </a:rPr>
              <a:t>A proposta do Programa Vivenda é operar através de kits de reforma que sejam </a:t>
            </a:r>
            <a:r>
              <a:rPr lang="pt-BR" sz="2000" b="1" dirty="0" smtClean="0">
                <a:latin typeface="+mj-lt"/>
              </a:rPr>
              <a:t>facilmente replicáveis e de baixo custo</a:t>
            </a:r>
            <a:r>
              <a:rPr lang="pt-BR" sz="2000" dirty="0" smtClean="0">
                <a:latin typeface="+mj-lt"/>
              </a:rPr>
              <a:t>, e que ataquem as principais patologias habitacionais.</a:t>
            </a:r>
            <a:endParaRPr lang="en-US" sz="2000" dirty="0">
              <a:latin typeface="+mj-lt"/>
              <a:cs typeface="Gotham Narrow Ultra"/>
            </a:endParaRPr>
          </a:p>
        </p:txBody>
      </p:sp>
      <p:sp>
        <p:nvSpPr>
          <p:cNvPr id="42" name="Retângulo 9"/>
          <p:cNvSpPr/>
          <p:nvPr/>
        </p:nvSpPr>
        <p:spPr>
          <a:xfrm>
            <a:off x="887133" y="265212"/>
            <a:ext cx="2830145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20"/>
          <p:cNvSpPr txBox="1"/>
          <p:nvPr/>
        </p:nvSpPr>
        <p:spPr>
          <a:xfrm>
            <a:off x="1095432" y="231688"/>
            <a:ext cx="6502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8CC63F"/>
                </a:solidFill>
                <a:latin typeface="+mj-lt"/>
                <a:cs typeface="Gotham Narrow Light"/>
              </a:rPr>
              <a:t>Conclusão: KITS DE REFORMA</a:t>
            </a:r>
            <a:endParaRPr lang="pt-BR" sz="4000" b="1" dirty="0">
              <a:solidFill>
                <a:srgbClr val="8CC63F"/>
              </a:solidFill>
              <a:latin typeface="+mj-lt"/>
              <a:cs typeface="Gotham Narrow Light"/>
            </a:endParaRPr>
          </a:p>
        </p:txBody>
      </p:sp>
      <p:sp>
        <p:nvSpPr>
          <p:cNvPr id="44" name="Retângulo 34"/>
          <p:cNvSpPr/>
          <p:nvPr/>
        </p:nvSpPr>
        <p:spPr>
          <a:xfrm>
            <a:off x="203554" y="265212"/>
            <a:ext cx="683579" cy="683578"/>
          </a:xfrm>
          <a:prstGeom prst="rect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45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65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tângulo 9"/>
          <p:cNvSpPr/>
          <p:nvPr/>
        </p:nvSpPr>
        <p:spPr>
          <a:xfrm>
            <a:off x="887133" y="265212"/>
            <a:ext cx="2830144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0"/>
          <p:cNvSpPr txBox="1"/>
          <p:nvPr/>
        </p:nvSpPr>
        <p:spPr>
          <a:xfrm>
            <a:off x="1095432" y="292418"/>
            <a:ext cx="3605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BD8CBF"/>
                </a:solidFill>
                <a:latin typeface="+mj-lt"/>
                <a:cs typeface="Gotham Narrow Ultra"/>
              </a:rPr>
              <a:t>LINHA DO TEMPO</a:t>
            </a:r>
            <a:endParaRPr lang="pt-BR" sz="3600" b="1" dirty="0">
              <a:solidFill>
                <a:srgbClr val="BD8CBF"/>
              </a:solidFill>
              <a:latin typeface="+mj-lt"/>
              <a:cs typeface="Gotham Narrow Light"/>
            </a:endParaRPr>
          </a:p>
        </p:txBody>
      </p:sp>
      <p:sp>
        <p:nvSpPr>
          <p:cNvPr id="31" name="Retângulo 34"/>
          <p:cNvSpPr/>
          <p:nvPr/>
        </p:nvSpPr>
        <p:spPr>
          <a:xfrm>
            <a:off x="203554" y="265212"/>
            <a:ext cx="683579" cy="683578"/>
          </a:xfrm>
          <a:prstGeom prst="rect">
            <a:avLst/>
          </a:prstGeom>
          <a:solidFill>
            <a:srgbClr val="BD8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32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70517" y="3340067"/>
            <a:ext cx="7545899" cy="438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9552" y="2231809"/>
            <a:ext cx="1209196" cy="1705811"/>
            <a:chOff x="1259631" y="2231809"/>
            <a:chExt cx="1209196" cy="1705811"/>
          </a:xfrm>
        </p:grpSpPr>
        <p:sp>
          <p:nvSpPr>
            <p:cNvPr id="7" name="TextBox 6"/>
            <p:cNvSpPr txBox="1"/>
            <p:nvPr/>
          </p:nvSpPr>
          <p:spPr>
            <a:xfrm>
              <a:off x="1316699" y="362984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Jul/</a:t>
              </a:r>
              <a:r>
                <a:rPr lang="en-US" sz="1400" b="1" dirty="0" err="1" smtClean="0"/>
                <a:t>Dez</a:t>
              </a:r>
              <a:r>
                <a:rPr lang="en-US" sz="1400" b="1" dirty="0" smtClean="0"/>
                <a:t> 2012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9631" y="2231809"/>
              <a:ext cx="12091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Exploração</a:t>
              </a:r>
              <a:r>
                <a:rPr lang="en-US" sz="1400" dirty="0" smtClean="0"/>
                <a:t> de </a:t>
              </a:r>
              <a:r>
                <a:rPr lang="en-US" sz="1400" dirty="0" err="1" smtClean="0"/>
                <a:t>modelo</a:t>
              </a:r>
              <a:r>
                <a:rPr lang="en-US" sz="1400" dirty="0" smtClean="0"/>
                <a:t> com </a:t>
              </a:r>
              <a:r>
                <a:rPr lang="en-US" sz="1400" dirty="0" err="1" smtClean="0"/>
                <a:t>comunidade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95736" y="1854926"/>
            <a:ext cx="1281203" cy="2082694"/>
            <a:chOff x="3131840" y="1854926"/>
            <a:chExt cx="1281203" cy="2082694"/>
          </a:xfrm>
        </p:grpSpPr>
        <p:sp>
          <p:nvSpPr>
            <p:cNvPr id="17" name="TextBox 16"/>
            <p:cNvSpPr txBox="1"/>
            <p:nvPr/>
          </p:nvSpPr>
          <p:spPr>
            <a:xfrm>
              <a:off x="3260915" y="362984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Fev</a:t>
              </a:r>
              <a:r>
                <a:rPr lang="en-US" sz="1400" b="1" dirty="0" smtClean="0"/>
                <a:t>/Jul 2013</a:t>
              </a:r>
              <a:endParaRPr lang="en-US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31840" y="1854926"/>
              <a:ext cx="116706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Programa</a:t>
              </a:r>
              <a:r>
                <a:rPr lang="en-US" sz="1400" dirty="0" smtClean="0"/>
                <a:t> de </a:t>
              </a:r>
              <a:r>
                <a:rPr lang="en-US" sz="1400" dirty="0" err="1" smtClean="0"/>
                <a:t>Aceleração</a:t>
              </a:r>
              <a:r>
                <a:rPr lang="en-US" sz="1400" dirty="0" smtClean="0"/>
                <a:t> Artemisia e </a:t>
              </a:r>
              <a:r>
                <a:rPr lang="en-US" sz="1400" b="1" dirty="0" err="1" smtClean="0"/>
                <a:t>Piloto</a:t>
              </a:r>
              <a:r>
                <a:rPr lang="en-US" sz="1400" b="1" dirty="0" smtClean="0"/>
                <a:t> de 10 </a:t>
              </a:r>
              <a:r>
                <a:rPr lang="en-US" sz="1400" b="1" dirty="0" err="1" smtClean="0"/>
                <a:t>reformas</a:t>
              </a:r>
              <a:endParaRPr lang="en-US" sz="14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53003" y="2303817"/>
            <a:ext cx="1167069" cy="1849246"/>
            <a:chOff x="4989107" y="2303817"/>
            <a:chExt cx="1167069" cy="1849246"/>
          </a:xfrm>
        </p:grpSpPr>
        <p:sp>
          <p:nvSpPr>
            <p:cNvPr id="23" name="TextBox 22"/>
            <p:cNvSpPr txBox="1"/>
            <p:nvPr/>
          </p:nvSpPr>
          <p:spPr>
            <a:xfrm>
              <a:off x="5148064" y="3629843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Ago 2013 / </a:t>
              </a:r>
              <a:r>
                <a:rPr lang="en-US" sz="1400" b="1" dirty="0" err="1" smtClean="0"/>
                <a:t>Fev</a:t>
              </a:r>
              <a:r>
                <a:rPr lang="en-US" sz="1400" b="1" dirty="0" smtClean="0"/>
                <a:t> 2014</a:t>
              </a:r>
              <a:endParaRPr 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89107" y="2303817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Negociação</a:t>
              </a:r>
              <a:r>
                <a:rPr lang="en-US" sz="1400" dirty="0" smtClean="0"/>
                <a:t> com </a:t>
              </a:r>
              <a:r>
                <a:rPr lang="en-US" sz="1400" dirty="0" err="1" smtClean="0"/>
                <a:t>investidores</a:t>
              </a:r>
              <a:r>
                <a:rPr lang="en-US" sz="1400" dirty="0" smtClean="0"/>
                <a:t> 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39069" y="2015785"/>
            <a:ext cx="1497227" cy="1921835"/>
            <a:chOff x="6675173" y="2015785"/>
            <a:chExt cx="1497227" cy="1921835"/>
          </a:xfrm>
        </p:grpSpPr>
        <p:sp>
          <p:nvSpPr>
            <p:cNvPr id="35" name="TextBox 34"/>
            <p:cNvSpPr txBox="1"/>
            <p:nvPr/>
          </p:nvSpPr>
          <p:spPr>
            <a:xfrm>
              <a:off x="6876256" y="3629843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Abr</a:t>
              </a:r>
              <a:r>
                <a:rPr lang="en-US" sz="1400" b="1" dirty="0" smtClean="0"/>
                <a:t>/2014</a:t>
              </a:r>
              <a:endParaRPr 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75173" y="2015785"/>
              <a:ext cx="123907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Início</a:t>
              </a:r>
              <a:r>
                <a:rPr lang="en-US" sz="1400" dirty="0" smtClean="0"/>
                <a:t> da </a:t>
              </a:r>
              <a:r>
                <a:rPr lang="en-US" sz="1400" dirty="0" err="1" smtClean="0"/>
                <a:t>operação</a:t>
              </a:r>
              <a:r>
                <a:rPr lang="en-US" sz="1400" dirty="0" smtClean="0"/>
                <a:t> e </a:t>
              </a:r>
              <a:r>
                <a:rPr lang="en-US" sz="1400" b="1" dirty="0" err="1" smtClean="0"/>
                <a:t>venda</a:t>
              </a:r>
              <a:r>
                <a:rPr lang="en-US" sz="1400" b="1" dirty="0" smtClean="0"/>
                <a:t> das 12 </a:t>
              </a:r>
              <a:r>
                <a:rPr lang="en-US" sz="1400" b="1" dirty="0" err="1" smtClean="0"/>
                <a:t>primeiras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reformas</a:t>
              </a:r>
              <a:r>
                <a:rPr lang="en-US" sz="1400" b="1" dirty="0" smtClean="0"/>
                <a:t> </a:t>
              </a:r>
              <a:endParaRPr lang="en-US" sz="1400" b="1" dirty="0"/>
            </a:p>
          </p:txBody>
        </p:sp>
      </p:grpSp>
      <p:sp>
        <p:nvSpPr>
          <p:cNvPr id="33" name="Retângulo 34"/>
          <p:cNvSpPr/>
          <p:nvPr/>
        </p:nvSpPr>
        <p:spPr>
          <a:xfrm>
            <a:off x="1018383" y="3264432"/>
            <a:ext cx="221650" cy="221650"/>
          </a:xfrm>
          <a:prstGeom prst="rect">
            <a:avLst/>
          </a:prstGeom>
          <a:solidFill>
            <a:srgbClr val="BD8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37" name="Retângulo 34"/>
          <p:cNvSpPr/>
          <p:nvPr/>
        </p:nvSpPr>
        <p:spPr>
          <a:xfrm>
            <a:off x="2694166" y="3264175"/>
            <a:ext cx="221650" cy="221650"/>
          </a:xfrm>
          <a:prstGeom prst="rect">
            <a:avLst/>
          </a:prstGeom>
          <a:solidFill>
            <a:srgbClr val="BD8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38" name="Retângulo 34"/>
          <p:cNvSpPr/>
          <p:nvPr/>
        </p:nvSpPr>
        <p:spPr>
          <a:xfrm>
            <a:off x="6294566" y="3237109"/>
            <a:ext cx="221650" cy="221650"/>
          </a:xfrm>
          <a:prstGeom prst="rect">
            <a:avLst/>
          </a:prstGeom>
          <a:solidFill>
            <a:srgbClr val="BD8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39" name="Retângulo 34"/>
          <p:cNvSpPr/>
          <p:nvPr/>
        </p:nvSpPr>
        <p:spPr>
          <a:xfrm>
            <a:off x="4494366" y="3237109"/>
            <a:ext cx="221650" cy="221650"/>
          </a:xfrm>
          <a:prstGeom prst="rect">
            <a:avLst/>
          </a:prstGeom>
          <a:solidFill>
            <a:srgbClr val="BD8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grpSp>
        <p:nvGrpSpPr>
          <p:cNvPr id="34" name="Group 26"/>
          <p:cNvGrpSpPr/>
          <p:nvPr/>
        </p:nvGrpSpPr>
        <p:grpSpPr>
          <a:xfrm>
            <a:off x="7380312" y="1489348"/>
            <a:ext cx="1497227" cy="2440405"/>
            <a:chOff x="6675173" y="1497215"/>
            <a:chExt cx="1497227" cy="2440405"/>
          </a:xfrm>
        </p:grpSpPr>
        <p:sp>
          <p:nvSpPr>
            <p:cNvPr id="40" name="TextBox 34"/>
            <p:cNvSpPr txBox="1"/>
            <p:nvPr/>
          </p:nvSpPr>
          <p:spPr>
            <a:xfrm>
              <a:off x="6876256" y="3629843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Ago/2014</a:t>
              </a:r>
              <a:endParaRPr lang="en-US" sz="1400" b="1" dirty="0"/>
            </a:p>
          </p:txBody>
        </p:sp>
        <p:sp>
          <p:nvSpPr>
            <p:cNvPr id="41" name="TextBox 35"/>
            <p:cNvSpPr txBox="1"/>
            <p:nvPr/>
          </p:nvSpPr>
          <p:spPr>
            <a:xfrm>
              <a:off x="6675173" y="1497215"/>
              <a:ext cx="123907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Acordo</a:t>
              </a:r>
              <a:r>
                <a:rPr lang="en-US" sz="1400" dirty="0" smtClean="0"/>
                <a:t> com </a:t>
              </a:r>
              <a:r>
                <a:rPr lang="en-US" sz="1400" dirty="0" err="1" smtClean="0"/>
                <a:t>Instituto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Azzi</a:t>
              </a:r>
              <a:r>
                <a:rPr lang="en-US" sz="1400" dirty="0" smtClean="0"/>
                <a:t> para </a:t>
              </a:r>
              <a:r>
                <a:rPr lang="en-US" sz="1400" dirty="0" err="1" smtClean="0"/>
                <a:t>realização</a:t>
              </a:r>
              <a:r>
                <a:rPr lang="en-US" sz="1400" dirty="0" smtClean="0"/>
                <a:t> de 100 </a:t>
              </a:r>
              <a:r>
                <a:rPr lang="en-US" sz="1400" dirty="0" err="1" smtClean="0"/>
                <a:t>reformas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até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dezembro</a:t>
              </a:r>
              <a:r>
                <a:rPr lang="en-US" sz="1400" dirty="0" smtClean="0"/>
                <a:t> de 2014</a:t>
              </a:r>
              <a:endParaRPr lang="en-US" sz="1400" b="1" dirty="0"/>
            </a:p>
          </p:txBody>
        </p:sp>
      </p:grpSp>
      <p:sp>
        <p:nvSpPr>
          <p:cNvPr id="42" name="Retângulo 34"/>
          <p:cNvSpPr/>
          <p:nvPr/>
        </p:nvSpPr>
        <p:spPr>
          <a:xfrm>
            <a:off x="7935809" y="3229242"/>
            <a:ext cx="221650" cy="221650"/>
          </a:xfrm>
          <a:prstGeom prst="rect">
            <a:avLst/>
          </a:prstGeom>
          <a:solidFill>
            <a:srgbClr val="BD8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9"/>
          <p:cNvSpPr/>
          <p:nvPr/>
        </p:nvSpPr>
        <p:spPr>
          <a:xfrm>
            <a:off x="887133" y="265212"/>
            <a:ext cx="2830144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20"/>
          <p:cNvSpPr txBox="1"/>
          <p:nvPr/>
        </p:nvSpPr>
        <p:spPr>
          <a:xfrm>
            <a:off x="1095432" y="258164"/>
            <a:ext cx="3672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BD8CBF"/>
                </a:solidFill>
                <a:latin typeface="+mj-lt"/>
                <a:cs typeface="Gotham Narrow Ultra"/>
              </a:rPr>
              <a:t>CENÁRIO ATUAL</a:t>
            </a:r>
            <a:endParaRPr lang="pt-BR" sz="4000" b="1" dirty="0">
              <a:solidFill>
                <a:srgbClr val="BD8CBF"/>
              </a:solidFill>
              <a:latin typeface="+mj-lt"/>
              <a:cs typeface="Gotham Narrow Light"/>
            </a:endParaRPr>
          </a:p>
        </p:txBody>
      </p:sp>
      <p:sp>
        <p:nvSpPr>
          <p:cNvPr id="10" name="Retângulo 34"/>
          <p:cNvSpPr/>
          <p:nvPr/>
        </p:nvSpPr>
        <p:spPr>
          <a:xfrm>
            <a:off x="203554" y="265212"/>
            <a:ext cx="683579" cy="683578"/>
          </a:xfrm>
          <a:prstGeom prst="rect">
            <a:avLst/>
          </a:prstGeom>
          <a:solidFill>
            <a:srgbClr val="BD8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1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533075872"/>
              </p:ext>
            </p:extLst>
          </p:nvPr>
        </p:nvGraphicFramePr>
        <p:xfrm>
          <a:off x="455207" y="1345332"/>
          <a:ext cx="8154383" cy="38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539553" y="3941102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182563"/>
            <a:r>
              <a:rPr lang="pt-BR" sz="1400" b="1" dirty="0"/>
              <a:t>Consequências</a:t>
            </a:r>
            <a:r>
              <a:rPr lang="pt-BR" sz="1400" b="1" dirty="0" smtClean="0"/>
              <a:t>:</a:t>
            </a:r>
          </a:p>
          <a:p>
            <a:pPr marL="182563" lvl="0" indent="-182563"/>
            <a:endParaRPr lang="pt-BR" sz="400" b="1" dirty="0"/>
          </a:p>
          <a:p>
            <a:pPr marL="444500" lvl="2" indent="-258763">
              <a:buFont typeface="Calibri" panose="020F0502020204030204" pitchFamily="34" charset="0"/>
              <a:buChar char="−"/>
            </a:pPr>
            <a:r>
              <a:rPr lang="pt-BR" sz="1400" dirty="0"/>
              <a:t>Custos altos</a:t>
            </a:r>
          </a:p>
          <a:p>
            <a:pPr marL="444500" lvl="2" indent="-258763">
              <a:buFont typeface="Calibri" panose="020F0502020204030204" pitchFamily="34" charset="0"/>
              <a:buChar char="−"/>
            </a:pPr>
            <a:r>
              <a:rPr lang="pt-BR" sz="1400" dirty="0"/>
              <a:t>Preços baixos</a:t>
            </a:r>
          </a:p>
          <a:p>
            <a:pPr marL="444500" lvl="2" indent="-258763">
              <a:buFont typeface="Calibri" panose="020F0502020204030204" pitchFamily="34" charset="0"/>
              <a:buChar char="−"/>
            </a:pPr>
            <a:r>
              <a:rPr lang="pt-BR" sz="1400" dirty="0"/>
              <a:t>Margens reduzidas</a:t>
            </a:r>
          </a:p>
          <a:p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004048" y="3992954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182563"/>
            <a:r>
              <a:rPr lang="pt-BR" sz="1400" b="1" dirty="0"/>
              <a:t>Consequências</a:t>
            </a:r>
            <a:r>
              <a:rPr lang="pt-BR" sz="1400" b="1" dirty="0" smtClean="0"/>
              <a:t>:</a:t>
            </a:r>
          </a:p>
          <a:p>
            <a:pPr marL="182563" lvl="0" indent="-182563"/>
            <a:endParaRPr lang="pt-BR" sz="400" b="1" dirty="0"/>
          </a:p>
          <a:p>
            <a:pPr marL="285750" lvl="0" indent="-285750">
              <a:buFont typeface="Calibri" panose="020F0502020204030204" pitchFamily="34" charset="0"/>
              <a:buChar char="−"/>
            </a:pPr>
            <a:r>
              <a:rPr lang="pt-BR" sz="1400" dirty="0"/>
              <a:t>Redução dos custos/ reforma</a:t>
            </a:r>
          </a:p>
          <a:p>
            <a:pPr marL="285750" lvl="0" indent="-285750">
              <a:buFont typeface="Calibri" panose="020F0502020204030204" pitchFamily="34" charset="0"/>
              <a:buChar char="−"/>
            </a:pPr>
            <a:r>
              <a:rPr lang="pt-BR" sz="1400" dirty="0"/>
              <a:t>Aumento do preço</a:t>
            </a:r>
          </a:p>
          <a:p>
            <a:pPr marL="285750" lvl="0" indent="-285750">
              <a:buFont typeface="Calibri" panose="020F0502020204030204" pitchFamily="34" charset="0"/>
              <a:buChar char="−"/>
            </a:pPr>
            <a:r>
              <a:rPr lang="pt-BR" sz="1400" dirty="0"/>
              <a:t>Aumento de margens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3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3"/>
          <p:cNvSpPr/>
          <p:nvPr/>
        </p:nvSpPr>
        <p:spPr>
          <a:xfrm>
            <a:off x="114988" y="1057300"/>
            <a:ext cx="8964488" cy="1695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50484" y="1543968"/>
            <a:ext cx="1296144" cy="7264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2014</a:t>
            </a:r>
          </a:p>
          <a:p>
            <a:pPr algn="ctr"/>
            <a:r>
              <a:rPr lang="pt-BR" sz="1200" dirty="0" smtClean="0"/>
              <a:t>100 reformas</a:t>
            </a:r>
            <a:endParaRPr lang="pt-BR" sz="1200" dirty="0"/>
          </a:p>
        </p:txBody>
      </p:sp>
      <p:sp>
        <p:nvSpPr>
          <p:cNvPr id="13" name="Retângulo 12"/>
          <p:cNvSpPr/>
          <p:nvPr/>
        </p:nvSpPr>
        <p:spPr>
          <a:xfrm>
            <a:off x="1518636" y="1543968"/>
            <a:ext cx="2088232" cy="7264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2015-2016</a:t>
            </a:r>
          </a:p>
          <a:p>
            <a:pPr algn="ctr"/>
            <a:r>
              <a:rPr lang="pt-BR" sz="1200" dirty="0" smtClean="0"/>
              <a:t>1.000 reformas </a:t>
            </a:r>
          </a:p>
          <a:p>
            <a:pPr algn="ctr"/>
            <a:r>
              <a:rPr lang="pt-BR" sz="1200" b="1" dirty="0" smtClean="0"/>
              <a:t>consolidação do modelo </a:t>
            </a:r>
            <a:endParaRPr lang="pt-BR" sz="1200" b="1" dirty="0"/>
          </a:p>
        </p:txBody>
      </p:sp>
      <p:sp>
        <p:nvSpPr>
          <p:cNvPr id="14" name="Retângulo 13"/>
          <p:cNvSpPr/>
          <p:nvPr/>
        </p:nvSpPr>
        <p:spPr>
          <a:xfrm>
            <a:off x="3678876" y="1543968"/>
            <a:ext cx="4392488" cy="7264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&gt; 2017</a:t>
            </a:r>
          </a:p>
          <a:p>
            <a:pPr algn="ctr"/>
            <a:r>
              <a:rPr lang="pt-BR" sz="1200" dirty="0" smtClean="0"/>
              <a:t>1.000.000 reformas</a:t>
            </a:r>
          </a:p>
          <a:p>
            <a:pPr algn="ctr"/>
            <a:r>
              <a:rPr lang="pt-BR" sz="1200" b="1" dirty="0" smtClean="0"/>
              <a:t>replicação do modelo</a:t>
            </a:r>
            <a:endParaRPr lang="pt-BR" sz="1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5389" y="3723337"/>
            <a:ext cx="296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b="1" u="sng" dirty="0" smtClean="0"/>
              <a:t>Pontos chave para o sucesso do modelo</a:t>
            </a:r>
            <a:r>
              <a:rPr lang="pt-BR" b="1" u="sng" dirty="0"/>
              <a:t>:</a:t>
            </a:r>
            <a:endParaRPr lang="pt-BR" b="1" u="sng" dirty="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3995936" y="2952920"/>
            <a:ext cx="4104456" cy="2424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pt-BR" sz="1600" b="1" dirty="0" smtClean="0"/>
              <a:t>Negociação de preço de materiais de construção com fornecedores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pt-BR" sz="1600" b="1" dirty="0"/>
              <a:t>Logística </a:t>
            </a:r>
            <a:r>
              <a:rPr lang="pt-BR" sz="1600" b="1" dirty="0" smtClean="0"/>
              <a:t>da entrega de materiais</a:t>
            </a:r>
            <a:endParaRPr lang="pt-BR" sz="1600" b="1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pt-BR" sz="1600" b="1" dirty="0" smtClean="0"/>
              <a:t>Acesso a técnicas construtivas inovadoras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pt-BR" sz="1600" b="1" dirty="0" smtClean="0"/>
              <a:t>Acesso a treinamento às equipes de obras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pt-BR" sz="1600" b="1" dirty="0" smtClean="0"/>
              <a:t>Acesso a mecanismos de financiamento</a:t>
            </a:r>
            <a:endParaRPr lang="pt-BR" sz="1600" b="1" dirty="0"/>
          </a:p>
        </p:txBody>
      </p:sp>
      <p:sp>
        <p:nvSpPr>
          <p:cNvPr id="6" name="Seta para a direita 5"/>
          <p:cNvSpPr/>
          <p:nvPr/>
        </p:nvSpPr>
        <p:spPr>
          <a:xfrm>
            <a:off x="3411732" y="3577580"/>
            <a:ext cx="368180" cy="928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9"/>
          <p:cNvSpPr/>
          <p:nvPr/>
        </p:nvSpPr>
        <p:spPr>
          <a:xfrm>
            <a:off x="887133" y="265212"/>
            <a:ext cx="2830144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20"/>
          <p:cNvSpPr txBox="1"/>
          <p:nvPr/>
        </p:nvSpPr>
        <p:spPr>
          <a:xfrm>
            <a:off x="1095432" y="274833"/>
            <a:ext cx="3731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BD8CBF"/>
                </a:solidFill>
                <a:latin typeface="+mj-lt"/>
                <a:cs typeface="Gotham Narrow Light"/>
              </a:rPr>
              <a:t>VISÃO DE FUTURO</a:t>
            </a:r>
            <a:endParaRPr lang="pt-BR" sz="3600" b="1" dirty="0">
              <a:solidFill>
                <a:srgbClr val="BD8CBF"/>
              </a:solidFill>
              <a:latin typeface="+mj-lt"/>
              <a:cs typeface="Gotham Narrow Light"/>
            </a:endParaRPr>
          </a:p>
        </p:txBody>
      </p:sp>
      <p:sp>
        <p:nvSpPr>
          <p:cNvPr id="19" name="Retângulo 34"/>
          <p:cNvSpPr/>
          <p:nvPr/>
        </p:nvSpPr>
        <p:spPr>
          <a:xfrm>
            <a:off x="203554" y="265212"/>
            <a:ext cx="683579" cy="683578"/>
          </a:xfrm>
          <a:prstGeom prst="rect">
            <a:avLst/>
          </a:prstGeom>
          <a:solidFill>
            <a:srgbClr val="BD8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20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0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9"/>
          <p:cNvSpPr/>
          <p:nvPr/>
        </p:nvSpPr>
        <p:spPr>
          <a:xfrm rot="16200000">
            <a:off x="553157" y="-85614"/>
            <a:ext cx="2096518" cy="22677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/>
          <p:cNvSpPr/>
          <p:nvPr/>
        </p:nvSpPr>
        <p:spPr>
          <a:xfrm rot="16200000">
            <a:off x="553156" y="3525806"/>
            <a:ext cx="2096520" cy="2267743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0" y="2197184"/>
            <a:ext cx="222151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20"/>
          <p:cNvSpPr txBox="1"/>
          <p:nvPr/>
        </p:nvSpPr>
        <p:spPr>
          <a:xfrm>
            <a:off x="3131840" y="1417340"/>
            <a:ext cx="58326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Gotham Narrow Ultra"/>
              </a:rPr>
              <a:t>CONTEXTO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b="1" dirty="0" smtClean="0">
                <a:latin typeface="+mj-lt"/>
                <a:cs typeface="Gotham Narrow Ultra"/>
              </a:rPr>
              <a:t>PILOTO DE 1.000 REFORMAS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Gotham Narrow Ultra"/>
              </a:rPr>
              <a:t>EXPANSÃO DO MODELO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cs typeface="Gotham Narrow Ultra"/>
              </a:rPr>
              <a:t>DETALHAMENTO DO INVESTIMENTO</a:t>
            </a:r>
            <a:endParaRPr lang="pt-BR" sz="2600" dirty="0">
              <a:solidFill>
                <a:schemeClr val="bg1">
                  <a:lumMod val="85000"/>
                </a:schemeClr>
              </a:solidFill>
              <a:cs typeface="Gotham Narrow Ultra"/>
            </a:endParaRPr>
          </a:p>
        </p:txBody>
      </p:sp>
    </p:spTree>
    <p:extLst>
      <p:ext uri="{BB962C8B-B14F-4D97-AF65-F5344CB8AC3E}">
        <p14:creationId xmlns:p14="http://schemas.microsoft.com/office/powerpoint/2010/main" val="9968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0"/>
          <p:cNvSpPr txBox="1"/>
          <p:nvPr/>
        </p:nvSpPr>
        <p:spPr>
          <a:xfrm>
            <a:off x="1095432" y="265212"/>
            <a:ext cx="5442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Light"/>
              </a:rPr>
              <a:t>PILOTO 1000 REFORMAS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sp>
        <p:nvSpPr>
          <p:cNvPr id="24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25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1"/>
          <p:cNvSpPr txBox="1"/>
          <p:nvPr/>
        </p:nvSpPr>
        <p:spPr>
          <a:xfrm>
            <a:off x="1043608" y="1158294"/>
            <a:ext cx="7776864" cy="124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+mj-lt"/>
                <a:cs typeface="Calibri"/>
              </a:rPr>
              <a:t>Objetivo</a:t>
            </a:r>
            <a:r>
              <a:rPr lang="en-US" sz="2000" b="1" dirty="0" smtClean="0">
                <a:latin typeface="+mj-lt"/>
                <a:cs typeface="Calibri"/>
              </a:rPr>
              <a:t> </a:t>
            </a:r>
            <a:r>
              <a:rPr lang="en-US" sz="2000" b="1" dirty="0" err="1" smtClean="0">
                <a:latin typeface="+mj-lt"/>
                <a:cs typeface="Calibri"/>
              </a:rPr>
              <a:t>Geral</a:t>
            </a:r>
            <a:endParaRPr lang="en-US" sz="2000" b="1" dirty="0" smtClean="0">
              <a:latin typeface="+mj-lt"/>
              <a:cs typeface="Calibri"/>
            </a:endParaRPr>
          </a:p>
          <a:p>
            <a:endParaRPr lang="en-US" sz="800" dirty="0" smtClean="0">
              <a:latin typeface="Gotham Narrow Ultra"/>
              <a:cs typeface="Gotham Narrow Ultra"/>
            </a:endParaRPr>
          </a:p>
          <a:p>
            <a:pPr marL="180975">
              <a:lnSpc>
                <a:spcPct val="150000"/>
              </a:lnSpc>
            </a:pPr>
            <a:r>
              <a:rPr lang="en-US" sz="1600" i="1" dirty="0" err="1" smtClean="0">
                <a:cs typeface="Gotham Narrow Light"/>
              </a:rPr>
              <a:t>Contribuir</a:t>
            </a:r>
            <a:r>
              <a:rPr lang="en-US" sz="1600" i="1" dirty="0" smtClean="0">
                <a:cs typeface="Gotham Narrow Light"/>
              </a:rPr>
              <a:t> </a:t>
            </a:r>
            <a:r>
              <a:rPr lang="en-US" sz="1600" i="1" dirty="0" err="1">
                <a:cs typeface="Gotham Narrow Light"/>
              </a:rPr>
              <a:t>para</a:t>
            </a:r>
            <a:r>
              <a:rPr lang="en-US" sz="1600" i="1" dirty="0">
                <a:cs typeface="Gotham Narrow Light"/>
              </a:rPr>
              <a:t> a </a:t>
            </a:r>
            <a:r>
              <a:rPr lang="en-US" sz="1600" i="1" dirty="0" err="1">
                <a:cs typeface="Gotham Narrow Light"/>
              </a:rPr>
              <a:t>estruturação</a:t>
            </a:r>
            <a:r>
              <a:rPr lang="en-US" sz="1600" i="1" dirty="0">
                <a:cs typeface="Gotham Narrow Light"/>
              </a:rPr>
              <a:t> do </a:t>
            </a:r>
            <a:r>
              <a:rPr lang="en-US" sz="1600" i="1" dirty="0" err="1">
                <a:cs typeface="Gotham Narrow Light"/>
              </a:rPr>
              <a:t>mercado</a:t>
            </a:r>
            <a:r>
              <a:rPr lang="en-US" sz="1600" i="1" dirty="0">
                <a:cs typeface="Gotham Narrow Light"/>
              </a:rPr>
              <a:t> </a:t>
            </a:r>
            <a:r>
              <a:rPr lang="en-US" sz="1600" i="1" dirty="0" smtClean="0">
                <a:cs typeface="Gotham Narrow Light"/>
              </a:rPr>
              <a:t>de </a:t>
            </a:r>
            <a:r>
              <a:rPr lang="en-US" sz="1600" i="1" dirty="0" err="1">
                <a:cs typeface="Gotham Narrow Light"/>
              </a:rPr>
              <a:t>reformas</a:t>
            </a:r>
            <a:r>
              <a:rPr lang="en-US" sz="1600" i="1" dirty="0">
                <a:cs typeface="Gotham Narrow Light"/>
              </a:rPr>
              <a:t> </a:t>
            </a:r>
            <a:r>
              <a:rPr lang="en-US" sz="1600" i="1" dirty="0" err="1">
                <a:cs typeface="Gotham Narrow Light"/>
              </a:rPr>
              <a:t>para</a:t>
            </a:r>
            <a:r>
              <a:rPr lang="en-US" sz="1600" i="1" dirty="0">
                <a:cs typeface="Gotham Narrow Light"/>
              </a:rPr>
              <a:t> a base da </a:t>
            </a:r>
            <a:r>
              <a:rPr lang="en-US" sz="1600" i="1" dirty="0" err="1" smtClean="0">
                <a:cs typeface="Gotham Narrow Light"/>
              </a:rPr>
              <a:t>pirâmide</a:t>
            </a:r>
            <a:r>
              <a:rPr lang="en-US" sz="1600" i="1" dirty="0" smtClean="0">
                <a:cs typeface="Gotham Narrow Light"/>
              </a:rPr>
              <a:t>, </a:t>
            </a:r>
            <a:r>
              <a:rPr lang="en-US" sz="1600" i="1" dirty="0" err="1" smtClean="0">
                <a:cs typeface="Gotham Narrow Light"/>
              </a:rPr>
              <a:t>consolidando</a:t>
            </a:r>
            <a:r>
              <a:rPr lang="en-US" sz="1600" i="1" dirty="0" smtClean="0">
                <a:cs typeface="Gotham Narrow Light"/>
              </a:rPr>
              <a:t> o </a:t>
            </a:r>
            <a:r>
              <a:rPr lang="en-US" sz="1600" i="1" dirty="0" err="1" smtClean="0">
                <a:cs typeface="Gotham Narrow Light"/>
              </a:rPr>
              <a:t>modelo</a:t>
            </a:r>
            <a:r>
              <a:rPr lang="en-US" sz="1600" i="1" dirty="0" smtClean="0">
                <a:cs typeface="Gotham Narrow Light"/>
              </a:rPr>
              <a:t> de </a:t>
            </a:r>
            <a:r>
              <a:rPr lang="en-US" sz="1600" i="1" dirty="0" err="1" smtClean="0">
                <a:cs typeface="Gotham Narrow Light"/>
              </a:rPr>
              <a:t>operação</a:t>
            </a:r>
            <a:r>
              <a:rPr lang="en-US" sz="1600" i="1" dirty="0" smtClean="0">
                <a:cs typeface="Gotham Narrow Light"/>
              </a:rPr>
              <a:t> de um </a:t>
            </a:r>
            <a:r>
              <a:rPr lang="en-US" sz="1600" i="1" dirty="0" err="1" smtClean="0">
                <a:cs typeface="Gotham Narrow Light"/>
              </a:rPr>
              <a:t>escritório</a:t>
            </a:r>
            <a:r>
              <a:rPr lang="en-US" sz="1600" i="1" dirty="0" smtClean="0">
                <a:cs typeface="Gotham Narrow Light"/>
              </a:rPr>
              <a:t> </a:t>
            </a:r>
            <a:r>
              <a:rPr lang="en-US" sz="1600" i="1" dirty="0" err="1" smtClean="0">
                <a:cs typeface="Gotham Narrow Light"/>
              </a:rPr>
              <a:t>comunitário</a:t>
            </a:r>
            <a:r>
              <a:rPr lang="en-US" sz="1600" i="1" dirty="0" smtClean="0">
                <a:cs typeface="Gotham Narrow Light"/>
              </a:rPr>
              <a:t> do </a:t>
            </a:r>
            <a:r>
              <a:rPr lang="en-US" sz="1600" i="1" dirty="0" err="1" smtClean="0">
                <a:cs typeface="Gotham Narrow Light"/>
              </a:rPr>
              <a:t>Programa</a:t>
            </a:r>
            <a:r>
              <a:rPr lang="en-US" sz="1600" i="1" dirty="0" smtClean="0">
                <a:cs typeface="Gotham Narrow Light"/>
              </a:rPr>
              <a:t> </a:t>
            </a:r>
            <a:r>
              <a:rPr lang="en-US" sz="1600" i="1" dirty="0" err="1" smtClean="0">
                <a:cs typeface="Gotham Narrow Light"/>
              </a:rPr>
              <a:t>Vivenda</a:t>
            </a:r>
            <a:r>
              <a:rPr lang="en-US" sz="1600" i="1" dirty="0" smtClean="0">
                <a:cs typeface="Gotham Narrow Light"/>
              </a:rPr>
              <a:t>. </a:t>
            </a:r>
            <a:endParaRPr lang="pt-BR" sz="700" i="1" dirty="0">
              <a:solidFill>
                <a:srgbClr val="000000"/>
              </a:solidFill>
              <a:latin typeface="Gotham Narrow Light"/>
              <a:cs typeface="Gotham Narrow Light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1043608" y="2664544"/>
            <a:ext cx="7776864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  <a:cs typeface="Calibri"/>
              </a:rPr>
              <a:t>Objetivos</a:t>
            </a:r>
            <a:r>
              <a:rPr lang="en-US" sz="2000" b="1" dirty="0">
                <a:latin typeface="+mj-lt"/>
                <a:cs typeface="Calibri"/>
              </a:rPr>
              <a:t> </a:t>
            </a:r>
            <a:r>
              <a:rPr lang="en-US" sz="2000" b="1" dirty="0" err="1" smtClean="0">
                <a:latin typeface="+mj-lt"/>
                <a:cs typeface="Calibri"/>
              </a:rPr>
              <a:t>Específicos</a:t>
            </a:r>
            <a:r>
              <a:rPr lang="en-US" sz="2000" b="1" dirty="0" smtClean="0">
                <a:latin typeface="+mj-lt"/>
                <a:cs typeface="Calibri"/>
              </a:rPr>
              <a:t> (O.E)</a:t>
            </a:r>
            <a:endParaRPr lang="en-US" sz="2000" b="1" dirty="0">
              <a:latin typeface="+mj-lt"/>
              <a:cs typeface="Calibri"/>
            </a:endParaRPr>
          </a:p>
          <a:p>
            <a:endParaRPr lang="en-US" sz="1400" dirty="0">
              <a:latin typeface="Gotham Narrow Ultra"/>
              <a:cs typeface="Gotham Narrow Ultra"/>
            </a:endParaRPr>
          </a:p>
          <a:p>
            <a:pPr marL="981075" lvl="2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i="1" dirty="0">
                <a:solidFill>
                  <a:srgbClr val="000000"/>
                </a:solidFill>
                <a:latin typeface="Calibri"/>
                <a:cs typeface="Calibri"/>
              </a:rPr>
              <a:t>Realizar 1.000 reformas habitacionais</a:t>
            </a:r>
            <a:r>
              <a:rPr lang="pt-BR" sz="1600" i="1" dirty="0" smtClean="0">
                <a:solidFill>
                  <a:srgbClr val="000000"/>
                </a:solidFill>
                <a:latin typeface="Calibri"/>
                <a:cs typeface="Calibri"/>
              </a:rPr>
              <a:t>;</a:t>
            </a:r>
            <a:r>
              <a:rPr lang="pt-BR" sz="16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pt-BR" sz="1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981075" lvl="2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i="1" dirty="0" smtClean="0">
                <a:solidFill>
                  <a:srgbClr val="000000"/>
                </a:solidFill>
                <a:latin typeface="Calibri"/>
                <a:cs typeface="Calibri"/>
              </a:rPr>
              <a:t>Consolidar </a:t>
            </a:r>
            <a:r>
              <a:rPr lang="pt-BR" sz="1600" i="1" dirty="0">
                <a:solidFill>
                  <a:srgbClr val="000000"/>
                </a:solidFill>
                <a:latin typeface="Calibri"/>
                <a:cs typeface="Calibri"/>
              </a:rPr>
              <a:t>tecnologias e </a:t>
            </a:r>
            <a:r>
              <a:rPr lang="pt-BR" sz="1600" i="1" dirty="0" smtClean="0">
                <a:solidFill>
                  <a:srgbClr val="000000"/>
                </a:solidFill>
                <a:latin typeface="Calibri"/>
                <a:cs typeface="Calibri"/>
              </a:rPr>
              <a:t>método </a:t>
            </a:r>
            <a:r>
              <a:rPr lang="pt-BR" sz="1600" i="1" dirty="0">
                <a:solidFill>
                  <a:srgbClr val="000000"/>
                </a:solidFill>
                <a:latin typeface="Calibri"/>
                <a:cs typeface="Calibri"/>
              </a:rPr>
              <a:t>construtivo dos kits de reforma;  </a:t>
            </a:r>
          </a:p>
          <a:p>
            <a:pPr marL="981075" lvl="2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i="1" dirty="0" smtClean="0">
                <a:solidFill>
                  <a:srgbClr val="000000"/>
                </a:solidFill>
                <a:latin typeface="Calibri"/>
                <a:cs typeface="Calibri"/>
              </a:rPr>
              <a:t>Estruturar </a:t>
            </a:r>
            <a:r>
              <a:rPr lang="pt-BR" sz="1600" i="1" dirty="0">
                <a:solidFill>
                  <a:srgbClr val="000000"/>
                </a:solidFill>
                <a:latin typeface="Calibri"/>
                <a:cs typeface="Calibri"/>
              </a:rPr>
              <a:t>parcerias comerciais com indústria de materiais da construção e demais organizações da cadeia de valor; </a:t>
            </a:r>
          </a:p>
          <a:p>
            <a:pPr marL="981075" lvl="2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i="1" dirty="0" smtClean="0">
                <a:solidFill>
                  <a:srgbClr val="000000"/>
                </a:solidFill>
                <a:latin typeface="Calibri"/>
                <a:cs typeface="Calibri"/>
              </a:rPr>
              <a:t>Criar </a:t>
            </a:r>
            <a:r>
              <a:rPr lang="pt-BR" sz="1600" i="1" dirty="0">
                <a:solidFill>
                  <a:srgbClr val="000000"/>
                </a:solidFill>
                <a:latin typeface="Calibri"/>
                <a:cs typeface="Calibri"/>
              </a:rPr>
              <a:t>referência de microcrédito para reformas habitacionais;</a:t>
            </a:r>
          </a:p>
          <a:p>
            <a:pPr marL="981075" lvl="2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i="1" dirty="0" smtClean="0">
                <a:solidFill>
                  <a:srgbClr val="000000"/>
                </a:solidFill>
                <a:latin typeface="Calibri"/>
                <a:cs typeface="Calibri"/>
              </a:rPr>
              <a:t>Desenvolver </a:t>
            </a:r>
            <a:r>
              <a:rPr lang="pt-BR" sz="1600" i="1" dirty="0">
                <a:solidFill>
                  <a:srgbClr val="000000"/>
                </a:solidFill>
                <a:latin typeface="Calibri"/>
                <a:cs typeface="Calibri"/>
              </a:rPr>
              <a:t>plano de expansão para demais comunidades</a:t>
            </a:r>
            <a:r>
              <a:rPr lang="pt-BR" sz="1600" i="1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9"/>
          <p:cNvSpPr/>
          <p:nvPr/>
        </p:nvSpPr>
        <p:spPr>
          <a:xfrm>
            <a:off x="686226" y="265212"/>
            <a:ext cx="199835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20"/>
          <p:cNvSpPr txBox="1"/>
          <p:nvPr/>
        </p:nvSpPr>
        <p:spPr>
          <a:xfrm>
            <a:off x="1043608" y="267327"/>
            <a:ext cx="784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O.E. 1 – Realizar 1.000 reformas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03554" y="265212"/>
            <a:ext cx="683578" cy="683578"/>
            <a:chOff x="203554" y="265212"/>
            <a:chExt cx="683578" cy="683578"/>
          </a:xfrm>
        </p:grpSpPr>
        <p:sp>
          <p:nvSpPr>
            <p:cNvPr id="12" name="Retângulo 34"/>
            <p:cNvSpPr/>
            <p:nvPr/>
          </p:nvSpPr>
          <p:spPr>
            <a:xfrm>
              <a:off x="203554" y="265212"/>
              <a:ext cx="683578" cy="683578"/>
            </a:xfrm>
            <a:prstGeom prst="rect">
              <a:avLst/>
            </a:prstGeom>
            <a:solidFill>
              <a:srgbClr val="F29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200"/>
                </a:solidFill>
              </a:endParaRPr>
            </a:p>
          </p:txBody>
        </p:sp>
        <p:sp>
          <p:nvSpPr>
            <p:cNvPr id="13" name="Retângulo 35"/>
            <p:cNvSpPr/>
            <p:nvPr/>
          </p:nvSpPr>
          <p:spPr>
            <a:xfrm>
              <a:off x="424598" y="484587"/>
              <a:ext cx="241491" cy="244829"/>
            </a:xfrm>
            <a:prstGeom prst="rect">
              <a:avLst/>
            </a:prstGeom>
            <a:solidFill>
              <a:srgbClr val="0D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Rectangle 2"/>
          <p:cNvSpPr/>
          <p:nvPr/>
        </p:nvSpPr>
        <p:spPr>
          <a:xfrm>
            <a:off x="899592" y="1489348"/>
            <a:ext cx="7344816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SzPct val="100000"/>
              <a:buFont typeface="Arial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Obras</a:t>
            </a:r>
            <a:r>
              <a:rPr lang="en-US" sz="1100" dirty="0" smtClean="0">
                <a:solidFill>
                  <a:schemeClr val="tx1"/>
                </a:solidFill>
              </a:rPr>
              <a:t> a </a:t>
            </a:r>
            <a:r>
              <a:rPr lang="en-US" sz="1100" dirty="0" err="1" smtClean="0">
                <a:solidFill>
                  <a:schemeClr val="tx1"/>
                </a:solidFill>
              </a:rPr>
              <a:t>serem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realizadas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apenas</a:t>
            </a:r>
            <a:r>
              <a:rPr lang="en-US" sz="1100" dirty="0" smtClean="0">
                <a:solidFill>
                  <a:schemeClr val="tx1"/>
                </a:solidFill>
              </a:rPr>
              <a:t> no </a:t>
            </a:r>
            <a:r>
              <a:rPr lang="en-US" sz="1100" dirty="0" err="1" smtClean="0">
                <a:solidFill>
                  <a:schemeClr val="tx1"/>
                </a:solidFill>
              </a:rPr>
              <a:t>escritório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já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operante</a:t>
            </a:r>
            <a:r>
              <a:rPr lang="en-US" sz="1100" dirty="0" smtClean="0">
                <a:solidFill>
                  <a:schemeClr val="tx1"/>
                </a:solidFill>
              </a:rPr>
              <a:t> no </a:t>
            </a:r>
            <a:r>
              <a:rPr lang="en-US" sz="1100" dirty="0" err="1" smtClean="0">
                <a:solidFill>
                  <a:schemeClr val="tx1"/>
                </a:solidFill>
              </a:rPr>
              <a:t>Jardim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Ibirapuera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em</a:t>
            </a:r>
            <a:r>
              <a:rPr lang="en-US" sz="1100" dirty="0" smtClean="0">
                <a:solidFill>
                  <a:schemeClr val="tx1"/>
                </a:solidFill>
              </a:rPr>
              <a:t> São Paulo.</a:t>
            </a:r>
          </a:p>
          <a:p>
            <a:pPr marL="180975" indent="-180975">
              <a:buSzPct val="100000"/>
              <a:buFont typeface="Arial"/>
              <a:buChar char="•"/>
            </a:pPr>
            <a:endParaRPr lang="en-US" sz="300" dirty="0" smtClean="0">
              <a:solidFill>
                <a:schemeClr val="tx1"/>
              </a:solidFill>
            </a:endParaRPr>
          </a:p>
          <a:p>
            <a:pPr marL="180975" indent="-180975">
              <a:buSzPct val="100000"/>
              <a:buFont typeface="Arial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A </a:t>
            </a:r>
            <a:r>
              <a:rPr lang="en-US" sz="1100" dirty="0" err="1" smtClean="0">
                <a:solidFill>
                  <a:schemeClr val="tx1"/>
                </a:solidFill>
              </a:rPr>
              <a:t>proposta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é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expandir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gradualmente</a:t>
            </a:r>
            <a:r>
              <a:rPr lang="en-US" sz="1100" dirty="0" smtClean="0">
                <a:solidFill>
                  <a:schemeClr val="tx1"/>
                </a:solidFill>
              </a:rPr>
              <a:t> o volume de </a:t>
            </a:r>
            <a:r>
              <a:rPr lang="en-US" sz="1100" dirty="0" err="1" smtClean="0">
                <a:solidFill>
                  <a:schemeClr val="tx1"/>
                </a:solidFill>
              </a:rPr>
              <a:t>obras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execução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saindo</a:t>
            </a:r>
            <a:r>
              <a:rPr lang="en-US" sz="1100" dirty="0" smtClean="0">
                <a:solidFill>
                  <a:schemeClr val="tx1"/>
                </a:solidFill>
              </a:rPr>
              <a:t> das </a:t>
            </a:r>
            <a:r>
              <a:rPr lang="en-US" sz="1100" dirty="0" err="1" smtClean="0">
                <a:solidFill>
                  <a:schemeClr val="tx1"/>
                </a:solidFill>
              </a:rPr>
              <a:t>cerca</a:t>
            </a:r>
            <a:r>
              <a:rPr lang="en-US" sz="1100" dirty="0" smtClean="0">
                <a:solidFill>
                  <a:schemeClr val="tx1"/>
                </a:solidFill>
              </a:rPr>
              <a:t> de 15, </a:t>
            </a:r>
            <a:r>
              <a:rPr lang="en-US" sz="1100" dirty="0" err="1" smtClean="0">
                <a:solidFill>
                  <a:schemeClr val="tx1"/>
                </a:solidFill>
              </a:rPr>
              <a:t>para</a:t>
            </a:r>
            <a:r>
              <a:rPr lang="en-US" sz="1100" dirty="0" smtClean="0">
                <a:solidFill>
                  <a:schemeClr val="tx1"/>
                </a:solidFill>
              </a:rPr>
              <a:t> 40 </a:t>
            </a:r>
            <a:r>
              <a:rPr lang="en-US" sz="1100" dirty="0" err="1" smtClean="0">
                <a:solidFill>
                  <a:schemeClr val="tx1"/>
                </a:solidFill>
              </a:rPr>
              <a:t>unidades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  <a:r>
              <a:rPr lang="en-US" sz="1100" dirty="0" err="1" smtClean="0">
                <a:solidFill>
                  <a:schemeClr val="tx1"/>
                </a:solidFill>
              </a:rPr>
              <a:t>mês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buSzPct val="100000"/>
              <a:buFont typeface="Arial"/>
              <a:buChar char="•"/>
            </a:pPr>
            <a:endParaRPr lang="en-US" sz="300" dirty="0" smtClean="0">
              <a:solidFill>
                <a:schemeClr val="tx1"/>
              </a:solidFill>
            </a:endParaRPr>
          </a:p>
          <a:p>
            <a:pPr marL="180975" indent="-180975">
              <a:buSzPct val="100000"/>
              <a:buFont typeface="Arial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Entendemos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que</a:t>
            </a:r>
            <a:r>
              <a:rPr lang="en-US" sz="1100" dirty="0" smtClean="0">
                <a:solidFill>
                  <a:schemeClr val="tx1"/>
                </a:solidFill>
              </a:rPr>
              <a:t> o </a:t>
            </a:r>
            <a:r>
              <a:rPr lang="en-US" sz="1100" dirty="0" err="1" smtClean="0">
                <a:solidFill>
                  <a:schemeClr val="tx1"/>
                </a:solidFill>
              </a:rPr>
              <a:t>aumento</a:t>
            </a:r>
            <a:r>
              <a:rPr lang="en-US" sz="1100" dirty="0" smtClean="0">
                <a:solidFill>
                  <a:schemeClr val="tx1"/>
                </a:solidFill>
              </a:rPr>
              <a:t> da </a:t>
            </a:r>
            <a:r>
              <a:rPr lang="en-US" sz="1100" dirty="0" err="1" smtClean="0">
                <a:solidFill>
                  <a:schemeClr val="tx1"/>
                </a:solidFill>
              </a:rPr>
              <a:t>amostragem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obras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realizadas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é</a:t>
            </a:r>
            <a:r>
              <a:rPr lang="en-US" sz="1100" dirty="0" smtClean="0">
                <a:solidFill>
                  <a:schemeClr val="tx1"/>
                </a:solidFill>
              </a:rPr>
              <a:t> o principal </a:t>
            </a:r>
            <a:r>
              <a:rPr lang="en-US" sz="1100" dirty="0" err="1" smtClean="0">
                <a:solidFill>
                  <a:schemeClr val="tx1"/>
                </a:solidFill>
              </a:rPr>
              <a:t>pré-requisito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para</a:t>
            </a:r>
            <a:r>
              <a:rPr lang="en-US" sz="1100" dirty="0" smtClean="0">
                <a:solidFill>
                  <a:schemeClr val="tx1"/>
                </a:solidFill>
              </a:rPr>
              <a:t> a </a:t>
            </a:r>
            <a:r>
              <a:rPr lang="en-US" sz="1100" dirty="0" err="1" smtClean="0">
                <a:solidFill>
                  <a:schemeClr val="tx1"/>
                </a:solidFill>
              </a:rPr>
              <a:t>realização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exitosa</a:t>
            </a:r>
            <a:r>
              <a:rPr lang="en-US" sz="1100" dirty="0" smtClean="0">
                <a:solidFill>
                  <a:schemeClr val="tx1"/>
                </a:solidFill>
              </a:rPr>
              <a:t> das </a:t>
            </a:r>
            <a:r>
              <a:rPr lang="en-US" sz="1100" dirty="0" err="1" smtClean="0">
                <a:solidFill>
                  <a:schemeClr val="tx1"/>
                </a:solidFill>
              </a:rPr>
              <a:t>demais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atividades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consolidação</a:t>
            </a:r>
            <a:r>
              <a:rPr lang="en-US" sz="1100" dirty="0" smtClean="0">
                <a:solidFill>
                  <a:schemeClr val="tx1"/>
                </a:solidFill>
              </a:rPr>
              <a:t> do </a:t>
            </a:r>
            <a:r>
              <a:rPr lang="en-US" sz="1100" dirty="0" err="1" smtClean="0">
                <a:solidFill>
                  <a:schemeClr val="tx1"/>
                </a:solidFill>
              </a:rPr>
              <a:t>modelo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propostas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9592" y="1201316"/>
            <a:ext cx="734481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Detalhamento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592" y="3289548"/>
            <a:ext cx="3600400" cy="2088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SzPct val="100000"/>
              <a:buFont typeface="Arial"/>
              <a:buChar char="•"/>
            </a:pPr>
            <a:r>
              <a:rPr lang="en-US" sz="1100" b="1" dirty="0" err="1" smtClean="0">
                <a:solidFill>
                  <a:schemeClr val="tx1"/>
                </a:solidFill>
              </a:rPr>
              <a:t>Aprimorar</a:t>
            </a:r>
            <a:r>
              <a:rPr lang="en-US" sz="1100" b="1" dirty="0" smtClean="0">
                <a:solidFill>
                  <a:schemeClr val="tx1"/>
                </a:solidFill>
              </a:rPr>
              <a:t> e </a:t>
            </a:r>
            <a:r>
              <a:rPr lang="en-US" sz="1100" b="1" dirty="0" err="1" smtClean="0">
                <a:solidFill>
                  <a:schemeClr val="tx1"/>
                </a:solidFill>
              </a:rPr>
              <a:t>ampliar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modelo</a:t>
            </a:r>
            <a:r>
              <a:rPr lang="en-US" sz="1100" b="1" dirty="0" smtClean="0">
                <a:solidFill>
                  <a:schemeClr val="tx1"/>
                </a:solidFill>
              </a:rPr>
              <a:t> de </a:t>
            </a:r>
            <a:r>
              <a:rPr lang="en-US" sz="1100" b="1" dirty="0" err="1" smtClean="0">
                <a:solidFill>
                  <a:schemeClr val="tx1"/>
                </a:solidFill>
              </a:rPr>
              <a:t>vendas</a:t>
            </a:r>
            <a:r>
              <a:rPr lang="en-US" sz="1100" dirty="0" smtClean="0">
                <a:solidFill>
                  <a:schemeClr val="tx1"/>
                </a:solidFill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</a:rPr>
              <a:t>Por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falta</a:t>
            </a:r>
            <a:r>
              <a:rPr lang="en-US" sz="1100" dirty="0" smtClean="0">
                <a:solidFill>
                  <a:schemeClr val="tx1"/>
                </a:solidFill>
              </a:rPr>
              <a:t> de capital de </a:t>
            </a:r>
            <a:r>
              <a:rPr lang="en-US" sz="1100" dirty="0" err="1" smtClean="0">
                <a:solidFill>
                  <a:schemeClr val="tx1"/>
                </a:solidFill>
              </a:rPr>
              <a:t>giro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intensificamos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ultimamente</a:t>
            </a:r>
            <a:r>
              <a:rPr lang="en-US" sz="1100" dirty="0" smtClean="0">
                <a:solidFill>
                  <a:schemeClr val="tx1"/>
                </a:solidFill>
              </a:rPr>
              <a:t> a </a:t>
            </a:r>
            <a:r>
              <a:rPr lang="en-US" sz="1100" dirty="0" err="1" smtClean="0">
                <a:solidFill>
                  <a:schemeClr val="tx1"/>
                </a:solidFill>
              </a:rPr>
              <a:t>operação</a:t>
            </a:r>
            <a:r>
              <a:rPr lang="en-US" sz="1100" dirty="0" smtClean="0">
                <a:solidFill>
                  <a:schemeClr val="tx1"/>
                </a:solidFill>
              </a:rPr>
              <a:t> via </a:t>
            </a:r>
            <a:r>
              <a:rPr lang="en-US" sz="1100" dirty="0" err="1" smtClean="0">
                <a:solidFill>
                  <a:schemeClr val="tx1"/>
                </a:solidFill>
              </a:rPr>
              <a:t>modelo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subsidiado</a:t>
            </a:r>
            <a:r>
              <a:rPr lang="en-US" sz="1100" dirty="0" smtClean="0">
                <a:solidFill>
                  <a:schemeClr val="tx1"/>
                </a:solidFill>
              </a:rPr>
              <a:t>, no </a:t>
            </a:r>
            <a:r>
              <a:rPr lang="en-US" sz="1100" dirty="0" err="1" smtClean="0">
                <a:solidFill>
                  <a:schemeClr val="tx1"/>
                </a:solidFill>
              </a:rPr>
              <a:t>qual</a:t>
            </a:r>
            <a:r>
              <a:rPr lang="en-US" sz="1100" dirty="0" smtClean="0">
                <a:solidFill>
                  <a:schemeClr val="tx1"/>
                </a:solidFill>
              </a:rPr>
              <a:t> o </a:t>
            </a:r>
            <a:r>
              <a:rPr lang="en-US" sz="1100" dirty="0" err="1" smtClean="0">
                <a:solidFill>
                  <a:schemeClr val="tx1"/>
                </a:solidFill>
              </a:rPr>
              <a:t>Instituto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Azzi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parceiro</a:t>
            </a:r>
            <a:r>
              <a:rPr lang="en-US" sz="1100" dirty="0" smtClean="0">
                <a:solidFill>
                  <a:schemeClr val="tx1"/>
                </a:solidFill>
              </a:rPr>
              <a:t> da </a:t>
            </a:r>
            <a:r>
              <a:rPr lang="en-US" sz="1100" dirty="0" err="1" smtClean="0">
                <a:solidFill>
                  <a:schemeClr val="tx1"/>
                </a:solidFill>
              </a:rPr>
              <a:t>Vivenda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doa</a:t>
            </a:r>
            <a:r>
              <a:rPr lang="en-US" sz="1100" dirty="0" smtClean="0">
                <a:solidFill>
                  <a:schemeClr val="tx1"/>
                </a:solidFill>
              </a:rPr>
              <a:t> 70% do valor da </a:t>
            </a:r>
            <a:r>
              <a:rPr lang="en-US" sz="1100" dirty="0" err="1" smtClean="0">
                <a:solidFill>
                  <a:schemeClr val="tx1"/>
                </a:solidFill>
              </a:rPr>
              <a:t>obra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mirando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exclusivamente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famílias</a:t>
            </a:r>
            <a:r>
              <a:rPr lang="en-US" sz="1100" dirty="0" smtClean="0">
                <a:solidFill>
                  <a:schemeClr val="tx1"/>
                </a:solidFill>
              </a:rPr>
              <a:t> com </a:t>
            </a:r>
            <a:r>
              <a:rPr lang="en-US" sz="1100" dirty="0" err="1" smtClean="0">
                <a:solidFill>
                  <a:schemeClr val="tx1"/>
                </a:solidFill>
              </a:rPr>
              <a:t>renda</a:t>
            </a:r>
            <a:r>
              <a:rPr lang="en-US" sz="1100" dirty="0" smtClean="0">
                <a:solidFill>
                  <a:schemeClr val="tx1"/>
                </a:solidFill>
              </a:rPr>
              <a:t> total de </a:t>
            </a:r>
            <a:r>
              <a:rPr lang="en-US" sz="1100" dirty="0" err="1" smtClean="0">
                <a:solidFill>
                  <a:schemeClr val="tx1"/>
                </a:solidFill>
              </a:rPr>
              <a:t>até</a:t>
            </a:r>
            <a:r>
              <a:rPr lang="en-US" sz="1100" dirty="0" smtClean="0">
                <a:solidFill>
                  <a:schemeClr val="tx1"/>
                </a:solidFill>
              </a:rPr>
              <a:t> 1,5 SM. </a:t>
            </a:r>
            <a:r>
              <a:rPr lang="en-US" sz="1100" dirty="0" err="1" smtClean="0">
                <a:solidFill>
                  <a:schemeClr val="tx1"/>
                </a:solidFill>
              </a:rPr>
              <a:t>Nossa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proposta</a:t>
            </a:r>
            <a:r>
              <a:rPr lang="en-US" sz="1100" dirty="0" smtClean="0">
                <a:solidFill>
                  <a:schemeClr val="tx1"/>
                </a:solidFill>
              </a:rPr>
              <a:t>, no </a:t>
            </a:r>
            <a:r>
              <a:rPr lang="en-US" sz="1100" dirty="0" err="1" smtClean="0">
                <a:solidFill>
                  <a:schemeClr val="tx1"/>
                </a:solidFill>
              </a:rPr>
              <a:t>entanto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é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ter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esse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mecanismo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como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algo</a:t>
            </a:r>
            <a:r>
              <a:rPr lang="en-US" sz="1100" dirty="0" smtClean="0">
                <a:solidFill>
                  <a:schemeClr val="tx1"/>
                </a:solidFill>
              </a:rPr>
              <a:t> marginal </a:t>
            </a:r>
            <a:r>
              <a:rPr lang="en-US" sz="1100" dirty="0" err="1" smtClean="0">
                <a:solidFill>
                  <a:schemeClr val="tx1"/>
                </a:solidFill>
              </a:rPr>
              <a:t>dentro</a:t>
            </a:r>
            <a:r>
              <a:rPr lang="en-US" sz="1100" dirty="0" smtClean="0">
                <a:solidFill>
                  <a:schemeClr val="tx1"/>
                </a:solidFill>
              </a:rPr>
              <a:t> da </a:t>
            </a:r>
            <a:r>
              <a:rPr lang="en-US" sz="1100" dirty="0" err="1" smtClean="0">
                <a:solidFill>
                  <a:schemeClr val="tx1"/>
                </a:solidFill>
              </a:rPr>
              <a:t>estrutura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9592" y="3001516"/>
            <a:ext cx="36004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Desafios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4008" y="3289548"/>
            <a:ext cx="3600400" cy="20882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SzPct val="100000"/>
              <a:buFont typeface="Arial"/>
              <a:buChar char="•"/>
            </a:pPr>
            <a:r>
              <a:rPr lang="en-US" sz="1100" b="1" dirty="0" smtClean="0">
                <a:solidFill>
                  <a:schemeClr val="tx1"/>
                </a:solidFill>
              </a:rPr>
              <a:t>Novo </a:t>
            </a:r>
            <a:r>
              <a:rPr lang="en-US" sz="1100" b="1" dirty="0" err="1" smtClean="0">
                <a:solidFill>
                  <a:schemeClr val="tx1"/>
                </a:solidFill>
              </a:rPr>
              <a:t>mecanismo</a:t>
            </a:r>
            <a:r>
              <a:rPr lang="en-US" sz="1100" b="1" dirty="0" smtClean="0">
                <a:solidFill>
                  <a:schemeClr val="tx1"/>
                </a:solidFill>
              </a:rPr>
              <a:t> de </a:t>
            </a:r>
            <a:r>
              <a:rPr lang="en-US" sz="1100" b="1" dirty="0" err="1" smtClean="0">
                <a:solidFill>
                  <a:schemeClr val="tx1"/>
                </a:solidFill>
              </a:rPr>
              <a:t>financiamento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estruturado</a:t>
            </a:r>
            <a:r>
              <a:rPr lang="en-US" sz="1100" b="1" dirty="0" smtClean="0">
                <a:solidFill>
                  <a:schemeClr val="tx1"/>
                </a:solidFill>
              </a:rPr>
              <a:t>,  </a:t>
            </a:r>
            <a:r>
              <a:rPr lang="en-US" sz="1100" dirty="0" smtClean="0">
                <a:solidFill>
                  <a:schemeClr val="tx1"/>
                </a:solidFill>
              </a:rPr>
              <a:t>dada a </a:t>
            </a:r>
            <a:r>
              <a:rPr lang="en-US" sz="1100" dirty="0" err="1" smtClean="0">
                <a:solidFill>
                  <a:schemeClr val="tx1"/>
                </a:solidFill>
              </a:rPr>
              <a:t>recente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parceria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estabelecida</a:t>
            </a:r>
            <a:r>
              <a:rPr lang="en-US" sz="1100" dirty="0" smtClean="0">
                <a:solidFill>
                  <a:schemeClr val="tx1"/>
                </a:solidFill>
              </a:rPr>
              <a:t> com o </a:t>
            </a:r>
            <a:r>
              <a:rPr lang="en-US" sz="1100" dirty="0" err="1" smtClean="0">
                <a:solidFill>
                  <a:schemeClr val="tx1"/>
                </a:solidFill>
              </a:rPr>
              <a:t>Banco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Pérola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que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financiará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nossos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clientes</a:t>
            </a:r>
            <a:r>
              <a:rPr lang="en-US" sz="1100" dirty="0" smtClean="0">
                <a:solidFill>
                  <a:schemeClr val="tx1"/>
                </a:solidFill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</a:rPr>
              <a:t>Também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serão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aportados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conhecimentos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na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análise</a:t>
            </a:r>
            <a:r>
              <a:rPr lang="en-US" sz="1100" dirty="0" smtClean="0">
                <a:solidFill>
                  <a:schemeClr val="tx1"/>
                </a:solidFill>
              </a:rPr>
              <a:t> e </a:t>
            </a:r>
            <a:r>
              <a:rPr lang="en-US" sz="1100" dirty="0" err="1" smtClean="0">
                <a:solidFill>
                  <a:schemeClr val="tx1"/>
                </a:solidFill>
              </a:rPr>
              <a:t>gestão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crédito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80975" indent="-180975">
              <a:buSzPct val="100000"/>
              <a:buFont typeface="Arial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80975" indent="-180975">
              <a:buSzPct val="100000"/>
              <a:buFont typeface="Arial"/>
              <a:buChar char="•"/>
            </a:pPr>
            <a:r>
              <a:rPr lang="en-US" sz="1100" b="1" dirty="0" err="1" smtClean="0">
                <a:solidFill>
                  <a:schemeClr val="tx1"/>
                </a:solidFill>
              </a:rPr>
              <a:t>Escritório</a:t>
            </a:r>
            <a:r>
              <a:rPr lang="en-US" sz="1100" b="1" dirty="0" smtClean="0">
                <a:solidFill>
                  <a:schemeClr val="tx1"/>
                </a:solidFill>
              </a:rPr>
              <a:t> local </a:t>
            </a:r>
            <a:r>
              <a:rPr lang="en-US" sz="1100" b="1" dirty="0" err="1" smtClean="0">
                <a:solidFill>
                  <a:schemeClr val="tx1"/>
                </a:solidFill>
              </a:rPr>
              <a:t>já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é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conhecido</a:t>
            </a:r>
            <a:r>
              <a:rPr lang="en-US" sz="1100" b="1" dirty="0" smtClean="0">
                <a:solidFill>
                  <a:schemeClr val="tx1"/>
                </a:solidFill>
              </a:rPr>
              <a:t> no </a:t>
            </a:r>
            <a:r>
              <a:rPr lang="en-US" sz="1100" b="1" dirty="0" err="1" smtClean="0">
                <a:solidFill>
                  <a:schemeClr val="tx1"/>
                </a:solidFill>
              </a:rPr>
              <a:t>bairro</a:t>
            </a:r>
            <a:r>
              <a:rPr lang="en-US" sz="1100" b="1" dirty="0" smtClean="0">
                <a:solidFill>
                  <a:schemeClr val="tx1"/>
                </a:solidFill>
              </a:rPr>
              <a:t> e tem </a:t>
            </a:r>
            <a:r>
              <a:rPr lang="en-US" sz="1100" b="1" dirty="0" err="1" smtClean="0">
                <a:solidFill>
                  <a:schemeClr val="tx1"/>
                </a:solidFill>
              </a:rPr>
              <a:t>histórico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exitoso</a:t>
            </a:r>
            <a:r>
              <a:rPr lang="en-US" sz="1100" b="1" dirty="0" smtClean="0">
                <a:solidFill>
                  <a:schemeClr val="tx1"/>
                </a:solidFill>
              </a:rPr>
              <a:t> de </a:t>
            </a:r>
            <a:r>
              <a:rPr lang="en-US" sz="1100" b="1" dirty="0" err="1" smtClean="0">
                <a:solidFill>
                  <a:schemeClr val="tx1"/>
                </a:solidFill>
              </a:rPr>
              <a:t>vendas</a:t>
            </a:r>
            <a:r>
              <a:rPr lang="en-US" sz="1100" b="1" dirty="0" smtClean="0">
                <a:solidFill>
                  <a:schemeClr val="tx1"/>
                </a:solidFill>
              </a:rPr>
              <a:t>. </a:t>
            </a:r>
            <a:r>
              <a:rPr lang="en-US" sz="1100" dirty="0" smtClean="0">
                <a:solidFill>
                  <a:schemeClr val="tx1"/>
                </a:solidFill>
              </a:rPr>
              <a:t>No </a:t>
            </a:r>
            <a:r>
              <a:rPr lang="en-US" sz="1100" dirty="0" err="1" smtClean="0">
                <a:solidFill>
                  <a:schemeClr val="tx1"/>
                </a:solidFill>
              </a:rPr>
              <a:t>início</a:t>
            </a:r>
            <a:r>
              <a:rPr lang="en-US" sz="1100" dirty="0" smtClean="0">
                <a:solidFill>
                  <a:schemeClr val="tx1"/>
                </a:solidFill>
              </a:rPr>
              <a:t> da </a:t>
            </a:r>
            <a:r>
              <a:rPr lang="en-US" sz="1100" dirty="0" err="1" smtClean="0">
                <a:solidFill>
                  <a:schemeClr val="tx1"/>
                </a:solidFill>
              </a:rPr>
              <a:t>operação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foram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realizadas</a:t>
            </a:r>
            <a:r>
              <a:rPr lang="en-US" sz="1100" dirty="0" smtClean="0">
                <a:solidFill>
                  <a:schemeClr val="tx1"/>
                </a:solidFill>
              </a:rPr>
              <a:t> 12 </a:t>
            </a:r>
            <a:r>
              <a:rPr lang="en-US" sz="1100" dirty="0" err="1" smtClean="0">
                <a:solidFill>
                  <a:schemeClr val="tx1"/>
                </a:solidFill>
              </a:rPr>
              <a:t>vendas</a:t>
            </a:r>
            <a:r>
              <a:rPr lang="en-US" sz="1100" dirty="0" smtClean="0">
                <a:solidFill>
                  <a:schemeClr val="tx1"/>
                </a:solidFill>
              </a:rPr>
              <a:t> no </a:t>
            </a:r>
            <a:r>
              <a:rPr lang="en-US" sz="1100" dirty="0" err="1" smtClean="0">
                <a:solidFill>
                  <a:schemeClr val="tx1"/>
                </a:solidFill>
              </a:rPr>
              <a:t>modelo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tradicional</a:t>
            </a:r>
            <a:r>
              <a:rPr lang="en-US" sz="1100" dirty="0" smtClean="0">
                <a:solidFill>
                  <a:schemeClr val="tx1"/>
                </a:solidFill>
              </a:rPr>
              <a:t> (</a:t>
            </a:r>
            <a:r>
              <a:rPr lang="en-US" sz="1100" dirty="0" err="1" smtClean="0">
                <a:solidFill>
                  <a:schemeClr val="tx1"/>
                </a:solidFill>
              </a:rPr>
              <a:t>não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subsidiado</a:t>
            </a:r>
            <a:r>
              <a:rPr lang="en-US" sz="1100" dirty="0" smtClean="0">
                <a:solidFill>
                  <a:schemeClr val="tx1"/>
                </a:solidFill>
              </a:rPr>
              <a:t>), e </a:t>
            </a:r>
            <a:r>
              <a:rPr lang="en-US" sz="1100" dirty="0" err="1" smtClean="0">
                <a:solidFill>
                  <a:schemeClr val="tx1"/>
                </a:solidFill>
              </a:rPr>
              <a:t>ainda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há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demanda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constante</a:t>
            </a:r>
            <a:r>
              <a:rPr lang="en-US" sz="1100" dirty="0" smtClean="0">
                <a:solidFill>
                  <a:schemeClr val="tx1"/>
                </a:solidFill>
              </a:rPr>
              <a:t> dos </a:t>
            </a:r>
            <a:r>
              <a:rPr lang="en-US" sz="1100" dirty="0" err="1" smtClean="0">
                <a:solidFill>
                  <a:schemeClr val="tx1"/>
                </a:solidFill>
              </a:rPr>
              <a:t>moradores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4008" y="3001516"/>
            <a:ext cx="36004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Oportunidades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9"/>
          <p:cNvSpPr/>
          <p:nvPr/>
        </p:nvSpPr>
        <p:spPr>
          <a:xfrm rot="16200000">
            <a:off x="553157" y="-85614"/>
            <a:ext cx="2096518" cy="22677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/>
          <p:cNvSpPr/>
          <p:nvPr/>
        </p:nvSpPr>
        <p:spPr>
          <a:xfrm rot="16200000">
            <a:off x="553156" y="3525806"/>
            <a:ext cx="2096520" cy="2267743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0" y="2197184"/>
            <a:ext cx="222151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20"/>
          <p:cNvSpPr txBox="1"/>
          <p:nvPr/>
        </p:nvSpPr>
        <p:spPr>
          <a:xfrm>
            <a:off x="3419872" y="1417340"/>
            <a:ext cx="58326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b="1" dirty="0" smtClean="0">
                <a:latin typeface="+mj-lt"/>
                <a:cs typeface="Gotham Narrow Ultra"/>
              </a:rPr>
              <a:t>CONTEXTO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Gotham Narrow Ultra"/>
              </a:rPr>
              <a:t>PILOTO DE 1.000 REFORMAS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Gotham Narrow Ultra"/>
              </a:rPr>
              <a:t>EXPANSÃO DO MODELO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cs typeface="Gotham Narrow Ultra"/>
              </a:rPr>
              <a:t>DETALHAMENTO DO INVESTIMENTO</a:t>
            </a:r>
            <a:endParaRPr lang="pt-BR" sz="2600" dirty="0">
              <a:solidFill>
                <a:schemeClr val="bg1">
                  <a:lumMod val="85000"/>
                </a:schemeClr>
              </a:solidFill>
              <a:cs typeface="Gotham Narrow Ultra"/>
            </a:endParaRPr>
          </a:p>
        </p:txBody>
      </p:sp>
    </p:spTree>
    <p:extLst>
      <p:ext uri="{BB962C8B-B14F-4D97-AF65-F5344CB8AC3E}">
        <p14:creationId xmlns:p14="http://schemas.microsoft.com/office/powerpoint/2010/main" val="392040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0"/>
          <p:cNvSpPr txBox="1"/>
          <p:nvPr/>
        </p:nvSpPr>
        <p:spPr>
          <a:xfrm>
            <a:off x="1095432" y="312576"/>
            <a:ext cx="6871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Estrutura básica do atual escritório </a:t>
            </a:r>
            <a:endParaRPr lang="pt-BR" sz="36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sp>
        <p:nvSpPr>
          <p:cNvPr id="24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25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03554" y="1173066"/>
            <a:ext cx="86889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65202"/>
              </p:ext>
            </p:extLst>
          </p:nvPr>
        </p:nvGraphicFramePr>
        <p:xfrm>
          <a:off x="204377" y="1472952"/>
          <a:ext cx="4562997" cy="1914525"/>
        </p:xfrm>
        <a:graphic>
          <a:graphicData uri="http://schemas.openxmlformats.org/drawingml/2006/table">
            <a:tbl>
              <a:tblPr/>
              <a:tblGrid>
                <a:gridCol w="1394645"/>
                <a:gridCol w="1584176"/>
                <a:gridCol w="1584176"/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Equipe necessária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Custo em 2014</a:t>
                      </a:r>
                      <a:b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(salários+encargos/ mes)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Pedreiro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3.169,83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cada 4 obras/ mes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Meio oficial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2.516,50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cada 4 obras/ mes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edificações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2.516,50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durante todo o período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Ajudante geral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2.124,50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durante todo o período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Estagiário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durante todo o período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durante todo o período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92"/>
              </p:ext>
            </p:extLst>
          </p:nvPr>
        </p:nvGraphicFramePr>
        <p:xfrm>
          <a:off x="4860032" y="1489348"/>
          <a:ext cx="4025536" cy="2692932"/>
        </p:xfrm>
        <a:graphic>
          <a:graphicData uri="http://schemas.openxmlformats.org/drawingml/2006/table">
            <a:tbl>
              <a:tblPr/>
              <a:tblGrid>
                <a:gridCol w="2168451"/>
                <a:gridCol w="1857085"/>
              </a:tblGrid>
              <a:tr h="2244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Despesas Operacionais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 </a:t>
                      </a:r>
                      <a:r>
                        <a:rPr lang="pt-B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mensal </a:t>
                      </a:r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(2014)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Assessoria Contábil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Assessoria Jurídica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Seguro veículos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265,14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Manutenção veículos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Manutenção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Locomoção e Representação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Telefone/ Internet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de Escritorio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Comunicação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Promoção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Tarifas bancárias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51001"/>
              </p:ext>
            </p:extLst>
          </p:nvPr>
        </p:nvGraphicFramePr>
        <p:xfrm>
          <a:off x="189838" y="3489176"/>
          <a:ext cx="4577538" cy="952500"/>
        </p:xfrm>
        <a:graphic>
          <a:graphicData uri="http://schemas.openxmlformats.org/drawingml/2006/table">
            <a:tbl>
              <a:tblPr/>
              <a:tblGrid>
                <a:gridCol w="1896876"/>
                <a:gridCol w="977093"/>
                <a:gridCol w="1703569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Equipamentos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 em 2014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cada novo funcionário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Uniformes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cada novo funcionário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Ferramentas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cada novo funcionário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4801716"/>
            <a:ext cx="79208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*</a:t>
            </a:r>
            <a:r>
              <a:rPr lang="en-US" sz="1600" i="1" dirty="0" err="1" smtClean="0"/>
              <a:t>Neste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detalhamento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não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constam</a:t>
            </a:r>
            <a:r>
              <a:rPr lang="en-US" sz="1600" i="1" dirty="0" smtClean="0"/>
              <a:t> as </a:t>
            </a:r>
            <a:r>
              <a:rPr lang="en-US" sz="1600" i="1" dirty="0" err="1" smtClean="0"/>
              <a:t>funções</a:t>
            </a:r>
            <a:r>
              <a:rPr lang="en-US" sz="1600" i="1" dirty="0" smtClean="0"/>
              <a:t> de </a:t>
            </a:r>
            <a:r>
              <a:rPr lang="en-US" sz="1600" i="1" dirty="0" err="1" smtClean="0"/>
              <a:t>gestão</a:t>
            </a:r>
            <a:r>
              <a:rPr lang="en-US" sz="1600" i="1" dirty="0" smtClean="0"/>
              <a:t> e de </a:t>
            </a:r>
            <a:r>
              <a:rPr lang="en-US" sz="1600" i="1" dirty="0" err="1" smtClean="0"/>
              <a:t>desenvolvimento</a:t>
            </a:r>
            <a:r>
              <a:rPr lang="en-US" sz="1600" i="1" dirty="0" smtClean="0"/>
              <a:t> do </a:t>
            </a:r>
            <a:r>
              <a:rPr lang="en-US" sz="1600" i="1" dirty="0" err="1" smtClean="0"/>
              <a:t>modelo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atualmente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desempenhadas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pelo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três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sócios</a:t>
            </a:r>
            <a:r>
              <a:rPr lang="en-US" sz="1600" i="1" dirty="0" smtClean="0"/>
              <a:t> e </a:t>
            </a:r>
            <a:r>
              <a:rPr lang="en-US" sz="1600" i="1" dirty="0" err="1" smtClean="0"/>
              <a:t>pelo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consultor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financeiro</a:t>
            </a:r>
            <a:r>
              <a:rPr lang="en-US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1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9"/>
          <p:cNvSpPr/>
          <p:nvPr/>
        </p:nvSpPr>
        <p:spPr>
          <a:xfrm>
            <a:off x="686226" y="265212"/>
            <a:ext cx="199835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20"/>
          <p:cNvSpPr txBox="1"/>
          <p:nvPr/>
        </p:nvSpPr>
        <p:spPr>
          <a:xfrm>
            <a:off x="1043608" y="267327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O.E. 2 a 5 – Consolidação do Modelo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03554" y="265212"/>
            <a:ext cx="683578" cy="683578"/>
            <a:chOff x="203554" y="265212"/>
            <a:chExt cx="683578" cy="683578"/>
          </a:xfrm>
        </p:grpSpPr>
        <p:sp>
          <p:nvSpPr>
            <p:cNvPr id="12" name="Retângulo 34"/>
            <p:cNvSpPr/>
            <p:nvPr/>
          </p:nvSpPr>
          <p:spPr>
            <a:xfrm>
              <a:off x="203554" y="265212"/>
              <a:ext cx="683578" cy="683578"/>
            </a:xfrm>
            <a:prstGeom prst="rect">
              <a:avLst/>
            </a:prstGeom>
            <a:solidFill>
              <a:srgbClr val="F29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200"/>
                </a:solidFill>
              </a:endParaRPr>
            </a:p>
          </p:txBody>
        </p:sp>
        <p:sp>
          <p:nvSpPr>
            <p:cNvPr id="13" name="Retângulo 35"/>
            <p:cNvSpPr/>
            <p:nvPr/>
          </p:nvSpPr>
          <p:spPr>
            <a:xfrm>
              <a:off x="424598" y="484587"/>
              <a:ext cx="241491" cy="244829"/>
            </a:xfrm>
            <a:prstGeom prst="rect">
              <a:avLst/>
            </a:prstGeom>
            <a:solidFill>
              <a:srgbClr val="0D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Rectangle 2"/>
          <p:cNvSpPr/>
          <p:nvPr/>
        </p:nvSpPr>
        <p:spPr>
          <a:xfrm>
            <a:off x="899592" y="1489348"/>
            <a:ext cx="7344816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100000"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buSzPct val="100000"/>
            </a:pPr>
            <a:endParaRPr lang="en-US" sz="1100" dirty="0" smtClean="0">
              <a:solidFill>
                <a:schemeClr val="tx1"/>
              </a:solidFill>
            </a:endParaRPr>
          </a:p>
          <a:p>
            <a:pPr>
              <a:buSzPct val="100000"/>
            </a:pPr>
            <a:r>
              <a:rPr lang="en-US" sz="1100" dirty="0" smtClean="0">
                <a:solidFill>
                  <a:schemeClr val="tx1"/>
                </a:solidFill>
              </a:rPr>
              <a:t>As </a:t>
            </a:r>
            <a:r>
              <a:rPr lang="en-US" sz="1100" dirty="0" err="1" smtClean="0">
                <a:solidFill>
                  <a:schemeClr val="tx1"/>
                </a:solidFill>
              </a:rPr>
              <a:t>atividades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consolidação</a:t>
            </a:r>
            <a:r>
              <a:rPr lang="en-US" sz="1100" dirty="0" smtClean="0">
                <a:solidFill>
                  <a:schemeClr val="tx1"/>
                </a:solidFill>
              </a:rPr>
              <a:t> do </a:t>
            </a:r>
            <a:r>
              <a:rPr lang="en-US" sz="1100" dirty="0" err="1" smtClean="0">
                <a:solidFill>
                  <a:schemeClr val="tx1"/>
                </a:solidFill>
              </a:rPr>
              <a:t>modelo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envolvem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dentre</a:t>
            </a:r>
            <a:r>
              <a:rPr lang="en-US" sz="1100" dirty="0" smtClean="0">
                <a:solidFill>
                  <a:schemeClr val="tx1"/>
                </a:solidFill>
              </a:rPr>
              <a:t> outros </a:t>
            </a:r>
            <a:r>
              <a:rPr lang="en-US" sz="1100" dirty="0" err="1" smtClean="0">
                <a:solidFill>
                  <a:schemeClr val="tx1"/>
                </a:solidFill>
              </a:rPr>
              <a:t>aspectos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endParaRPr lang="en-US" sz="1100" dirty="0">
              <a:solidFill>
                <a:schemeClr val="tx1"/>
              </a:solidFill>
            </a:endParaRPr>
          </a:p>
          <a:p>
            <a:pPr marL="180975" indent="-180975">
              <a:buSzPct val="100000"/>
              <a:buFont typeface="Arial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Aprimoração</a:t>
            </a:r>
            <a:r>
              <a:rPr lang="en-US" sz="1100" dirty="0" smtClean="0">
                <a:solidFill>
                  <a:schemeClr val="tx1"/>
                </a:solidFill>
              </a:rPr>
              <a:t> e  </a:t>
            </a:r>
            <a:r>
              <a:rPr lang="en-US" sz="1100" dirty="0" err="1" smtClean="0">
                <a:solidFill>
                  <a:schemeClr val="tx1"/>
                </a:solidFill>
              </a:rPr>
              <a:t>detalhamento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dos </a:t>
            </a:r>
            <a:r>
              <a:rPr lang="en-US" sz="1100" dirty="0" err="1">
                <a:solidFill>
                  <a:schemeClr val="tx1"/>
                </a:solidFill>
              </a:rPr>
              <a:t>principais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processos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de </a:t>
            </a:r>
            <a:r>
              <a:rPr lang="en-US" sz="1100" dirty="0" err="1" smtClean="0">
                <a:solidFill>
                  <a:schemeClr val="tx1"/>
                </a:solidFill>
              </a:rPr>
              <a:t>operação</a:t>
            </a:r>
            <a:r>
              <a:rPr lang="en-US" sz="1100" dirty="0" smtClean="0">
                <a:solidFill>
                  <a:schemeClr val="tx1"/>
                </a:solidFill>
              </a:rPr>
              <a:t> (</a:t>
            </a:r>
            <a:r>
              <a:rPr lang="en-US" sz="1100" dirty="0" err="1" smtClean="0">
                <a:solidFill>
                  <a:schemeClr val="tx1"/>
                </a:solidFill>
              </a:rPr>
              <a:t>vendas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compras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obras</a:t>
            </a:r>
            <a:r>
              <a:rPr lang="en-US" sz="1100" dirty="0" smtClean="0">
                <a:solidFill>
                  <a:schemeClr val="tx1"/>
                </a:solidFill>
              </a:rPr>
              <a:t>, RH, </a:t>
            </a:r>
            <a:r>
              <a:rPr lang="en-US" sz="1100" dirty="0" err="1" smtClean="0">
                <a:solidFill>
                  <a:schemeClr val="tx1"/>
                </a:solidFill>
              </a:rPr>
              <a:t>financeiro</a:t>
            </a:r>
            <a:r>
              <a:rPr lang="en-US" sz="1100" dirty="0" smtClean="0">
                <a:solidFill>
                  <a:schemeClr val="tx1"/>
                </a:solidFill>
              </a:rPr>
              <a:t>), </a:t>
            </a:r>
            <a:r>
              <a:rPr lang="en-US" sz="1100" dirty="0" err="1" smtClean="0">
                <a:solidFill>
                  <a:schemeClr val="tx1"/>
                </a:solidFill>
              </a:rPr>
              <a:t>incluindo</a:t>
            </a:r>
            <a:r>
              <a:rPr lang="en-US" sz="1100" dirty="0" smtClean="0">
                <a:solidFill>
                  <a:schemeClr val="tx1"/>
                </a:solidFill>
              </a:rPr>
              <a:t> a </a:t>
            </a:r>
            <a:r>
              <a:rPr lang="en-US" sz="1100" dirty="0" err="1" smtClean="0">
                <a:solidFill>
                  <a:schemeClr val="tx1"/>
                </a:solidFill>
              </a:rPr>
              <a:t>inserção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plataforma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tecnológica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gestão</a:t>
            </a:r>
            <a:r>
              <a:rPr lang="en-US" sz="1100" dirty="0" smtClean="0">
                <a:solidFill>
                  <a:schemeClr val="tx1"/>
                </a:solidFill>
              </a:rPr>
              <a:t> (ERP);</a:t>
            </a:r>
          </a:p>
          <a:p>
            <a:pPr marL="180975" indent="-180975">
              <a:buSzPct val="100000"/>
              <a:buFont typeface="Arial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Estabelecimento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parcerias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comerciais</a:t>
            </a:r>
            <a:r>
              <a:rPr lang="en-US" sz="1100" dirty="0" smtClean="0">
                <a:solidFill>
                  <a:schemeClr val="tx1"/>
                </a:solidFill>
              </a:rPr>
              <a:t> com a </a:t>
            </a:r>
            <a:r>
              <a:rPr lang="en-US" sz="1100" dirty="0" err="1" smtClean="0">
                <a:solidFill>
                  <a:schemeClr val="tx1"/>
                </a:solidFill>
              </a:rPr>
              <a:t>indústria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materiais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construção</a:t>
            </a:r>
            <a:r>
              <a:rPr lang="en-US" sz="1100" dirty="0" smtClean="0">
                <a:solidFill>
                  <a:schemeClr val="tx1"/>
                </a:solidFill>
              </a:rPr>
              <a:t> e </a:t>
            </a:r>
            <a:r>
              <a:rPr lang="en-US" sz="1100" dirty="0" err="1" smtClean="0">
                <a:solidFill>
                  <a:schemeClr val="tx1"/>
                </a:solidFill>
              </a:rPr>
              <a:t>demais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atores</a:t>
            </a:r>
            <a:r>
              <a:rPr lang="en-US" sz="1100" dirty="0" smtClean="0">
                <a:solidFill>
                  <a:schemeClr val="tx1"/>
                </a:solidFill>
              </a:rPr>
              <a:t> da </a:t>
            </a:r>
            <a:r>
              <a:rPr lang="en-US" sz="1100" dirty="0" err="1" smtClean="0">
                <a:solidFill>
                  <a:schemeClr val="tx1"/>
                </a:solidFill>
              </a:rPr>
              <a:t>cadeia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para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aprimoramento</a:t>
            </a:r>
            <a:r>
              <a:rPr lang="en-US" sz="1100" dirty="0" smtClean="0">
                <a:solidFill>
                  <a:schemeClr val="tx1"/>
                </a:solidFill>
              </a:rPr>
              <a:t> do </a:t>
            </a:r>
            <a:r>
              <a:rPr lang="en-US" sz="1100" dirty="0" err="1" smtClean="0">
                <a:solidFill>
                  <a:schemeClr val="tx1"/>
                </a:solidFill>
              </a:rPr>
              <a:t>modelo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80975" indent="-180975">
              <a:buSzPct val="100000"/>
              <a:buFont typeface="Arial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Aprimoramento</a:t>
            </a:r>
            <a:r>
              <a:rPr lang="en-US" sz="1100" dirty="0" smtClean="0">
                <a:solidFill>
                  <a:schemeClr val="tx1"/>
                </a:solidFill>
              </a:rPr>
              <a:t> e </a:t>
            </a:r>
            <a:r>
              <a:rPr lang="en-US" sz="1100" dirty="0" err="1">
                <a:solidFill>
                  <a:schemeClr val="tx1"/>
                </a:solidFill>
              </a:rPr>
              <a:t>a</a:t>
            </a:r>
            <a:r>
              <a:rPr lang="en-US" sz="1100" dirty="0" err="1" smtClean="0">
                <a:solidFill>
                  <a:schemeClr val="tx1"/>
                </a:solidFill>
              </a:rPr>
              <a:t>mpliação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de </a:t>
            </a:r>
            <a:r>
              <a:rPr lang="en-US" sz="1100" dirty="0" err="1">
                <a:solidFill>
                  <a:schemeClr val="tx1"/>
                </a:solidFill>
              </a:rPr>
              <a:t>mecanismos</a:t>
            </a:r>
            <a:r>
              <a:rPr lang="en-US" sz="1100" dirty="0">
                <a:solidFill>
                  <a:schemeClr val="tx1"/>
                </a:solidFill>
              </a:rPr>
              <a:t> de </a:t>
            </a:r>
            <a:r>
              <a:rPr lang="en-US" sz="1100" dirty="0" err="1">
                <a:solidFill>
                  <a:schemeClr val="tx1"/>
                </a:solidFill>
              </a:rPr>
              <a:t>acesso</a:t>
            </a:r>
            <a:r>
              <a:rPr lang="en-US" sz="1100" dirty="0">
                <a:solidFill>
                  <a:schemeClr val="tx1"/>
                </a:solidFill>
              </a:rPr>
              <a:t> a </a:t>
            </a:r>
            <a:r>
              <a:rPr lang="en-US" sz="1100" dirty="0" err="1">
                <a:solidFill>
                  <a:schemeClr val="tx1"/>
                </a:solidFill>
              </a:rPr>
              <a:t>crédito</a:t>
            </a:r>
            <a:r>
              <a:rPr lang="en-US" sz="1100" dirty="0">
                <a:solidFill>
                  <a:schemeClr val="tx1"/>
                </a:solidFill>
              </a:rPr>
              <a:t> e </a:t>
            </a:r>
            <a:r>
              <a:rPr lang="en-US" sz="1100" dirty="0" err="1">
                <a:solidFill>
                  <a:schemeClr val="tx1"/>
                </a:solidFill>
              </a:rPr>
              <a:t>antecipação</a:t>
            </a:r>
            <a:r>
              <a:rPr lang="en-US" sz="1100" dirty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recebíveis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80975" indent="-180975">
              <a:buSzPct val="100000"/>
              <a:buFont typeface="Arial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Plano de </a:t>
            </a:r>
            <a:r>
              <a:rPr lang="en-US" sz="1100" dirty="0" err="1" smtClean="0">
                <a:solidFill>
                  <a:schemeClr val="tx1"/>
                </a:solidFill>
              </a:rPr>
              <a:t>expansão</a:t>
            </a:r>
            <a:r>
              <a:rPr lang="en-US" sz="1100" dirty="0" smtClean="0">
                <a:solidFill>
                  <a:schemeClr val="tx1"/>
                </a:solidFill>
              </a:rPr>
              <a:t> do </a:t>
            </a:r>
            <a:r>
              <a:rPr lang="en-US" sz="1100" dirty="0" err="1" smtClean="0">
                <a:solidFill>
                  <a:schemeClr val="tx1"/>
                </a:solidFill>
              </a:rPr>
              <a:t>Programa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Vivenda</a:t>
            </a:r>
            <a:endParaRPr lang="en-US" sz="1100" dirty="0">
              <a:solidFill>
                <a:schemeClr val="tx1"/>
              </a:solidFill>
            </a:endParaRPr>
          </a:p>
          <a:p>
            <a:pPr marL="180975" indent="-180975">
              <a:buSzPct val="100000"/>
              <a:buFont typeface="Arial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9592" y="1201316"/>
            <a:ext cx="734481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Detalhamento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592" y="3361556"/>
            <a:ext cx="3600400" cy="2088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SzPct val="100000"/>
              <a:buFont typeface="Arial"/>
              <a:buChar char="•"/>
            </a:pPr>
            <a:r>
              <a:rPr lang="en-US" sz="1100" b="1" dirty="0" err="1" smtClean="0">
                <a:solidFill>
                  <a:schemeClr val="tx1"/>
                </a:solidFill>
              </a:rPr>
              <a:t>Articulação</a:t>
            </a:r>
            <a:r>
              <a:rPr lang="en-US" sz="1100" b="1" dirty="0" smtClean="0">
                <a:solidFill>
                  <a:schemeClr val="tx1"/>
                </a:solidFill>
              </a:rPr>
              <a:t> com </a:t>
            </a:r>
            <a:r>
              <a:rPr lang="en-US" sz="1100" b="1" dirty="0" err="1" smtClean="0">
                <a:solidFill>
                  <a:schemeClr val="tx1"/>
                </a:solidFill>
              </a:rPr>
              <a:t>indústria</a:t>
            </a:r>
            <a:r>
              <a:rPr lang="en-US" sz="1100" b="1" dirty="0" smtClean="0">
                <a:solidFill>
                  <a:schemeClr val="tx1"/>
                </a:solidFill>
              </a:rPr>
              <a:t> de </a:t>
            </a:r>
            <a:r>
              <a:rPr lang="en-US" sz="1100" b="1" dirty="0" err="1" smtClean="0">
                <a:solidFill>
                  <a:schemeClr val="tx1"/>
                </a:solidFill>
              </a:rPr>
              <a:t>materiais</a:t>
            </a:r>
            <a:r>
              <a:rPr lang="en-US" sz="1100" b="1" dirty="0" smtClean="0">
                <a:solidFill>
                  <a:schemeClr val="tx1"/>
                </a:solidFill>
              </a:rPr>
              <a:t> de </a:t>
            </a:r>
            <a:r>
              <a:rPr lang="en-US" sz="1100" b="1" dirty="0" err="1" smtClean="0">
                <a:solidFill>
                  <a:schemeClr val="tx1"/>
                </a:solidFill>
              </a:rPr>
              <a:t>construção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para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sua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inserção</a:t>
            </a:r>
            <a:r>
              <a:rPr lang="en-US" sz="1100" dirty="0" smtClean="0">
                <a:solidFill>
                  <a:schemeClr val="tx1"/>
                </a:solidFill>
              </a:rPr>
              <a:t> de forma </a:t>
            </a:r>
            <a:r>
              <a:rPr lang="en-US" sz="1100" dirty="0" err="1" smtClean="0">
                <a:solidFill>
                  <a:schemeClr val="tx1"/>
                </a:solidFill>
              </a:rPr>
              <a:t>mais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estratégica</a:t>
            </a:r>
            <a:r>
              <a:rPr lang="en-US" sz="1100" dirty="0" smtClean="0">
                <a:solidFill>
                  <a:schemeClr val="tx1"/>
                </a:solidFill>
              </a:rPr>
              <a:t> no </a:t>
            </a:r>
            <a:r>
              <a:rPr lang="en-US" sz="1100" dirty="0" err="1" smtClean="0">
                <a:solidFill>
                  <a:schemeClr val="tx1"/>
                </a:solidFill>
              </a:rPr>
              <a:t>modelo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reduzindo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custos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aquisição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materiais</a:t>
            </a:r>
            <a:r>
              <a:rPr lang="en-US" sz="1100" dirty="0" smtClean="0">
                <a:solidFill>
                  <a:schemeClr val="tx1"/>
                </a:solidFill>
              </a:rPr>
              <a:t> e de </a:t>
            </a:r>
            <a:r>
              <a:rPr lang="en-US" sz="1100" dirty="0" err="1" smtClean="0">
                <a:solidFill>
                  <a:schemeClr val="tx1"/>
                </a:solidFill>
              </a:rPr>
              <a:t>operação</a:t>
            </a:r>
            <a:r>
              <a:rPr lang="en-US" sz="1100" dirty="0" smtClean="0">
                <a:solidFill>
                  <a:schemeClr val="tx1"/>
                </a:solidFill>
              </a:rPr>
              <a:t>. O </a:t>
            </a:r>
            <a:r>
              <a:rPr lang="en-US" sz="1100" dirty="0" err="1" smtClean="0">
                <a:solidFill>
                  <a:schemeClr val="tx1"/>
                </a:solidFill>
              </a:rPr>
              <a:t>modelo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proposto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pelo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Programa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Vivenda</a:t>
            </a:r>
            <a:r>
              <a:rPr lang="en-US" sz="1100" dirty="0" smtClean="0">
                <a:solidFill>
                  <a:schemeClr val="tx1"/>
                </a:solidFill>
              </a:rPr>
              <a:t> tem </a:t>
            </a:r>
            <a:r>
              <a:rPr lang="en-US" sz="1100" dirty="0" err="1" smtClean="0">
                <a:solidFill>
                  <a:schemeClr val="tx1"/>
                </a:solidFill>
              </a:rPr>
              <a:t>como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pré-requisito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para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sua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sustentação</a:t>
            </a:r>
            <a:r>
              <a:rPr lang="en-US" sz="1100" dirty="0" smtClean="0">
                <a:solidFill>
                  <a:schemeClr val="tx1"/>
                </a:solidFill>
              </a:rPr>
              <a:t> a </a:t>
            </a:r>
            <a:r>
              <a:rPr lang="en-US" sz="1100" dirty="0" err="1" smtClean="0">
                <a:solidFill>
                  <a:schemeClr val="tx1"/>
                </a:solidFill>
              </a:rPr>
              <a:t>aquisição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materiais</a:t>
            </a:r>
            <a:r>
              <a:rPr lang="en-US" sz="1100" dirty="0" smtClean="0">
                <a:solidFill>
                  <a:schemeClr val="tx1"/>
                </a:solidFill>
              </a:rPr>
              <a:t> a um </a:t>
            </a:r>
            <a:r>
              <a:rPr lang="en-US" sz="1100" dirty="0" err="1" smtClean="0">
                <a:solidFill>
                  <a:schemeClr val="tx1"/>
                </a:solidFill>
              </a:rPr>
              <a:t>custo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cerca</a:t>
            </a:r>
            <a:r>
              <a:rPr lang="en-US" sz="1100" dirty="0" smtClean="0">
                <a:solidFill>
                  <a:schemeClr val="tx1"/>
                </a:solidFill>
              </a:rPr>
              <a:t> de 30% </a:t>
            </a:r>
            <a:r>
              <a:rPr lang="en-US" sz="1100" dirty="0" err="1" smtClean="0">
                <a:solidFill>
                  <a:schemeClr val="tx1"/>
                </a:solidFill>
              </a:rPr>
              <a:t>menor</a:t>
            </a:r>
            <a:r>
              <a:rPr lang="en-US" sz="1100" dirty="0" smtClean="0">
                <a:solidFill>
                  <a:schemeClr val="tx1"/>
                </a:solidFill>
              </a:rPr>
              <a:t> do </a:t>
            </a:r>
            <a:r>
              <a:rPr lang="en-US" sz="1100" dirty="0" err="1" smtClean="0">
                <a:solidFill>
                  <a:schemeClr val="tx1"/>
                </a:solidFill>
              </a:rPr>
              <a:t>que</a:t>
            </a:r>
            <a:r>
              <a:rPr lang="en-US" sz="1100" dirty="0" smtClean="0">
                <a:solidFill>
                  <a:schemeClr val="tx1"/>
                </a:solidFill>
              </a:rPr>
              <a:t> o </a:t>
            </a:r>
            <a:r>
              <a:rPr lang="en-US" sz="1100" dirty="0" err="1" smtClean="0">
                <a:solidFill>
                  <a:schemeClr val="tx1"/>
                </a:solidFill>
              </a:rPr>
              <a:t>varejo</a:t>
            </a:r>
            <a:r>
              <a:rPr lang="en-US" sz="1100" dirty="0" smtClean="0">
                <a:solidFill>
                  <a:schemeClr val="tx1"/>
                </a:solidFill>
              </a:rPr>
              <a:t>. A </a:t>
            </a:r>
            <a:r>
              <a:rPr lang="en-US" sz="1100" dirty="0" err="1" smtClean="0">
                <a:solidFill>
                  <a:schemeClr val="tx1"/>
                </a:solidFill>
              </a:rPr>
              <a:t>inserção</a:t>
            </a:r>
            <a:r>
              <a:rPr lang="en-US" sz="1100" dirty="0" smtClean="0">
                <a:solidFill>
                  <a:schemeClr val="tx1"/>
                </a:solidFill>
              </a:rPr>
              <a:t> da </a:t>
            </a:r>
            <a:r>
              <a:rPr lang="en-US" sz="1100" dirty="0" err="1" smtClean="0">
                <a:solidFill>
                  <a:schemeClr val="tx1"/>
                </a:solidFill>
              </a:rPr>
              <a:t>indústria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na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proposta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é</a:t>
            </a:r>
            <a:r>
              <a:rPr lang="en-US" sz="1100" dirty="0" smtClean="0">
                <a:solidFill>
                  <a:schemeClr val="tx1"/>
                </a:solidFill>
              </a:rPr>
              <a:t> um dos </a:t>
            </a:r>
            <a:r>
              <a:rPr lang="en-US" sz="1100" dirty="0" err="1" smtClean="0">
                <a:solidFill>
                  <a:schemeClr val="tx1"/>
                </a:solidFill>
              </a:rPr>
              <a:t>caminhos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para</a:t>
            </a:r>
            <a:r>
              <a:rPr lang="en-US" sz="1100" dirty="0" smtClean="0">
                <a:solidFill>
                  <a:schemeClr val="tx1"/>
                </a:solidFill>
              </a:rPr>
              <a:t> se </a:t>
            </a:r>
            <a:r>
              <a:rPr lang="en-US" sz="1100" dirty="0" err="1" smtClean="0">
                <a:solidFill>
                  <a:schemeClr val="tx1"/>
                </a:solidFill>
              </a:rPr>
              <a:t>chegar</a:t>
            </a:r>
            <a:r>
              <a:rPr lang="en-US" sz="1100" dirty="0" smtClean="0">
                <a:solidFill>
                  <a:schemeClr val="tx1"/>
                </a:solidFill>
              </a:rPr>
              <a:t> a </a:t>
            </a:r>
            <a:r>
              <a:rPr lang="en-US" sz="1100" dirty="0" err="1" smtClean="0">
                <a:solidFill>
                  <a:schemeClr val="tx1"/>
                </a:solidFill>
              </a:rPr>
              <a:t>essa</a:t>
            </a:r>
            <a:r>
              <a:rPr lang="en-US" sz="1100" dirty="0" smtClean="0">
                <a:solidFill>
                  <a:schemeClr val="tx1"/>
                </a:solidFill>
              </a:rPr>
              <a:t> meta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9592" y="3073524"/>
            <a:ext cx="36004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Desafios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4008" y="3361556"/>
            <a:ext cx="3600400" cy="20882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SzPct val="100000"/>
              <a:buFont typeface="Arial"/>
              <a:buChar char="•"/>
            </a:pPr>
            <a:r>
              <a:rPr lang="en-US" sz="1100" b="1" dirty="0" err="1" smtClean="0">
                <a:solidFill>
                  <a:schemeClr val="tx1"/>
                </a:solidFill>
              </a:rPr>
              <a:t>Vedacit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smtClean="0">
                <a:solidFill>
                  <a:schemeClr val="tx1"/>
                </a:solidFill>
              </a:rPr>
              <a:t>e </a:t>
            </a:r>
            <a:r>
              <a:rPr lang="en-US" sz="1100" b="1" dirty="0" err="1" smtClean="0">
                <a:solidFill>
                  <a:schemeClr val="tx1"/>
                </a:solidFill>
              </a:rPr>
              <a:t>Votorantim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Cimentos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já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estão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desenvolvendo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pilotos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junto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ao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Programa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Vivenda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buscando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explorar</a:t>
            </a:r>
            <a:r>
              <a:rPr lang="en-US" sz="1100" dirty="0" smtClean="0">
                <a:solidFill>
                  <a:schemeClr val="tx1"/>
                </a:solidFill>
              </a:rPr>
              <a:t> as </a:t>
            </a:r>
            <a:r>
              <a:rPr lang="en-US" sz="1100" dirty="0" err="1" smtClean="0">
                <a:solidFill>
                  <a:schemeClr val="tx1"/>
                </a:solidFill>
              </a:rPr>
              <a:t>melhores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formas</a:t>
            </a:r>
            <a:r>
              <a:rPr lang="en-US" sz="1100" dirty="0" smtClean="0">
                <a:solidFill>
                  <a:schemeClr val="tx1"/>
                </a:solidFill>
              </a:rPr>
              <a:t> de se </a:t>
            </a:r>
            <a:r>
              <a:rPr lang="en-US" sz="1100" dirty="0" err="1" smtClean="0">
                <a:solidFill>
                  <a:schemeClr val="tx1"/>
                </a:solidFill>
              </a:rPr>
              <a:t>estabelecer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parcerias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técnicas</a:t>
            </a:r>
            <a:r>
              <a:rPr lang="en-US" sz="1100" dirty="0" smtClean="0">
                <a:solidFill>
                  <a:schemeClr val="tx1"/>
                </a:solidFill>
              </a:rPr>
              <a:t> e </a:t>
            </a:r>
            <a:r>
              <a:rPr lang="en-US" sz="1100" dirty="0" err="1" smtClean="0">
                <a:solidFill>
                  <a:schemeClr val="tx1"/>
                </a:solidFill>
              </a:rPr>
              <a:t>comerciais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</a:p>
          <a:p>
            <a:pPr marL="180975" indent="-180975">
              <a:buSzPct val="100000"/>
              <a:buFont typeface="Arial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80975" indent="-180975">
              <a:buSzPct val="100000"/>
              <a:buFont typeface="Arial"/>
              <a:buChar char="•"/>
            </a:pPr>
            <a:r>
              <a:rPr lang="en-US" sz="1100" b="1" dirty="0" err="1" smtClean="0">
                <a:solidFill>
                  <a:schemeClr val="tx1"/>
                </a:solidFill>
              </a:rPr>
              <a:t>Mesmo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sem</a:t>
            </a:r>
            <a:r>
              <a:rPr lang="en-US" sz="1100" b="1" dirty="0" smtClean="0">
                <a:solidFill>
                  <a:schemeClr val="tx1"/>
                </a:solidFill>
              </a:rPr>
              <a:t> o </a:t>
            </a:r>
            <a:r>
              <a:rPr lang="en-US" sz="1100" b="1" dirty="0" err="1" smtClean="0">
                <a:solidFill>
                  <a:schemeClr val="tx1"/>
                </a:solidFill>
              </a:rPr>
              <a:t>envolvimento</a:t>
            </a:r>
            <a:r>
              <a:rPr lang="en-US" sz="1100" b="1" dirty="0" smtClean="0">
                <a:solidFill>
                  <a:schemeClr val="tx1"/>
                </a:solidFill>
              </a:rPr>
              <a:t> da </a:t>
            </a:r>
            <a:r>
              <a:rPr lang="en-US" sz="1100" b="1" dirty="0" err="1" smtClean="0">
                <a:solidFill>
                  <a:schemeClr val="tx1"/>
                </a:solidFill>
              </a:rPr>
              <a:t>indústria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chega</a:t>
            </a:r>
            <a:r>
              <a:rPr lang="en-US" sz="1100" b="1" dirty="0" smtClean="0">
                <a:solidFill>
                  <a:schemeClr val="tx1"/>
                </a:solidFill>
              </a:rPr>
              <a:t>-se </a:t>
            </a:r>
            <a:r>
              <a:rPr lang="en-US" sz="1100" b="1" dirty="0" err="1" smtClean="0">
                <a:solidFill>
                  <a:schemeClr val="tx1"/>
                </a:solidFill>
              </a:rPr>
              <a:t>à</a:t>
            </a:r>
            <a:r>
              <a:rPr lang="en-US" sz="1100" b="1" dirty="0" smtClean="0">
                <a:solidFill>
                  <a:schemeClr val="tx1"/>
                </a:solidFill>
              </a:rPr>
              <a:t> meta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redução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preço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compra</a:t>
            </a:r>
            <a:r>
              <a:rPr lang="en-US" sz="1100" dirty="0" smtClean="0">
                <a:solidFill>
                  <a:schemeClr val="tx1"/>
                </a:solidFill>
              </a:rPr>
              <a:t> dos </a:t>
            </a:r>
            <a:r>
              <a:rPr lang="en-US" sz="1100" dirty="0" err="1" smtClean="0">
                <a:solidFill>
                  <a:schemeClr val="tx1"/>
                </a:solidFill>
              </a:rPr>
              <a:t>materiais</a:t>
            </a:r>
            <a:r>
              <a:rPr lang="en-US" sz="1100" dirty="0" smtClean="0">
                <a:solidFill>
                  <a:schemeClr val="tx1"/>
                </a:solidFill>
              </a:rPr>
              <a:t> operando-se via </a:t>
            </a:r>
            <a:r>
              <a:rPr lang="en-US" sz="1100" dirty="0" err="1" smtClean="0">
                <a:solidFill>
                  <a:schemeClr val="tx1"/>
                </a:solidFill>
              </a:rPr>
              <a:t>saldões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em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grandes</a:t>
            </a:r>
            <a:r>
              <a:rPr lang="en-US" sz="1100" dirty="0" smtClean="0">
                <a:solidFill>
                  <a:schemeClr val="tx1"/>
                </a:solidFill>
              </a:rPr>
              <a:t> home centers.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3073524"/>
            <a:ext cx="360040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Oportunidades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9"/>
          <p:cNvSpPr/>
          <p:nvPr/>
        </p:nvSpPr>
        <p:spPr>
          <a:xfrm rot="16200000">
            <a:off x="553157" y="-85614"/>
            <a:ext cx="2096518" cy="22677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/>
          <p:cNvSpPr/>
          <p:nvPr/>
        </p:nvSpPr>
        <p:spPr>
          <a:xfrm rot="16200000">
            <a:off x="553156" y="3525806"/>
            <a:ext cx="2096520" cy="2267743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0" y="2197184"/>
            <a:ext cx="222151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aixaDeTexto 20"/>
          <p:cNvSpPr txBox="1"/>
          <p:nvPr/>
        </p:nvSpPr>
        <p:spPr>
          <a:xfrm>
            <a:off x="3131840" y="1417340"/>
            <a:ext cx="58326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Gotham Narrow Ultra"/>
              </a:rPr>
              <a:t>CONTEXTO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Gotham Narrow Ultra"/>
              </a:rPr>
              <a:t>1.000 REFORMAS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b="1" dirty="0" smtClean="0">
                <a:latin typeface="+mj-lt"/>
                <a:cs typeface="Gotham Narrow Ultra"/>
              </a:rPr>
              <a:t>EXPANSÃO DO MODELO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cs typeface="Gotham Narrow Ultra"/>
              </a:rPr>
              <a:t>DETALHAMENTO DO INVESTIMENTO</a:t>
            </a:r>
            <a:endParaRPr lang="pt-BR" sz="2600" dirty="0">
              <a:solidFill>
                <a:schemeClr val="bg1">
                  <a:lumMod val="85000"/>
                </a:schemeClr>
              </a:solidFill>
              <a:cs typeface="Gotham Narrow Ultra"/>
            </a:endParaRPr>
          </a:p>
        </p:txBody>
      </p:sp>
    </p:spTree>
    <p:extLst>
      <p:ext uri="{BB962C8B-B14F-4D97-AF65-F5344CB8AC3E}">
        <p14:creationId xmlns:p14="http://schemas.microsoft.com/office/powerpoint/2010/main" val="42914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 para a direita 7"/>
          <p:cNvSpPr/>
          <p:nvPr/>
        </p:nvSpPr>
        <p:spPr>
          <a:xfrm>
            <a:off x="107504" y="697260"/>
            <a:ext cx="8964488" cy="1695196"/>
          </a:xfrm>
          <a:prstGeom prst="rightArrow">
            <a:avLst>
              <a:gd name="adj1" fmla="val 473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03554" y="1183928"/>
            <a:ext cx="3648366" cy="7264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2015-2017</a:t>
            </a:r>
          </a:p>
          <a:p>
            <a:pPr algn="ctr"/>
            <a:r>
              <a:rPr lang="pt-BR" sz="1200" dirty="0" smtClean="0"/>
              <a:t>1.000 reformas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3923928" y="1183928"/>
            <a:ext cx="4211464" cy="72642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&gt; 2017</a:t>
            </a:r>
          </a:p>
          <a:p>
            <a:pPr algn="ctr"/>
            <a:r>
              <a:rPr lang="pt-BR" sz="1200" dirty="0" smtClean="0"/>
              <a:t>1.000.000 reformas</a:t>
            </a:r>
            <a:endParaRPr lang="pt-BR" sz="1200" dirty="0"/>
          </a:p>
        </p:txBody>
      </p:sp>
      <p:sp>
        <p:nvSpPr>
          <p:cNvPr id="12" name="Retângulo 11"/>
          <p:cNvSpPr/>
          <p:nvPr/>
        </p:nvSpPr>
        <p:spPr>
          <a:xfrm>
            <a:off x="203554" y="1993404"/>
            <a:ext cx="3648366" cy="42484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CONSOLIDAÇÃO DO MODELO</a:t>
            </a:r>
            <a:endParaRPr lang="pt-BR" sz="1200" dirty="0"/>
          </a:p>
        </p:txBody>
      </p:sp>
      <p:sp>
        <p:nvSpPr>
          <p:cNvPr id="13" name="Retângulo 12"/>
          <p:cNvSpPr/>
          <p:nvPr/>
        </p:nvSpPr>
        <p:spPr>
          <a:xfrm>
            <a:off x="3923928" y="1993404"/>
            <a:ext cx="4211464" cy="42484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EXPANSÃO DO MODELO</a:t>
            </a:r>
            <a:endParaRPr lang="pt-BR" sz="1200" dirty="0"/>
          </a:p>
        </p:txBody>
      </p:sp>
      <p:sp>
        <p:nvSpPr>
          <p:cNvPr id="16" name="Retângulo 15"/>
          <p:cNvSpPr/>
          <p:nvPr/>
        </p:nvSpPr>
        <p:spPr>
          <a:xfrm>
            <a:off x="205856" y="2463170"/>
            <a:ext cx="3648366" cy="504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 ESCRITÓRIO: JD IBIRAPUERA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3926230" y="2463170"/>
            <a:ext cx="4211464" cy="504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t-BR" sz="1200" b="1" dirty="0" smtClean="0"/>
              <a:t>ESCRITÓRIOS LOCAIS, EM REGIÕES COM GRANDE DÉFICIT QUALITATIVO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203554" y="3037884"/>
            <a:ext cx="3648366" cy="248391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050" dirty="0" smtClean="0">
                <a:solidFill>
                  <a:srgbClr val="000000"/>
                </a:solidFill>
                <a:latin typeface="Gotham Narrow Light"/>
                <a:cs typeface="Gotham Narrow Light"/>
              </a:rPr>
              <a:t>A consolidação do modelo envolve a definição de:</a:t>
            </a:r>
          </a:p>
          <a:p>
            <a:pPr marL="361950" lvl="1" indent="-180975">
              <a:spcBef>
                <a:spcPts val="300"/>
              </a:spcBef>
              <a:buFont typeface="+mj-lt"/>
              <a:buAutoNum type="arabicPeriod"/>
            </a:pPr>
            <a:r>
              <a:rPr lang="pt-BR" sz="1050" dirty="0"/>
              <a:t>Detalhamento dos kits de cada obra </a:t>
            </a:r>
            <a:endParaRPr lang="pt-BR" sz="1050" dirty="0" smtClean="0"/>
          </a:p>
          <a:p>
            <a:pPr marL="361950" lvl="1" indent="-180975">
              <a:spcBef>
                <a:spcPts val="300"/>
              </a:spcBef>
              <a:buFont typeface="+mj-lt"/>
              <a:buAutoNum type="arabicPeriod"/>
            </a:pPr>
            <a:r>
              <a:rPr lang="pt-BR" sz="1050" dirty="0" smtClean="0"/>
              <a:t>Formato </a:t>
            </a:r>
            <a:r>
              <a:rPr lang="pt-BR" sz="1050" dirty="0"/>
              <a:t>jurídico da </a:t>
            </a:r>
            <a:r>
              <a:rPr lang="pt-BR" sz="1050" dirty="0" smtClean="0"/>
              <a:t>expansão</a:t>
            </a:r>
          </a:p>
          <a:p>
            <a:pPr marL="361950" lvl="1" indent="-180975">
              <a:spcBef>
                <a:spcPts val="300"/>
              </a:spcBef>
              <a:buFont typeface="+mj-lt"/>
              <a:buAutoNum type="arabicPeriod"/>
            </a:pPr>
            <a:r>
              <a:rPr lang="pt-BR" sz="1050" dirty="0" smtClean="0"/>
              <a:t>Modelagem </a:t>
            </a:r>
            <a:r>
              <a:rPr lang="pt-BR" sz="1050" dirty="0"/>
              <a:t>financeira de cada escritório local, com base na experiência do escritório do Jardim Ibirapuera</a:t>
            </a:r>
          </a:p>
          <a:p>
            <a:pPr marL="361950" lvl="1" indent="-180975">
              <a:spcBef>
                <a:spcPts val="300"/>
              </a:spcBef>
              <a:buFont typeface="+mj-lt"/>
              <a:buAutoNum type="arabicPeriod"/>
            </a:pPr>
            <a:r>
              <a:rPr lang="pt-BR" sz="1050" dirty="0"/>
              <a:t>Estrutura tecnológica para controle das operações</a:t>
            </a:r>
          </a:p>
          <a:p>
            <a:pPr marL="361950" lvl="1" indent="-180975">
              <a:spcBef>
                <a:spcPts val="300"/>
              </a:spcBef>
              <a:buFont typeface="+mj-lt"/>
              <a:buAutoNum type="arabicPeriod"/>
            </a:pPr>
            <a:r>
              <a:rPr lang="pt-BR" sz="1050" dirty="0"/>
              <a:t>Detalhamento dos principais processos </a:t>
            </a:r>
            <a:endParaRPr lang="pt-BR" sz="1050" dirty="0" smtClean="0"/>
          </a:p>
          <a:p>
            <a:pPr marL="361950" lvl="1" indent="-180975">
              <a:spcBef>
                <a:spcPts val="300"/>
              </a:spcBef>
              <a:buFont typeface="+mj-lt"/>
              <a:buAutoNum type="arabicPeriod"/>
            </a:pPr>
            <a:r>
              <a:rPr lang="pt-BR" sz="1050" dirty="0" smtClean="0"/>
              <a:t>Políticas </a:t>
            </a:r>
            <a:r>
              <a:rPr lang="pt-BR" sz="1050" dirty="0"/>
              <a:t>de gestão de pessoas </a:t>
            </a:r>
            <a:endParaRPr lang="pt-BR" sz="1050" dirty="0" smtClean="0"/>
          </a:p>
          <a:p>
            <a:pPr marL="361950" lvl="1" indent="-180975">
              <a:spcBef>
                <a:spcPts val="300"/>
              </a:spcBef>
              <a:buFont typeface="+mj-lt"/>
              <a:buAutoNum type="arabicPeriod"/>
            </a:pPr>
            <a:r>
              <a:rPr lang="pt-BR" sz="1050" dirty="0" smtClean="0"/>
              <a:t>Acesso </a:t>
            </a:r>
            <a:r>
              <a:rPr lang="pt-BR" sz="1050" dirty="0"/>
              <a:t>a crédito a antecipação de recebíveis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923928" y="3037884"/>
            <a:ext cx="4211464" cy="248391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050" dirty="0" smtClean="0">
                <a:solidFill>
                  <a:srgbClr val="000000"/>
                </a:solidFill>
                <a:latin typeface="Gotham Narrow Light"/>
                <a:cs typeface="Gotham Narrow Light"/>
              </a:rPr>
              <a:t>Cada escritório recebe o aporte de toda </a:t>
            </a:r>
            <a:r>
              <a:rPr lang="pt-BR" sz="1050" b="1" dirty="0" smtClean="0">
                <a:solidFill>
                  <a:srgbClr val="000000"/>
                </a:solidFill>
                <a:latin typeface="Gotham Narrow Light"/>
                <a:cs typeface="Gotham Narrow Light"/>
              </a:rPr>
              <a:t>metodologia</a:t>
            </a:r>
            <a:r>
              <a:rPr lang="pt-BR" sz="1050" dirty="0" smtClean="0">
                <a:solidFill>
                  <a:srgbClr val="000000"/>
                </a:solidFill>
                <a:latin typeface="Gotham Narrow Light"/>
                <a:cs typeface="Gotham Narrow Light"/>
              </a:rPr>
              <a:t> consolidada na etapa anterior</a:t>
            </a:r>
          </a:p>
          <a:p>
            <a:pPr marL="92075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050" dirty="0" smtClean="0">
                <a:solidFill>
                  <a:srgbClr val="000000"/>
                </a:solidFill>
                <a:latin typeface="Gotham Narrow Light"/>
                <a:cs typeface="Gotham Narrow Light"/>
              </a:rPr>
              <a:t>Cada </a:t>
            </a:r>
            <a:r>
              <a:rPr lang="pt-BR" sz="1050" dirty="0">
                <a:solidFill>
                  <a:srgbClr val="000000"/>
                </a:solidFill>
                <a:latin typeface="Gotham Narrow Light"/>
                <a:cs typeface="Gotham Narrow Light"/>
              </a:rPr>
              <a:t>escritório local deve ser capaz de realizar aproximadamente 1.000 reformas em 30 meses</a:t>
            </a:r>
          </a:p>
          <a:p>
            <a:pPr marL="92075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Gotham Narrow Light"/>
                <a:cs typeface="Gotham Narrow Light"/>
              </a:rPr>
              <a:t>Cada escritório deve ser economicamente viável, e deve pagar um </a:t>
            </a:r>
            <a:r>
              <a:rPr lang="pt-BR" sz="1050" dirty="0" err="1">
                <a:solidFill>
                  <a:srgbClr val="000000"/>
                </a:solidFill>
                <a:latin typeface="Gotham Narrow Light"/>
                <a:cs typeface="Gotham Narrow Light"/>
              </a:rPr>
              <a:t>fee</a:t>
            </a:r>
            <a:r>
              <a:rPr lang="pt-BR" sz="1050" dirty="0">
                <a:solidFill>
                  <a:srgbClr val="000000"/>
                </a:solidFill>
                <a:latin typeface="Gotham Narrow Light"/>
                <a:cs typeface="Gotham Narrow Light"/>
              </a:rPr>
              <a:t> mensal à Vivenda de R$ </a:t>
            </a:r>
            <a:r>
              <a:rPr lang="pt-BR" sz="1050" dirty="0" smtClean="0">
                <a:solidFill>
                  <a:srgbClr val="000000"/>
                </a:solidFill>
                <a:latin typeface="Gotham Narrow Light"/>
                <a:cs typeface="Gotham Narrow Light"/>
              </a:rPr>
              <a:t>10.000</a:t>
            </a:r>
            <a:endParaRPr lang="pt-BR" sz="1050" dirty="0">
              <a:solidFill>
                <a:srgbClr val="000000"/>
              </a:solidFill>
              <a:latin typeface="Gotham Narrow Light"/>
              <a:cs typeface="Gotham Narrow Light"/>
            </a:endParaRPr>
          </a:p>
          <a:p>
            <a:pPr marL="92075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Gotham Narrow Light"/>
                <a:cs typeface="Gotham Narrow Light"/>
              </a:rPr>
              <a:t>Segundo projeções iniciais, cada escritório local teria uma os seguintes indicadores</a:t>
            </a:r>
          </a:p>
          <a:p>
            <a:pPr marL="549275" lvl="1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Gotham Narrow Light"/>
                <a:cs typeface="Gotham Narrow Light"/>
              </a:rPr>
              <a:t>Necessidade de investimento: R$ </a:t>
            </a:r>
            <a:r>
              <a:rPr lang="pt-BR" sz="1050" dirty="0" smtClean="0">
                <a:solidFill>
                  <a:srgbClr val="000000"/>
                </a:solidFill>
                <a:latin typeface="Gotham Narrow Light"/>
                <a:cs typeface="Gotham Narrow Light"/>
              </a:rPr>
              <a:t>103.000</a:t>
            </a:r>
            <a:endParaRPr lang="pt-BR" sz="1050" dirty="0">
              <a:solidFill>
                <a:srgbClr val="000000"/>
              </a:solidFill>
              <a:latin typeface="Gotham Narrow Light"/>
              <a:cs typeface="Gotham Narrow Light"/>
            </a:endParaRPr>
          </a:p>
          <a:p>
            <a:pPr marL="549275" lvl="1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Gotham Narrow Light"/>
                <a:cs typeface="Gotham Narrow Light"/>
              </a:rPr>
              <a:t>Taxa de retorno: </a:t>
            </a:r>
            <a:r>
              <a:rPr lang="pt-BR" sz="1050" dirty="0" smtClean="0">
                <a:solidFill>
                  <a:srgbClr val="000000"/>
                </a:solidFill>
                <a:latin typeface="Gotham Narrow Light"/>
                <a:cs typeface="Gotham Narrow Light"/>
              </a:rPr>
              <a:t>76% </a:t>
            </a:r>
            <a:r>
              <a:rPr lang="pt-BR" sz="1050" dirty="0">
                <a:solidFill>
                  <a:srgbClr val="000000"/>
                </a:solidFill>
                <a:latin typeface="Gotham Narrow Light"/>
                <a:cs typeface="Gotham Narrow Light"/>
              </a:rPr>
              <a:t>ao </a:t>
            </a:r>
            <a:r>
              <a:rPr lang="pt-BR" sz="1050" dirty="0" smtClean="0">
                <a:solidFill>
                  <a:srgbClr val="000000"/>
                </a:solidFill>
                <a:latin typeface="Gotham Narrow Light"/>
                <a:cs typeface="Gotham Narrow Light"/>
              </a:rPr>
              <a:t>ano</a:t>
            </a:r>
            <a:endParaRPr lang="pt-BR" sz="1050" dirty="0">
              <a:solidFill>
                <a:srgbClr val="000000"/>
              </a:solidFill>
              <a:latin typeface="Gotham Narrow Light"/>
              <a:cs typeface="Gotham Narrow Light"/>
            </a:endParaRPr>
          </a:p>
          <a:p>
            <a:pPr marL="549275" lvl="1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050" dirty="0" err="1">
                <a:solidFill>
                  <a:srgbClr val="000000"/>
                </a:solidFill>
                <a:latin typeface="Gotham Narrow Light"/>
                <a:cs typeface="Gotham Narrow Light"/>
              </a:rPr>
              <a:t>Pay</a:t>
            </a:r>
            <a:r>
              <a:rPr lang="pt-BR" sz="1050" dirty="0">
                <a:solidFill>
                  <a:srgbClr val="000000"/>
                </a:solidFill>
                <a:latin typeface="Gotham Narrow Light"/>
                <a:cs typeface="Gotham Narrow Light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Gotham Narrow Light"/>
                <a:cs typeface="Gotham Narrow Light"/>
              </a:rPr>
              <a:t>back</a:t>
            </a:r>
            <a:r>
              <a:rPr lang="pt-BR" sz="1050" dirty="0">
                <a:solidFill>
                  <a:srgbClr val="000000"/>
                </a:solidFill>
                <a:latin typeface="Gotham Narrow Light"/>
                <a:cs typeface="Gotham Narrow Light"/>
              </a:rPr>
              <a:t>: </a:t>
            </a:r>
            <a:r>
              <a:rPr lang="pt-BR" sz="1050" dirty="0" smtClean="0">
                <a:solidFill>
                  <a:srgbClr val="000000"/>
                </a:solidFill>
                <a:latin typeface="Gotham Narrow Light"/>
                <a:cs typeface="Gotham Narrow Light"/>
              </a:rPr>
              <a:t>12 </a:t>
            </a:r>
            <a:r>
              <a:rPr lang="pt-BR" sz="1050" dirty="0">
                <a:solidFill>
                  <a:srgbClr val="000000"/>
                </a:solidFill>
                <a:latin typeface="Gotham Narrow Light"/>
                <a:cs typeface="Gotham Narrow Light"/>
              </a:rPr>
              <a:t>meses</a:t>
            </a:r>
          </a:p>
        </p:txBody>
      </p:sp>
      <p:sp>
        <p:nvSpPr>
          <p:cNvPr id="18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0"/>
          <p:cNvSpPr txBox="1"/>
          <p:nvPr/>
        </p:nvSpPr>
        <p:spPr>
          <a:xfrm>
            <a:off x="1095432" y="312576"/>
            <a:ext cx="4855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EXPANSÃO DO MODELO</a:t>
            </a:r>
            <a:endParaRPr lang="pt-BR" sz="36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sp>
        <p:nvSpPr>
          <p:cNvPr id="27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28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5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20"/>
          <p:cNvSpPr txBox="1"/>
          <p:nvPr/>
        </p:nvSpPr>
        <p:spPr>
          <a:xfrm>
            <a:off x="1054132" y="265212"/>
            <a:ext cx="8099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Projeção financeira</a:t>
            </a:r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: Escritório modelo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sp>
        <p:nvSpPr>
          <p:cNvPr id="14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5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03554" y="988720"/>
            <a:ext cx="825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Premissas para projeção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203554" y="1358052"/>
            <a:ext cx="86889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52516"/>
              </p:ext>
            </p:extLst>
          </p:nvPr>
        </p:nvGraphicFramePr>
        <p:xfrm>
          <a:off x="179578" y="1993404"/>
          <a:ext cx="3168286" cy="864096"/>
        </p:xfrm>
        <a:graphic>
          <a:graphicData uri="http://schemas.openxmlformats.org/drawingml/2006/table">
            <a:tbl>
              <a:tblPr/>
              <a:tblGrid>
                <a:gridCol w="2201826"/>
                <a:gridCol w="966460"/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Preço médio da obra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4.923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 médio de materiais/ obra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1.168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Índice de inadimplência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,00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mensal pago à Vivenda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10.000,00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67671"/>
              </p:ext>
            </p:extLst>
          </p:nvPr>
        </p:nvGraphicFramePr>
        <p:xfrm>
          <a:off x="4436897" y="1849388"/>
          <a:ext cx="4562997" cy="1676400"/>
        </p:xfrm>
        <a:graphic>
          <a:graphicData uri="http://schemas.openxmlformats.org/drawingml/2006/table">
            <a:tbl>
              <a:tblPr/>
              <a:tblGrid>
                <a:gridCol w="1394645"/>
                <a:gridCol w="1584176"/>
                <a:gridCol w="1584176"/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Equipe necessária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Custo em </a:t>
                      </a:r>
                      <a:r>
                        <a:rPr lang="pt-B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salários+encargos</a:t>
                      </a:r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Pedreiro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3.740,55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cada 4 obras/ mes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Meio oficial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2.969,59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cada 4 obras/ mes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edificações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2.969,59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durante todo o período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Ajudante geral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2.507,01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durante todo o período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Administrador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9.440,38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durante todo o período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39469"/>
              </p:ext>
            </p:extLst>
          </p:nvPr>
        </p:nvGraphicFramePr>
        <p:xfrm>
          <a:off x="178432" y="3145532"/>
          <a:ext cx="4025536" cy="2244110"/>
        </p:xfrm>
        <a:graphic>
          <a:graphicData uri="http://schemas.openxmlformats.org/drawingml/2006/table">
            <a:tbl>
              <a:tblPr/>
              <a:tblGrid>
                <a:gridCol w="2168451"/>
                <a:gridCol w="1857085"/>
              </a:tblGrid>
              <a:tr h="2244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Despesas Operacionais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 </a:t>
                      </a:r>
                      <a:r>
                        <a:rPr lang="pt-B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Assessoria Contábil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Assessoria Jurídica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Seguro veículos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265,14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Manutenção veículos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Manutenção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1.300,00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Telefone/ Internet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1.134,23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de Escritorio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567,11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Promoção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226,85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Tarifas bancárias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226,85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40070"/>
              </p:ext>
            </p:extLst>
          </p:nvPr>
        </p:nvGraphicFramePr>
        <p:xfrm>
          <a:off x="4445427" y="3649588"/>
          <a:ext cx="4519061" cy="952500"/>
        </p:xfrm>
        <a:graphic>
          <a:graphicData uri="http://schemas.openxmlformats.org/drawingml/2006/table">
            <a:tbl>
              <a:tblPr/>
              <a:tblGrid>
                <a:gridCol w="1854777"/>
                <a:gridCol w="976532"/>
                <a:gridCol w="1687752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Equipamentos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 em </a:t>
                      </a:r>
                      <a:r>
                        <a:rPr lang="pt-B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500,00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cada novo funcionário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Uniformes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cada novo funcionário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Ferramentas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1.000,00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cada novo funcionário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31546" y="1465774"/>
            <a:ext cx="883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u="sng" dirty="0" smtClean="0"/>
              <a:t>Inflação</a:t>
            </a:r>
            <a:r>
              <a:rPr lang="pt-BR" sz="1200" dirty="0" smtClean="0"/>
              <a:t>: Na projeção dos escritórios modelo, não foi considerada inflação. Ou seja, supõe-se a manutenção dos preços relativos de todos os bens da economia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350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5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92325"/>
              </p:ext>
            </p:extLst>
          </p:nvPr>
        </p:nvGraphicFramePr>
        <p:xfrm>
          <a:off x="203554" y="1345332"/>
          <a:ext cx="2712262" cy="952500"/>
        </p:xfrm>
        <a:graphic>
          <a:graphicData uri="http://schemas.openxmlformats.org/drawingml/2006/table">
            <a:tbl>
              <a:tblPr/>
              <a:tblGrid>
                <a:gridCol w="1704150"/>
                <a:gridCol w="1008112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Necessidade de investimento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R$</a:t>
                      </a:r>
                      <a:r>
                        <a:rPr lang="pt-B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103.000 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de 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retorno (real)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 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 ano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 back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mensal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R$ 10.000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20"/>
          <p:cNvSpPr txBox="1"/>
          <p:nvPr/>
        </p:nvSpPr>
        <p:spPr>
          <a:xfrm>
            <a:off x="1054132" y="265212"/>
            <a:ext cx="8099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Projeção financeira</a:t>
            </a:r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: Escritório modelo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graphicFrame>
        <p:nvGraphicFramePr>
          <p:cNvPr id="9" name="Gráfic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07967"/>
              </p:ext>
            </p:extLst>
          </p:nvPr>
        </p:nvGraphicFramePr>
        <p:xfrm>
          <a:off x="3059832" y="1345332"/>
          <a:ext cx="5979053" cy="3750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78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9"/>
          <p:cNvSpPr/>
          <p:nvPr/>
        </p:nvSpPr>
        <p:spPr>
          <a:xfrm rot="16200000">
            <a:off x="553157" y="-85614"/>
            <a:ext cx="2096518" cy="22677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8"/>
          <p:cNvSpPr/>
          <p:nvPr/>
        </p:nvSpPr>
        <p:spPr>
          <a:xfrm rot="16200000">
            <a:off x="553156" y="3525806"/>
            <a:ext cx="2096520" cy="2267743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0" y="2197184"/>
            <a:ext cx="222151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aixaDeTexto 20"/>
          <p:cNvSpPr txBox="1"/>
          <p:nvPr/>
        </p:nvSpPr>
        <p:spPr>
          <a:xfrm>
            <a:off x="3131840" y="1417340"/>
            <a:ext cx="58326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Gotham Narrow Ultra"/>
              </a:rPr>
              <a:t>CONTEXTO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Gotham Narrow Ultra"/>
              </a:rPr>
              <a:t>1.000 REFORMAS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Gotham Narrow Ultra"/>
              </a:rPr>
              <a:t>EXPANSÃO DO MODELO</a:t>
            </a:r>
          </a:p>
          <a:p>
            <a:pPr marL="720725" indent="-720725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2600" dirty="0" smtClean="0">
                <a:cs typeface="Gotham Narrow Ultra"/>
              </a:rPr>
              <a:t>DETALHAMENTO DO INVESTIMENTO</a:t>
            </a:r>
            <a:endParaRPr lang="pt-BR" sz="2600" dirty="0">
              <a:cs typeface="Gotham Narrow Ultra"/>
            </a:endParaRPr>
          </a:p>
        </p:txBody>
      </p:sp>
    </p:spTree>
    <p:extLst>
      <p:ext uri="{BB962C8B-B14F-4D97-AF65-F5344CB8AC3E}">
        <p14:creationId xmlns:p14="http://schemas.microsoft.com/office/powerpoint/2010/main" val="12332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20"/>
          <p:cNvSpPr txBox="1"/>
          <p:nvPr/>
        </p:nvSpPr>
        <p:spPr>
          <a:xfrm>
            <a:off x="991758" y="225556"/>
            <a:ext cx="8012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DETALHAMENTO DO INVESTIMENTO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sp>
        <p:nvSpPr>
          <p:cNvPr id="13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4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52305"/>
              </p:ext>
            </p:extLst>
          </p:nvPr>
        </p:nvGraphicFramePr>
        <p:xfrm>
          <a:off x="323528" y="1273324"/>
          <a:ext cx="8640960" cy="3668881"/>
        </p:xfrm>
        <a:graphic>
          <a:graphicData uri="http://schemas.openxmlformats.org/drawingml/2006/table">
            <a:tbl>
              <a:tblPr/>
              <a:tblGrid>
                <a:gridCol w="2030995"/>
                <a:gridCol w="6609965"/>
              </a:tblGrid>
              <a:tr h="3873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Justificativa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3580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Equipe</a:t>
                      </a:r>
                    </a:p>
                    <a:p>
                      <a:pPr algn="l" fontAlgn="ctr"/>
                      <a:r>
                        <a:rPr lang="pt-BR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(Fernando, </a:t>
                      </a:r>
                      <a:r>
                        <a:rPr lang="pt-BR" sz="12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Igiano</a:t>
                      </a:r>
                      <a:r>
                        <a:rPr lang="pt-BR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pt-BR" sz="12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Marcelo e Wagner)</a:t>
                      </a:r>
                      <a:endParaRPr lang="pt-BR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pt-B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Desenvolvimento de metodologias e realização de testes nas diversas frentes que compõem o modelo de expansão (vendas, obras, compras e parcerias, modelo financeiro)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Gestão da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xecução das primeiras 1.000 reformas no Jardim Ibirapuera,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que servirão como piloto para o desenvolvimento da metodologia de expansão</a:t>
                      </a:r>
                      <a:endParaRPr lang="pt-BR" sz="12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Avaliar os resultados de cada iniciativa, indicando o que deve e o que não deve ser incorporado ao modelo final de expansão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Sistematizar todos os resultados nos 7 produtos que compõem a metodologia do modelo de expansão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Apresentar periodicamente o status de:</a:t>
                      </a:r>
                    </a:p>
                    <a:p>
                      <a:pPr marL="742950" lvl="1" indent="-285750" algn="l" fontAlgn="ctr">
                        <a:buFont typeface="+mj-lt"/>
                        <a:buAutoNum type="romanLcPeriod"/>
                      </a:pP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todas as iniciativas já testadas e seus resultados</a:t>
                      </a:r>
                    </a:p>
                    <a:p>
                      <a:pPr marL="742950" lvl="1" indent="-285750" algn="l" fontAlgn="ctr">
                        <a:buFont typeface="+mj-lt"/>
                        <a:buAutoNum type="romanLcPeriod"/>
                      </a:pP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Todos as iniciativas em testes, e seus resultados até o momento</a:t>
                      </a:r>
                    </a:p>
                    <a:p>
                      <a:pPr marL="742950" lvl="1" indent="-285750" algn="l" fontAlgn="ctr">
                        <a:buFont typeface="+mj-lt"/>
                        <a:buAutoNum type="romanLcPeriod"/>
                      </a:pP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Todas as iniciativas que se pretende testar no futuro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68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Consultoria em avaliação de impactos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Mensurar quais os impactos de uma reforma na vida de uma família, e quais os impactos do conjunto de reformas em uma mesma localidade na melhoria de indicadores sociais, econômicos e ambientais locais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476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 ERP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Aquisição de um sistema para controlar os principais processos de todos os escritórios locais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61" y="1129308"/>
            <a:ext cx="5825303" cy="4379607"/>
          </a:xfrm>
          <a:prstGeom prst="rect">
            <a:avLst/>
          </a:prstGeom>
        </p:spPr>
      </p:pic>
      <p:sp>
        <p:nvSpPr>
          <p:cNvPr id="11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20"/>
          <p:cNvSpPr txBox="1"/>
          <p:nvPr/>
        </p:nvSpPr>
        <p:spPr>
          <a:xfrm>
            <a:off x="993679" y="223441"/>
            <a:ext cx="8012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DETALHAMENTO DO INVESTIMENTO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sp>
        <p:nvSpPr>
          <p:cNvPr id="13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380312" y="5060028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tx2"/>
                </a:solidFill>
              </a:rPr>
              <a:t>VALOR TOTAL DO INVESTIMENTO</a:t>
            </a:r>
            <a:endParaRPr lang="pt-BR" sz="1100" b="1" dirty="0">
              <a:solidFill>
                <a:schemeClr val="tx2"/>
              </a:solidFill>
            </a:endParaRPr>
          </a:p>
        </p:txBody>
      </p:sp>
      <p:cxnSp>
        <p:nvCxnSpPr>
          <p:cNvPr id="18" name="Conector reto 17"/>
          <p:cNvCxnSpPr>
            <a:stCxn id="22" idx="3"/>
            <a:endCxn id="17" idx="1"/>
          </p:cNvCxnSpPr>
          <p:nvPr/>
        </p:nvCxnSpPr>
        <p:spPr>
          <a:xfrm flipV="1">
            <a:off x="6968422" y="5275472"/>
            <a:ext cx="411890" cy="16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1101310" y="5353184"/>
            <a:ext cx="5867112" cy="1658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414824" y="4585692"/>
            <a:ext cx="1549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ITCMD (Imposto sobre doações)</a:t>
            </a:r>
            <a:endParaRPr lang="pt-BR" sz="1100" b="1" dirty="0">
              <a:solidFill>
                <a:srgbClr val="FF0000"/>
              </a:solidFill>
            </a:endParaRPr>
          </a:p>
        </p:txBody>
      </p:sp>
      <p:cxnSp>
        <p:nvCxnSpPr>
          <p:cNvPr id="25" name="Conector reto 24"/>
          <p:cNvCxnSpPr>
            <a:stCxn id="26" idx="3"/>
            <a:endCxn id="24" idx="1"/>
          </p:cNvCxnSpPr>
          <p:nvPr/>
        </p:nvCxnSpPr>
        <p:spPr>
          <a:xfrm flipV="1">
            <a:off x="6968422" y="4801136"/>
            <a:ext cx="446402" cy="4595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1101310" y="5189010"/>
            <a:ext cx="5867112" cy="1434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7164288" y="2065412"/>
            <a:ext cx="172819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Valor Total do </a:t>
            </a:r>
            <a:r>
              <a:rPr lang="en-US" b="1" dirty="0" err="1" smtClean="0"/>
              <a:t>Investimento</a:t>
            </a:r>
            <a:r>
              <a:rPr lang="en-US" b="1" dirty="0" smtClean="0"/>
              <a:t>:</a:t>
            </a:r>
          </a:p>
          <a:p>
            <a:pPr algn="ctr"/>
            <a:r>
              <a:rPr lang="en-US" dirty="0" smtClean="0"/>
              <a:t>R$ 1.253.978,00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err="1" smtClean="0"/>
              <a:t>Período</a:t>
            </a:r>
            <a:r>
              <a:rPr lang="en-US" b="1" dirty="0" smtClean="0"/>
              <a:t>:</a:t>
            </a:r>
          </a:p>
          <a:p>
            <a:pPr algn="ctr"/>
            <a:r>
              <a:rPr lang="en-US" dirty="0" smtClean="0"/>
              <a:t> 27 </a:t>
            </a:r>
            <a:r>
              <a:rPr lang="en-US" dirty="0" err="1" smtClean="0"/>
              <a:t>meses</a:t>
            </a:r>
            <a:endParaRPr lang="en-US" dirty="0"/>
          </a:p>
        </p:txBody>
      </p:sp>
      <p:sp>
        <p:nvSpPr>
          <p:cNvPr id="15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4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4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20"/>
          <p:cNvSpPr txBox="1"/>
          <p:nvPr/>
        </p:nvSpPr>
        <p:spPr>
          <a:xfrm>
            <a:off x="1095432" y="245054"/>
            <a:ext cx="4665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METAS DE REFORMA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graphicFrame>
        <p:nvGraphicFramePr>
          <p:cNvPr id="9" name="Gráfic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67064"/>
              </p:ext>
            </p:extLst>
          </p:nvPr>
        </p:nvGraphicFramePr>
        <p:xfrm>
          <a:off x="1259632" y="1201316"/>
          <a:ext cx="727280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83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31940"/>
          <a:stretch/>
        </p:blipFill>
        <p:spPr bwMode="auto">
          <a:xfrm>
            <a:off x="0" y="0"/>
            <a:ext cx="9144000" cy="261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1229106" y="4422512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smtClean="0">
                <a:solidFill>
                  <a:srgbClr val="0D7AA6"/>
                </a:solidFill>
                <a:latin typeface="+mj-lt"/>
              </a:rPr>
              <a:t>Famílias de baixa renda</a:t>
            </a:r>
            <a:endParaRPr lang="pt-BR" sz="2800">
              <a:solidFill>
                <a:srgbClr val="0D7AA6"/>
              </a:solidFill>
              <a:latin typeface="+mj-lt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55576" y="4045421"/>
            <a:ext cx="313421" cy="313421"/>
          </a:xfrm>
          <a:prstGeom prst="rect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/>
          <p:cNvSpPr txBox="1"/>
          <p:nvPr/>
        </p:nvSpPr>
        <p:spPr>
          <a:xfrm>
            <a:off x="1229106" y="3918456"/>
            <a:ext cx="457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8CC63F"/>
                </a:solidFill>
                <a:latin typeface="+mj-lt"/>
              </a:rPr>
              <a:t>Solução de alto impacto social</a:t>
            </a:r>
            <a:endParaRPr lang="pt-BR" sz="2800" dirty="0">
              <a:solidFill>
                <a:srgbClr val="8CC63F"/>
              </a:solidFill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55576" y="4566528"/>
            <a:ext cx="313421" cy="313421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Retângulo 23"/>
          <p:cNvSpPr/>
          <p:nvPr/>
        </p:nvSpPr>
        <p:spPr>
          <a:xfrm>
            <a:off x="749574" y="3498388"/>
            <a:ext cx="313421" cy="313421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CaixaDeTexto 25"/>
          <p:cNvSpPr txBox="1"/>
          <p:nvPr/>
        </p:nvSpPr>
        <p:spPr>
          <a:xfrm>
            <a:off x="1223104" y="3362712"/>
            <a:ext cx="698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2989D"/>
                </a:solidFill>
                <a:latin typeface="+mj-lt"/>
              </a:rPr>
              <a:t>Reformas habitacionais de baixa complexidade</a:t>
            </a:r>
            <a:endParaRPr lang="pt-BR" sz="2800" dirty="0">
              <a:solidFill>
                <a:srgbClr val="F2989D"/>
              </a:solidFill>
              <a:latin typeface="+mj-lt"/>
            </a:endParaRPr>
          </a:p>
        </p:txBody>
      </p:sp>
      <p:pic>
        <p:nvPicPr>
          <p:cNvPr id="9" name="Imagem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368" y="5047257"/>
            <a:ext cx="793254" cy="3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/>
      <p:bldP spid="16" grpId="0" animBg="1"/>
      <p:bldP spid="24" grpId="0" animBg="1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4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20"/>
          <p:cNvSpPr txBox="1"/>
          <p:nvPr/>
        </p:nvSpPr>
        <p:spPr>
          <a:xfrm>
            <a:off x="1095432" y="245054"/>
            <a:ext cx="466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METAS DE PRODUTO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36700"/>
            <a:ext cx="8316229" cy="24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20"/>
          <p:cNvSpPr txBox="1"/>
          <p:nvPr/>
        </p:nvSpPr>
        <p:spPr>
          <a:xfrm>
            <a:off x="994907" y="265212"/>
            <a:ext cx="6313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PLANO DE REINVESTIMENTO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sp>
        <p:nvSpPr>
          <p:cNvPr id="13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4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989400" y="1504364"/>
            <a:ext cx="30470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 smtClean="0"/>
              <a:t>Prazo de reinvestimento total : 2021</a:t>
            </a:r>
          </a:p>
          <a:p>
            <a:pPr marL="182563" indent="-182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 smtClean="0"/>
              <a:t>Taxa nominal de correção: 10% ao ano</a:t>
            </a:r>
          </a:p>
          <a:p>
            <a:pPr marL="182563" indent="-182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 smtClean="0"/>
              <a:t>Os recursos do reinvestimento serão alocados prioritariamente na estruturação um mecanismo de financiamento dos novos escritórios locais</a:t>
            </a:r>
          </a:p>
        </p:txBody>
      </p:sp>
      <p:graphicFrame>
        <p:nvGraphicFramePr>
          <p:cNvPr id="9" name="Gráfic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75444"/>
              </p:ext>
            </p:extLst>
          </p:nvPr>
        </p:nvGraphicFramePr>
        <p:xfrm>
          <a:off x="611560" y="1417340"/>
          <a:ext cx="4959918" cy="359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501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4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59776"/>
              </p:ext>
            </p:extLst>
          </p:nvPr>
        </p:nvGraphicFramePr>
        <p:xfrm>
          <a:off x="208649" y="1020462"/>
          <a:ext cx="8786076" cy="439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97"/>
                <a:gridCol w="7409179"/>
              </a:tblGrid>
              <a:tr h="392985">
                <a:tc gridSpan="2">
                  <a:txBody>
                    <a:bodyPr/>
                    <a:lstStyle/>
                    <a:p>
                      <a:pPr algn="l"/>
                      <a:r>
                        <a:rPr lang="pt-BR" sz="1600" b="1" cap="small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Fernando </a:t>
                      </a:r>
                      <a:r>
                        <a:rPr lang="pt-BR" sz="1600" b="1" cap="small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Amiky</a:t>
                      </a:r>
                      <a:r>
                        <a:rPr lang="pt-BR" sz="1600" b="1" cap="small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Assad</a:t>
                      </a:r>
                      <a:endParaRPr lang="pt-BR" sz="1600" b="0" cap="none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941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Formação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Graduação e Mestrado em Administração de Empresas – FEA-USP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513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Atuação</a:t>
                      </a:r>
                      <a:r>
                        <a:rPr lang="pt-BR" sz="1100" b="1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 Vivenda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Sócio Fundador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– Responsável pelo relacionamento institucional e gestão de pessoas</a:t>
                      </a:r>
                      <a:endParaRPr lang="pt-B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884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Experiência profissional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Sócio Fundador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da empresa de consultoria </a:t>
                      </a:r>
                      <a:r>
                        <a:rPr lang="pt-BR" sz="1100" b="1" baseline="0" dirty="0" err="1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Giral</a:t>
                      </a:r>
                      <a:r>
                        <a:rPr lang="pt-BR" sz="1100" b="1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Viveiro de Projetos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, com mais de 10 anos de atuação em desenvolvimento e gestão de projetos de natureza socioambiental tais como: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600" baseline="0" dirty="0" smtClean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pt-BR" sz="1100" b="1" kern="1200" dirty="0" smtClean="0">
                          <a:effectLst/>
                        </a:rPr>
                        <a:t>GRUPO</a:t>
                      </a:r>
                      <a:r>
                        <a:rPr lang="pt-BR" sz="1100" b="1" kern="1200" baseline="0" dirty="0" smtClean="0">
                          <a:effectLst/>
                        </a:rPr>
                        <a:t>  VOTORANTIM </a:t>
                      </a:r>
                      <a:r>
                        <a:rPr lang="pt-BR" sz="1100" kern="1200" baseline="0" dirty="0" smtClean="0">
                          <a:effectLst/>
                        </a:rPr>
                        <a:t>– Realização de diagnósticos socioeconômicos municipais e elaboração de planos de negócio para iniciativas produtivas comunitárias em diversos municípios brasileiros.</a:t>
                      </a:r>
                      <a:endParaRPr lang="pt-BR" sz="1100" kern="1200" dirty="0" smtClean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pt-BR" sz="1100" b="1" kern="1200" dirty="0" smtClean="0">
                          <a:effectLst/>
                        </a:rPr>
                        <a:t>CDHU</a:t>
                      </a:r>
                      <a:r>
                        <a:rPr lang="pt-BR" sz="1100" b="1" kern="1200" baseline="0" dirty="0" smtClean="0">
                          <a:effectLst/>
                        </a:rPr>
                        <a:t> e</a:t>
                      </a:r>
                      <a:r>
                        <a:rPr lang="pt-BR" sz="1100" b="1" kern="1200" dirty="0" smtClean="0">
                          <a:effectLst/>
                        </a:rPr>
                        <a:t> OAS </a:t>
                      </a:r>
                      <a:r>
                        <a:rPr lang="pt-BR" sz="1100" kern="1200" dirty="0" smtClean="0">
                          <a:effectLst/>
                        </a:rPr>
                        <a:t>– Elaboração e gestão de um programa de desenvolvimento local  da comunidade de União de Vila Nova</a:t>
                      </a:r>
                      <a:r>
                        <a:rPr lang="pt-BR" sz="1100" kern="1200" baseline="0" dirty="0" smtClean="0">
                          <a:effectLst/>
                        </a:rPr>
                        <a:t> (</a:t>
                      </a:r>
                      <a:r>
                        <a:rPr lang="pt-BR" sz="1100" kern="1200" dirty="0" smtClean="0">
                          <a:effectLst/>
                        </a:rPr>
                        <a:t>favela em processo de urbanização),</a:t>
                      </a:r>
                      <a:r>
                        <a:rPr lang="pt-BR" sz="1100" kern="1200" baseline="0" dirty="0" smtClean="0">
                          <a:effectLst/>
                        </a:rPr>
                        <a:t> e suporte ao desenvolvimento de negócios comunitários produtivos, tais como cooperativa de reciclagem e viveiro comunitário.</a:t>
                      </a:r>
                      <a:endParaRPr lang="pt-BR" sz="1100" kern="1200" dirty="0" smtClean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pt-BR" sz="1100" b="1" kern="1200" dirty="0" smtClean="0">
                          <a:effectLst/>
                        </a:rPr>
                        <a:t>NATURA</a:t>
                      </a:r>
                      <a:r>
                        <a:rPr lang="pt-BR" sz="1100" kern="1200" dirty="0" smtClean="0">
                          <a:effectLst/>
                        </a:rPr>
                        <a:t> –   Estudos de cadeias de reciclagem para melhor entendimento e fortalecimento das cooperativas de catadores de materiais recicláveis fornecedoras da Natura;</a:t>
                      </a:r>
                      <a:endParaRPr lang="pt-BR" sz="1400" dirty="0" smtClean="0">
                        <a:effectLst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pt-BR" sz="1100" b="1" kern="1200" dirty="0" smtClean="0">
                          <a:effectLst/>
                        </a:rPr>
                        <a:t>FEBRABAN  e ASA </a:t>
                      </a:r>
                      <a:r>
                        <a:rPr lang="pt-BR" sz="1100" kern="1200" dirty="0" smtClean="0">
                          <a:effectLst/>
                        </a:rPr>
                        <a:t>– Suporte na gestão e estruturação de plano de mobilização de recursos para a Associação do Programa 1 milhão de Cisternas, ligada à Articulação do </a:t>
                      </a:r>
                      <a:r>
                        <a:rPr lang="pt-BR" sz="1100" kern="1200" dirty="0" err="1" smtClean="0">
                          <a:effectLst/>
                        </a:rPr>
                        <a:t>Semi</a:t>
                      </a:r>
                      <a:r>
                        <a:rPr lang="pt-BR" sz="1100" kern="1200" dirty="0" smtClean="0">
                          <a:effectLst/>
                        </a:rPr>
                        <a:t> Árido – ASA, e apoiada pela FEBRABAN;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pt-BR" sz="1100" b="1" kern="1200" dirty="0" smtClean="0">
                          <a:effectLst/>
                        </a:rPr>
                        <a:t>FUNDO VALE </a:t>
                      </a:r>
                      <a:r>
                        <a:rPr lang="pt-BR" sz="1100" kern="1200" dirty="0" smtClean="0">
                          <a:effectLst/>
                        </a:rPr>
                        <a:t>– Verificação técnica de diversos projetos</a:t>
                      </a:r>
                      <a:r>
                        <a:rPr lang="pt-BR" sz="1100" kern="1200" baseline="0" dirty="0" smtClean="0">
                          <a:effectLst/>
                        </a:rPr>
                        <a:t> </a:t>
                      </a:r>
                      <a:r>
                        <a:rPr lang="pt-BR" sz="1100" kern="1200" baseline="0" dirty="0" err="1" smtClean="0">
                          <a:effectLst/>
                        </a:rPr>
                        <a:t>socioprodutivos</a:t>
                      </a:r>
                      <a:r>
                        <a:rPr lang="pt-BR" sz="1100" kern="1200" baseline="0" dirty="0" smtClean="0">
                          <a:effectLst/>
                        </a:rPr>
                        <a:t> de comunidades tradicionais, localizadas em diversos estados da Amazônia.</a:t>
                      </a:r>
                      <a:endParaRPr lang="pt-BR" sz="1100" dirty="0" smtClean="0">
                        <a:effectLst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pt-BR" sz="1100" b="1" kern="1200" dirty="0" smtClean="0">
                          <a:effectLst/>
                        </a:rPr>
                        <a:t>DIAGEO</a:t>
                      </a:r>
                      <a:r>
                        <a:rPr lang="pt-BR" sz="1100" kern="1200" dirty="0" smtClean="0">
                          <a:effectLst/>
                        </a:rPr>
                        <a:t> – Gestão de</a:t>
                      </a:r>
                      <a:r>
                        <a:rPr lang="pt-BR" sz="1100" kern="1200" baseline="0" dirty="0" smtClean="0">
                          <a:effectLst/>
                        </a:rPr>
                        <a:t> programas de Investimento Social Privado, tais como o </a:t>
                      </a:r>
                      <a:r>
                        <a:rPr lang="pt-BR" sz="1100" i="1" kern="1200" baseline="0" dirty="0" smtClean="0">
                          <a:effectLst/>
                        </a:rPr>
                        <a:t>Learning For Life</a:t>
                      </a:r>
                      <a:r>
                        <a:rPr lang="pt-BR" sz="1100" kern="1200" baseline="0" dirty="0" smtClean="0">
                          <a:effectLst/>
                        </a:rPr>
                        <a:t>, voltado à de qualificação profissional de jovens de baixa renda.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pt-BR" sz="1100" b="1" kern="1200" dirty="0" smtClean="0">
                          <a:effectLst/>
                        </a:rPr>
                        <a:t> IMCA</a:t>
                      </a:r>
                      <a:r>
                        <a:rPr lang="pt-BR" sz="1100" kern="1200" dirty="0" smtClean="0">
                          <a:effectLst/>
                        </a:rPr>
                        <a:t> -  Articulação </a:t>
                      </a:r>
                      <a:r>
                        <a:rPr lang="pt-BR" sz="1100" kern="1200" dirty="0" err="1" smtClean="0">
                          <a:effectLst/>
                        </a:rPr>
                        <a:t>intersetorial</a:t>
                      </a:r>
                      <a:r>
                        <a:rPr lang="pt-BR" sz="1100" kern="1200" dirty="0" smtClean="0">
                          <a:effectLst/>
                        </a:rPr>
                        <a:t> entre o Instituto Morro da Cutia de Agroecologia e 4 indústrias  da região Sul do país para a estruturação de uma usina de compostagem de grande escala;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lang="pt-BR" sz="1100" dirty="0" smtClean="0"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20"/>
          <p:cNvSpPr txBox="1"/>
          <p:nvPr/>
        </p:nvSpPr>
        <p:spPr>
          <a:xfrm>
            <a:off x="994907" y="265212"/>
            <a:ext cx="1781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EQUIPE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</p:spTree>
    <p:extLst>
      <p:ext uri="{BB962C8B-B14F-4D97-AF65-F5344CB8AC3E}">
        <p14:creationId xmlns:p14="http://schemas.microsoft.com/office/powerpoint/2010/main" val="19602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4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01910"/>
              </p:ext>
            </p:extLst>
          </p:nvPr>
        </p:nvGraphicFramePr>
        <p:xfrm>
          <a:off x="208649" y="1020462"/>
          <a:ext cx="8786076" cy="41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97"/>
                <a:gridCol w="7409179"/>
              </a:tblGrid>
              <a:tr h="392985">
                <a:tc gridSpan="2">
                  <a:txBody>
                    <a:bodyPr/>
                    <a:lstStyle/>
                    <a:p>
                      <a:pPr algn="l"/>
                      <a:r>
                        <a:rPr lang="pt-BR" sz="1600" b="1" cap="small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Marcelo Zarzuela Coelho</a:t>
                      </a:r>
                      <a:endParaRPr lang="pt-BR" sz="1600" b="0" cap="none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941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Formação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Graduação e Mestrado em História Social – PUC-SP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513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Atuação</a:t>
                      </a:r>
                      <a:r>
                        <a:rPr lang="pt-BR" sz="1100" b="1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 Vivenda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Sócio Fundador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– Responsável pela área de vendas e relacionamento com clientes</a:t>
                      </a:r>
                      <a:endParaRPr lang="pt-B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884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Experiência profissional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Sócio Fundador da empresa de consultoria </a:t>
                      </a: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Varal Projetos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Prestação de serviços especializados em processos de urbanização, tais como o 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do Plano de Trabalho Técnico Social do 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 de Urbanização, Regularização e Integração do Assentamento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Batistini</a:t>
                      </a:r>
                      <a:r>
                        <a:rPr lang="pt-BR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pt-BR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Prefeitura de São Bernardo do Campo.</a:t>
                      </a:r>
                      <a:endParaRPr lang="pt-BR" sz="11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1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COBRAPE </a:t>
                      </a:r>
                      <a:r>
                        <a:rPr lang="pt-BR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Cia Brasileira de Projetos e Empreendimentos –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Supervisor de Projetos Socioambientais,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prestador de serviços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CDHU, em iniciativas tais como o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Programa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Recuperação </a:t>
                      </a:r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Sócio-Ambiental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Serra do Mar,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Programas de Urbanização Integrada do Pantanal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Bairro dos Pimentas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GERIBELLO ENGENHARIA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 de Projetos Socioambientais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prestador de serviços para CDHU,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 iniciativas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tais como 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rogramas de Urbanização Integrada do Jd. Santo André,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Vila Ferreira, Chácara Bela Vista, Brasilândia e Hortolândia.</a:t>
                      </a:r>
                      <a:endParaRPr lang="pt-BR" sz="11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DUCTOR IMPLANTAÇÃO DE PROJETOS -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Técnico Social Sênior, prestador de serviços para CDHU,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 iniciativas tais como os 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Programas de Urbanização Integrada do Pantanal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Serra do Mar</a:t>
                      </a: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20"/>
          <p:cNvSpPr txBox="1"/>
          <p:nvPr/>
        </p:nvSpPr>
        <p:spPr>
          <a:xfrm>
            <a:off x="994907" y="265212"/>
            <a:ext cx="1781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EQUIPE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</p:spTree>
    <p:extLst>
      <p:ext uri="{BB962C8B-B14F-4D97-AF65-F5344CB8AC3E}">
        <p14:creationId xmlns:p14="http://schemas.microsoft.com/office/powerpoint/2010/main" val="27029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4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87904"/>
              </p:ext>
            </p:extLst>
          </p:nvPr>
        </p:nvGraphicFramePr>
        <p:xfrm>
          <a:off x="209749" y="1020462"/>
          <a:ext cx="8786076" cy="458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97"/>
                <a:gridCol w="7409179"/>
              </a:tblGrid>
              <a:tr h="392985">
                <a:tc gridSpan="2">
                  <a:txBody>
                    <a:bodyPr/>
                    <a:lstStyle/>
                    <a:p>
                      <a:pPr algn="l"/>
                      <a:r>
                        <a:rPr lang="pt-BR" sz="1600" b="1" cap="small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Igiano</a:t>
                      </a:r>
                      <a:r>
                        <a:rPr lang="pt-BR" sz="1600" b="1" cap="small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Lima de Souza</a:t>
                      </a:r>
                      <a:endParaRPr lang="pt-BR" sz="1600" b="0" cap="none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941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Formação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Arquitetura e Urbanismo – FMU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Técnico em Edificações – Escola de Desenho 28 de julho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513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Atuação</a:t>
                      </a:r>
                      <a:r>
                        <a:rPr lang="pt-BR" sz="1100" b="1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 Vivenda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Sócio Fundador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– 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Responsável pela área de obras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884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Experiência profissional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</a:pP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Sócio Fundador da empresa de consultoria </a:t>
                      </a:r>
                      <a:r>
                        <a:rPr lang="pt-BR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Varal Projetos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Prestação de serviços especializados em processos de urbanização, tais como o 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do Plano de Trabalho Técnico Social do 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Projeto de Urbanização, Regularização e Integração do Assentamento</a:t>
                      </a:r>
                      <a:r>
                        <a:rPr lang="pt-BR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Batistini</a:t>
                      </a:r>
                      <a:r>
                        <a:rPr lang="pt-BR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pt-BR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Prefeitura de São Bernardo do Campo.</a:t>
                      </a:r>
                      <a:endParaRPr lang="pt-BR" sz="11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5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BSM EMPREENDIMENTOS E CONSTRUÇÕES</a:t>
                      </a:r>
                      <a:r>
                        <a:rPr lang="pt-BR" sz="1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Projetista e Coordenador de Planejamento.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gestão de projetos arquitetônicos e urbanísticos,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tai com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o Conjunto Habitacional de Interesse Social “Parque Lago dos Patos” (162 </a:t>
                      </a:r>
                      <a:r>
                        <a:rPr lang="pt-B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Habitacionais)-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Prefeitura da Estância Turística de São Roque;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sz="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GERIBELLO ENGENHARIA</a:t>
                      </a:r>
                      <a:r>
                        <a:rPr lang="pt-BR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Técnico Social,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prestador de serviços para CDHU.  Trabalho social desenvolvido no processo de urbanização / erradicação de favelas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 diversos programas, tais como o </a:t>
                      </a:r>
                      <a:r>
                        <a:rPr lang="pt-BR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rograma de Urbanização Integrada do Jd. Santo André.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DUCTOR IMPLANTAÇÃO DE PROJETOS -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Técnico Social, prestador de serviços para CDHU.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 social desenvolvido no processo de urbanização / erradicação de favelas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 diversos programas, tais como o </a:t>
                      </a:r>
                      <a:r>
                        <a:rPr lang="pt-BR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 de Urbanização Integrada do Pantanal</a:t>
                      </a:r>
                      <a:r>
                        <a:rPr lang="pt-BR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pt-BR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Programa de Recuperação </a:t>
                      </a:r>
                      <a:r>
                        <a:rPr lang="pt-BR" sz="1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Sócio-Ambiental</a:t>
                      </a:r>
                      <a:r>
                        <a:rPr lang="pt-BR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Serra do Ma</a:t>
                      </a: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</a:t>
                      </a:r>
                      <a:endParaRPr lang="pt-B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CDHU – Cia de Desenvolvimento Habitacional e Urbano -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Estagiário de Arquitetura e Urbanismo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Diagnostico Social – elaboração de plantas temáticas para estratégias de intervenções.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DIAGONAL</a:t>
                      </a:r>
                      <a:r>
                        <a:rPr lang="pt-BR" sz="1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URBANA</a:t>
                      </a: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Estagiário de Arquitetura e Urbanismo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voltado à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de plantas temáticas para  estratégias de intervenções em localidade como Heliópolis,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Jardim Ibirapuera, e e demais localidades envolvidas no Programa de Regularização Fundiária da PMSP</a:t>
                      </a:r>
                      <a:endParaRPr lang="pt-BR" sz="1000" dirty="0" smtClean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20"/>
          <p:cNvSpPr txBox="1"/>
          <p:nvPr/>
        </p:nvSpPr>
        <p:spPr>
          <a:xfrm>
            <a:off x="994907" y="265212"/>
            <a:ext cx="1781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EQUIPE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</p:spTree>
    <p:extLst>
      <p:ext uri="{BB962C8B-B14F-4D97-AF65-F5344CB8AC3E}">
        <p14:creationId xmlns:p14="http://schemas.microsoft.com/office/powerpoint/2010/main" val="112624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14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93851"/>
              </p:ext>
            </p:extLst>
          </p:nvPr>
        </p:nvGraphicFramePr>
        <p:xfrm>
          <a:off x="210104" y="1020462"/>
          <a:ext cx="8786076" cy="439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97"/>
                <a:gridCol w="7409179"/>
              </a:tblGrid>
              <a:tr h="392985">
                <a:tc gridSpan="2">
                  <a:txBody>
                    <a:bodyPr/>
                    <a:lstStyle/>
                    <a:p>
                      <a:pPr algn="l"/>
                      <a:r>
                        <a:rPr lang="pt-BR" sz="1600" cap="small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Wagner D’</a:t>
                      </a:r>
                      <a:r>
                        <a:rPr lang="pt-BR" sz="1600" cap="small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Onofrio</a:t>
                      </a:r>
                      <a:r>
                        <a:rPr lang="pt-BR" sz="1600" cap="small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Junior</a:t>
                      </a:r>
                      <a:endParaRPr lang="pt-BR" sz="1600" b="0" cap="none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5941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Formação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Administração de Empresas 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USP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Filosofia – USP 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513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Atuação</a:t>
                      </a:r>
                      <a:r>
                        <a:rPr lang="pt-BR" sz="1100" b="1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 Vivenda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Gestão Financeira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7884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pt-BR" sz="1100" b="1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Experiência profissional</a:t>
                      </a:r>
                      <a:endParaRPr lang="pt-BR" sz="11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15 anos de experiência em consultoria de gestão em diversos temas ligados a gestão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de projetos, organização de processos, gestão financeira e estruturação de pequenos negócios. Entre eles:</a:t>
                      </a:r>
                    </a:p>
                    <a:p>
                      <a:pPr marL="628650" lvl="1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100" b="1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KINROSS</a:t>
                      </a:r>
                      <a:r>
                        <a:rPr lang="pt-BR" sz="1100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- Apoio na estruturação e gestão de 10 pequenos negócios locais, no município de Paracatu - MG, </a:t>
                      </a:r>
                      <a:endParaRPr lang="pt-BR" sz="1100" dirty="0" smtClean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  <a:p>
                      <a:pPr marL="628650" lvl="1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100" b="1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INSTITUTO VOTORANTIM/ BNDES: </a:t>
                      </a:r>
                      <a:r>
                        <a:rPr lang="pt-B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Atuação no Programa </a:t>
                      </a:r>
                      <a:r>
                        <a:rPr lang="pt-BR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ReDes</a:t>
                      </a:r>
                      <a:r>
                        <a:rPr lang="pt-B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para selecionar, estruturar e apoiar projetos de organizações sociais locais, para geração de trabalho e renda, em 25 municípios brasileiros.</a:t>
                      </a:r>
                    </a:p>
                    <a:p>
                      <a:pPr marL="1085850" lvl="2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Criação da metodologia para elaboração de mais de 100 planos de negócios sociais, que deveriam demonstrar sua viabilidade social e financeira em um período de 5 anos. Criação da metodologia de avaliação e seleção dos negócios sociais Criação da metodologia de acompanhamento e reporte dos negócios sociais selecionados e apoiados pelo Programa</a:t>
                      </a:r>
                      <a:endParaRPr lang="pt-BR" sz="1050" dirty="0" smtClean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BID/FIEMG/SEBRAE-MG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- Elaboração de Planos de Sustentabilidade Socioambiental para cinco Arranjos Produtivos Locais em Minas Gerais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FUNDAÇÃO SOS MATA ATLÂNTICA 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– Revisão do modelo de gestão e elaboração de nova metodologia de custeio de projetos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ISA: </a:t>
                      </a:r>
                      <a:r>
                        <a:rPr lang="pt-B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do plano de negócios para um negócio social de reflorestamento com potencial de geração de impactos sociais, ambientais e financeiros, na região do Xingu</a:t>
                      </a:r>
                      <a:endParaRPr lang="pt-BR" sz="1100" dirty="0" smtClean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20"/>
          <p:cNvSpPr txBox="1"/>
          <p:nvPr/>
        </p:nvSpPr>
        <p:spPr>
          <a:xfrm>
            <a:off x="994907" y="265212"/>
            <a:ext cx="1781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EQUIPE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</p:spTree>
    <p:extLst>
      <p:ext uri="{BB962C8B-B14F-4D97-AF65-F5344CB8AC3E}">
        <p14:creationId xmlns:p14="http://schemas.microsoft.com/office/powerpoint/2010/main" val="14275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820755" y="3584124"/>
            <a:ext cx="2088232" cy="1073575"/>
            <a:chOff x="1820755" y="3728141"/>
            <a:chExt cx="2088232" cy="1073575"/>
          </a:xfrm>
        </p:grpSpPr>
        <p:sp>
          <p:nvSpPr>
            <p:cNvPr id="2" name="Rectangle 1"/>
            <p:cNvSpPr/>
            <p:nvPr/>
          </p:nvSpPr>
          <p:spPr>
            <a:xfrm>
              <a:off x="1979712" y="4153644"/>
              <a:ext cx="1728192" cy="648072"/>
            </a:xfrm>
            <a:prstGeom prst="rect">
              <a:avLst/>
            </a:prstGeom>
            <a:solidFill>
              <a:srgbClr val="8096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+mj-lt"/>
                <a:cs typeface="Gotham Narrow Ligh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1031" y="431914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+mj-lt"/>
                  <a:cs typeface="Gotham Narrow Light"/>
                </a:rPr>
                <a:t>5,5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+mj-lt"/>
                  <a:cs typeface="Gotham Narrow Light"/>
                </a:rPr>
                <a:t>milhões</a:t>
              </a:r>
              <a:endParaRPr lang="en-US" sz="1600" dirty="0">
                <a:solidFill>
                  <a:srgbClr val="FFFFFF"/>
                </a:solidFill>
                <a:latin typeface="+mj-lt"/>
                <a:cs typeface="Gotham Narrow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0755" y="3728141"/>
              <a:ext cx="2088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+mj-lt"/>
                  <a:cs typeface="Gotham Narrow Ultra"/>
                </a:rPr>
                <a:t>Déficit</a:t>
              </a:r>
              <a:r>
                <a:rPr lang="en-US" sz="1600" b="1" dirty="0">
                  <a:latin typeface="+mj-lt"/>
                  <a:cs typeface="Gotham Narrow Ultra"/>
                </a:rPr>
                <a:t> </a:t>
              </a:r>
              <a:r>
                <a:rPr lang="en-US" sz="1600" b="1" dirty="0" err="1">
                  <a:latin typeface="+mj-lt"/>
                  <a:cs typeface="Gotham Narrow Ultra"/>
                </a:rPr>
                <a:t>Habitacional</a:t>
              </a:r>
              <a:endParaRPr lang="en-US" sz="1600" b="1" dirty="0">
                <a:latin typeface="+mj-lt"/>
                <a:cs typeface="Gotham Narrow Ultr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23728" y="5233764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Gotham Narrow Light"/>
                <a:cs typeface="Gotham Narrow Light"/>
              </a:rPr>
              <a:t>Dados: </a:t>
            </a:r>
            <a:r>
              <a:rPr lang="en-US" sz="1100" dirty="0" err="1" smtClean="0">
                <a:latin typeface="Gotham Narrow Light"/>
                <a:cs typeface="Gotham Narrow Light"/>
              </a:rPr>
              <a:t>Fundação</a:t>
            </a:r>
            <a:r>
              <a:rPr lang="en-US" sz="1100" dirty="0" smtClean="0">
                <a:latin typeface="Gotham Narrow Light"/>
                <a:cs typeface="Gotham Narrow Light"/>
              </a:rPr>
              <a:t> </a:t>
            </a:r>
            <a:r>
              <a:rPr lang="en-US" sz="1100" dirty="0" err="1" smtClean="0">
                <a:latin typeface="Gotham Narrow Light"/>
                <a:cs typeface="Gotham Narrow Light"/>
              </a:rPr>
              <a:t>João</a:t>
            </a:r>
            <a:r>
              <a:rPr lang="en-US" sz="1100" dirty="0" smtClean="0">
                <a:latin typeface="Gotham Narrow Light"/>
                <a:cs typeface="Gotham Narrow Light"/>
              </a:rPr>
              <a:t> </a:t>
            </a:r>
            <a:r>
              <a:rPr lang="en-US" sz="1100" dirty="0" err="1" smtClean="0">
                <a:latin typeface="Gotham Narrow Light"/>
                <a:cs typeface="Gotham Narrow Light"/>
              </a:rPr>
              <a:t>Pinheiro</a:t>
            </a:r>
            <a:r>
              <a:rPr lang="en-US" sz="1100" dirty="0" smtClean="0">
                <a:latin typeface="Gotham Narrow Light"/>
                <a:cs typeface="Gotham Narrow Light"/>
              </a:rPr>
              <a:t>, 2008</a:t>
            </a:r>
            <a:endParaRPr lang="en-US" sz="1100" dirty="0">
              <a:latin typeface="Gotham Narrow Light"/>
              <a:cs typeface="Gotham Narrow Light"/>
            </a:endParaRPr>
          </a:p>
        </p:txBody>
      </p:sp>
      <p:sp>
        <p:nvSpPr>
          <p:cNvPr id="6" name="Texto Explicativo 2 5"/>
          <p:cNvSpPr/>
          <p:nvPr/>
        </p:nvSpPr>
        <p:spPr>
          <a:xfrm>
            <a:off x="5004048" y="1777380"/>
            <a:ext cx="3600400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8838"/>
              <a:gd name="adj6" fmla="val -4271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latin typeface="+mj-lt"/>
              </a:rPr>
              <a:t>“Como déficit habitacional entende-se a noção mais imediata e intuitiva de necessidade de construção de novas moradias</a:t>
            </a:r>
            <a:r>
              <a:rPr lang="pt-BR" sz="1600" i="1" dirty="0" smtClean="0">
                <a:latin typeface="+mj-lt"/>
              </a:rPr>
              <a:t>”</a:t>
            </a:r>
            <a:endParaRPr lang="pt-BR" sz="1600" i="1" dirty="0">
              <a:latin typeface="+mj-lt"/>
            </a:endParaRPr>
          </a:p>
        </p:txBody>
      </p:sp>
      <p:sp>
        <p:nvSpPr>
          <p:cNvPr id="9" name="AutoShape 2" descr="data:image/jpeg;base64,/9j/4AAQSkZJRgABAQAAAQABAAD/2wCEAAkGBxQTEhUUEhQVFBQWFxQVFhcUFRgWGBsXFxUWFxQYHRgYHCgiHhslGxkVITEhJiorLi4uGB8zODMuNygtLysBCgoKDg0OGxAQGiwkICQsLDQ3LiwsLDYsNjQsLCwsLSwvLCwsLC80LDQsLCwsNC0tLSw0LCwsLywsLSw0LCwsLP/AABEIANoA6AMBEQACEQEDEQH/xAAcAAEAAgMBAQEAAAAAAAAAAAAABAUDBgcCAQj/xABDEAACAQMBBAgDBAgFAwUBAAABAgMABBEhBQYSMQcTIkFRYXGBMpGhFEJygiMzUmKSscHRCKKy4fAVJYNDk6PC8ST/xAAbAQEAAgMBAQAAAAAAAAAAAAAABAUCAwYBB//EADgRAQABAwEEBggEBgMAAAAAAAABAgMEEQUSITFBUWGBkdEGEyIycaGx8BRSweEVIzNCsvEkkqL/2gAMAwEAAhEDEQA/AO40CgUCgUCgUCgUCgUCgUCgUHwmgxvOB30GH7QT8IJ/l86D6IXPM49NaDIlso7snz1oM1BgurVXGuh7mHMUFXZXRVzG/wASnH9j7jFBcqc0HqgUCgUCgUCgUCgUCgUCgUCgUCg+E0GN5wO+gw/aCfhBPn3fM0H0QMfibHkP70GRLZR3ZPidaDNQKBQKBQa9vEnBLHKOTdhvUar9OL5Cgt7GXKiglUCgUCgUCgUCgUCgUCgUCg+E0GJ7gDvoMXXs3wqT58h8zQfRAx+JseQ/uaDKlso7snxOtBloFAoFAoFAoFBC2xa9bC6j4sZX8S6r9Rj3oK7d664lFBfCgUCgUCgUCgUCgUCg+E0GKS4A76DF1zN8Kn1Og+tB9Fux+JseS/3NBlS3Ud2vidT9aDLQKBQKBQKBQKBQKBQKDV1Xqbl07ieNfRtfoeIe1BssTZFB7oFAoFAoFAoPhagxSXIHfQYuuZvhU+p0FB9Fux+JvZf7mgyxwKOQ18TqfrQZaBQKCj2pvdZwEh5lLD7seZGz4Hhzg+uK30Y12vlCPcyrVvhVUoLjpPgHwQzN5ngUf6iakRs+vpmEWdp2o5RKOvSnH32z48nU/wBBWX8Pq/NDyNp0fllYWfSXZvo/Wxebpkf/ABlq1VYN2OWkttG0LNXPg2jZ+0oZ14oZEkHeUYHHkccj61FqoqonSqNEymumqNaZ1S6xZFAoFAoFAoKLeiHASUfcPC34W5f5sfxUE/Zk3EooJ1AoFAoPhNBhkuQKDH1rN8Kn1OlB9FsT8Tew/vQZo4FHIe/M/M0GSgx3E6opdyFUaknlWNVUUxvVTpDKmmap3aY4tSvt8GJxAgA/akySfRQRj3PtVNf2tpwtx3z5ffwWdvZ1MRrcnujzQRvBd8+sHpwLj+Waifxa9rzjwb/wdjq+cptvvk6g9bEGODgxnhye4EMdPXPtU3H2tFUxF2NO2PLyR72z+Gtqe6fNoe8G891dFlkYxx8uqTIXH7x5t76eAFdpjWbMUxXRx16fJxeXkX9+bdfs6dHn96KZIalK/eZOpr15vPLQ0e7zBJDXjKJYYpHiYPGzI45MhKn5ivKqYqjSYbaLlVM60zo33dXpOZSI77UchMo1H41HMea/I86rr+D02/Ba4+fr7NzxdShmV1DIwZWAKspBBB1BBHMVWzExOkrOJ14w9149KBQKBQYL23EkbIeTAj08D7HWgod3rgjstoVJUjwIODQbIDQfaBQKCOAW8h/OgyJCo5D37/nQZKBQKBQaHvZtAyzGIH9HGcY8X7z7cvnXO7UyZqr9XHKPqusKzFu3vzzn6Itvb1QV3G+qpJ6itPrGG8jXFvW6i4zpqa7tizHxDmP5V2Ho3nzTd/D1T7NXLsn94+eij9IcKLtj8RTHtUc+2n9ufw1QEirt3CzLJ1VGOry8VHsSjSx0ZxKFNHXjbEq64SjOG09Hu+jWcgimJNq51zr1RJ+Nf3c/EPca5DRMrGi5G9Tz+qyxMrcndq5O5KwIBByDqCOWKpVy+0CgUCgUGs36dVdZ+7IOIfiGjf0P5qDYbd8igy0CgUHmIaD0oPVAoFAoFBzAfrZM8+skz68ZzXGZf9Sr4z9XSR7lOnVH0WkFVVbRLPWhiwT1uoZQo9pjQ1ebLmqMq1pz3qfrDHMiJxLsVctyr/GVTElfVHyuZZwlesNWN0rxlEoky142QgzrRtplW3C142wr3GtetsOxdD+8Jlha1kOXhAMeeZiOmPynT0ZR3VUZ1ndq346fqucG9v07s84dDqAnFAoFAoKfee3zFxjnGQ35eTfTX8tBk2PccSigtKBQKCPZSZUeI7J9v9sUEigUCgUCg0DeaxMNwWx2JSWB/e++PXOvv5VzW08aaLm9HKfr0+a8w7sXLWnTH3DHbz1RXLbZVSkddWj1bDdR5563UW2dNKh2lcd3j/w11vo5gzcv+un3aPr0R3c/DrU/pDmRYxZsx71fDu6Z/Tv7EaM13r57LNxV61yzRWMj8lwPFtB/eqrN23hYfC5cje/LHGfCOXfMLTE2Rl5PGijSOueEec90SnQbBTnIS3kOyPprXIZvphfr1pxqIojrnjPhyj/06fE9GrNHG/VNU9UcI8/nHwZrvYkLrjgC45FOyf8Af3zVVjekW0LFc1zc3tecVcY7uru0+CyvbGw7lO7uRTp008J/fv1aptjdWVMmP9Kvlow/L3+3yrsMD0pxMj2b38urt93/ALdHfp8XP5Wwr9rjb9uPn4eXg1GdSGIIII5gjBHtXS01RVGsTrCq3ZpnSY0lc7i7R6i/t3zgFxG3hwydg58hkH8tacmjftTCRi17l2H6KqhXxQKBQKDzIgYEEZBBBHkdDQazsVjG7RNzRivqByPuMH3oNnU6UH2gUEG3PDIR3MPqP9s/KgnUCgUCgUEe+s0mQpIMqfmD3EHuNa7lum5Tu1RrDO3cqt1b1M8XOd6YlsHjDyZSXj4CQcjg4chsafeGvryqnr2Her1mz7UR8Iny++SyjaliNIuzuzPh9/eqtG3YsfrF/iFQ/wCC5munqqvBtnOxIjX1tPih3O3lOido/IVb4Xo1dqnW/O7HVHGfKPn8FZl+kFi1GliN+fCPOe7xRLbjkbQFm8hy/sK6zXGwbMRMxRRHXP3rPzlyFf4nOvTVpNdU9X3pEL6z2G51kIXyGp+fIfWuczfS/Gt6049M1z1zwp858I+K1xfRq9Xxv1bsdUcZ8o+a3trFE5DXxOp/29q5LN29nZfCuvSnqp4R5z3zLo8TZGJi8aKNZ654z+3dok1TrMoFAoIO09kQzjEqBj3MNGHow19uVWGDtTKwp/kV6R1c6fD9Y0ntRsjDs5EaXKde3p8Wm7W3Jkjy9u3GBqFbCuMctfhP0rtMD0ssXtKMmncmemONPnHz+Ln8nYddud6zOsdU8/L6O5WdysihkZWBA+Egjl5VJ1ieTbE6s9HpQKBQKDW9ux9XOkg5OOE/iXl8x/poLyzkyooJFAoIN+uMMOYOaCajZAI5HWg+0CgUCgUHMenCDMdq/crSp7uqEf6DVjs6eNUK7aFPsxLlMbYq1VEwnQSV5MxEazyYxRVXMU0xrM8FtBvHLbkKhDJzKsNPYjUGuDy8S3n11XrmsTPKeqOiOp1+flfwybeNZiJ3afa7Zn9ec98Nn2XvdBLgOepbwc9n2fl88Vz+Tse/a40e1HZz8PLVIxtsY97hV7M9vLx/02AGqrktivAoFBkggZzhVLHy/wCaVus2Ll6rdt0zM9nnyjvY1100RrVOidJs5IkMlzKkSDnlgP8AMdM+QzV7j7Aq96/Vp2R5/fxQL20Kafd8Zaz0jbMKPEyFuqdccPESvGpznzyCP4TVt+Ds42nq6Yjt6fHmpM65cuTE1VTp1dHg1S1RkbiRmRv2kJU/Ma156zTkhU06cYbpu9vnKhCXP6ROXHjtr5nHxD6+vKt1vL0nSpKt3pjhU6EjggEEEEAgjkQeRqfE6pj1QKBQV237XrIWx8S9tfVdce4yPegi7BuuJRQXdAoMc6ZFBg2c/ZK96nHsdR/Ue1BLoFAoFAoNS6Udm9ds+QgZaIrMPRNHP8BepWHXu3Y7eCNl0b1qXBavFEm7NGTnuA/5/Wqva1/1djdjnVw8/LvXno/i03Mr11fu2417+j9Z7mKZ+JifH/gqkpp3YiFZl5E5F+u9P90/Lojujg8VkjLDZm2ZoP1bkL+ydV/hPL2wai5GFYyP6lPHr6fFMxs6/j+5Vw6p5ffwbpu/vYs7pE6cEjkKpByjMeQ11Uk6Dn61QZGw7lPGzO9HVPCfL6OhxNt27sxTdjdn5ef3zbjb7LlY44Svm2g/39qh2NlZV2dNzTtq4f77lrXlWqY56/Bk2g9pZrxXUy5xkJntH0Re0fXlV9j7CsW+N6d6fCPDn8+5W5G092Py/VZ7sbahu4OtgBVAzJwkAEFT3hSQMgqfRhV3bpppp0ojSOpCovRejfidXGt6Nl3cl/LAeuuZFbs82xG+GQ+CjBGeQyDWE89FRft3ars08ZdLbZEz7KSK4A6+JARg8X6vIXXvYx6Hnqaxv0TVanrhZRRVNqIq5w0lYKppuI+6zLBWE1st10HcqUm24T9x2UemA3/2Iq3wLm9a+E6fr+qVa91f1NbCgUCg1azXqZ3j7gcr+FtR8uXtQbNG2RQe6D4aCCDwyjwbT37v7e9BPoFAoFAoPjqCCCMg6EHwoPztvlu+1ndPFg8BPFCdTlGPZHmR8J9M99X1i9Fy3vT3qHJszbr0jlKIU6uPB+Juf/PT+dc9m34yMjWn3afv7+C+q/4WyNP7r0/L/X+SFWtzJQKD1HIVIZThlIII7iDkH50exMxOsP0jsHaQubeKZf8A1EDEeDcnHswI9q3ROsOit1xXTFUdLmXTLsnhmiuVGkg6t/xpqh9SuR/4611xx1V20LfGK3joc2vwTyW7Hsyrxp+NPiA8ymT/AOOlE8XmBc0qmiel14KOfjzratX2g51tDZZjmdFBIByuBnsnVfpp7VzWRbqouzREItVOk6PsWyZTyif+Ej+da4sXquVE+D3dnqbnsCyMUKqRhjlmHme75YFX2FZm1ZiKufNvojSFjUtkUCgUGv7zQ8LRzDuPA3odV+ufnQWmzpuJRQTKBQQ7+PIyOY1FBIgk4lB8R/8AtBkoFAoFAoOZ7+bVW4kWNFUrCWw+NSxGGCnuXu8yPIZg38qeNFM8OntRLk011xTVy15/Voe2LEiPj5kHX0On88fOtOPXG9u9bbtrMoyoo9XRpFH0nTo7o6VLU1z5QKBQdZ6GdrcUctsx1Q9Yn4X0YD0YZ/PWdE9C2wLmtM0dTat+9k/abKaMDLgdZH48adoAeZGV/NWVUawlZFvftzDhewLmSO4hkhVnkR1dUQFmYD4lAGuq5HvWrXpUlmaouRNMP0krZAPj46Gt7oX2gUCgUCgjXe0YosdbLHHnlxuq59OI60EgGg+0EXaVr1sTp3kafiGqn5gUFPu7c5UA8+RFBsIoPtB4kXIoItg2CyeByPQ8/r/Ogm0CgUCgqN6r4xW7FThmwinwLZyfUKG96j5V31duZjmwuTpS5qlvVFNaJuvU1kHVkPJgR8+/2rym7u1RVHQTRrGjn0iFSVbQgkEeYODV9ExMawqJjSdJea9eFAzQX24m1fs99C41Unq3xr2H7JJ8geFvy0pnik4tc0XYfoSt69QdmbHgtwRBEkedSVXU651PM15ERDGmimn3YTq9ZFAoPMjhQSxAABJJOAAOZJ8KDmW2emi2QyC0t57wRfrJEHBEBqM8eCcZB1KgHuJoJO1N4NobR2crbOt5bSaSURyG4Aj4IuAs0kbtjiBPCvEASO1oDg0HGd6NkWiw8MU81/tIcUlzLCTLbqigl+2V4mAHD29RzyRyoOuf4f8AeDr7A27tl7VuEZOT1T5aPn4HjUDuCig6hQKDV506m6Yfdftj3+L/ADZPuKDZIHyKDJQKCBP2XVu7kfQ/8B9qCfQKBQKCh3xgLQqe5XBPoQV/mRVdtOJ9TEx0T+zXcjg08RCqDeloXFhu9LJqR1a+Lc/ZefzxU6zs+9c4z7Mdvl56NkUTL5ddGNrJI0jyT5bBIVkC5wAT8BOvPnV3asRboinWZ0a6sK3VVvTqzw9Guzxzjd/xSuP9JFbNyHsYdnqWEG5NgnK1jP4gX/1k17uw2Rj2o5UwsLfYdtH8FvAn4YkH8h6V7pDOLdEcohORABgAAeWles3qgp97d4o7C1kuZclUAwo5s5OEUep7+4ZPdQcMj3s2/tYyPZB0iQ6rBwRqveB1jkMzYxkA+GgzQbb0Qbz7WllMN7BNJD2h18kfVmNlz2SxA4xkEY1YEjuoIm0tr7V2hLKWmbZGzU4gJpF6ssAcKeJirMzfukKBpqRqGk7k7wzPdy2E15JLbXizWnWOzsAzhkhlVXORluEYyMhteVBMsN1b2yle2i2zZWxc5dVu3Q9nvICdlsHkSDQRd2b3ad3PdbOju3ulkiuFZ2leRMR5KurvqEdgqZ5ES6+IC33M3P23HHPZLBHbQ3PZnnlCMwQqVYKVYlsqWwMHnzXJNB0bo96MU2XM8y3UsjMGQrwqkZQnK8S6ksMDtAjv7iRQdAoFBSb0QdhZRzjbX8LYB+vCfY0ErZM/EooLGgUEa9iypoPVnLxICefI+o0oM9AoFB5kjDAqwyCCCD4GvKqYqiYnlIhWGyIotVXLftNqR6eFRrGHas8aY49c82MUxCfUpkUCgUCgqNu70WdmM3VxFEcZ4WbLkeIQZY+woPm7e9FpfqzWkyyhCAwAZWXOcZRwGAODg4wcHwoNN/xA2Dy7K4kyRDPHK+P2eF4/oXU+1BR/4c9vxm3ms2KrKshmQEgF1dVDY8SpXXyYUHvpS6V57S5a0shCxVV45DmRg7Z7IUHAYac88+VBp3S093/1VHvIZJrdTC0UXaWNk4UM0asucMWDAnny7gKCxutwNobVnS8it4dmxdhYo2ZldEiC8D8KpzOuNF+HuGCQ6Ne9E2z7h+uuIv07YaYws8UbyEdtgnEeHJycA/OgvLGx2fsmHCdTaRd7O4Use7LueJjrpknyoNgU51GooI95fxRDMskcYPIyOqD/ADGgzxyBgGUhlIyCDkEdxBFB6oMdxCHVlbkwKn0IxQa5sGUqSjfEpKn1BxQbPQKDyw0oIdoeF2XuOo9Rz/p8qCdQKBQKBQfAw115c/Kg+0GmdLiXH/TJntJZIpIsSExNwsY10lXiGoAUltMHsUHJ9wulZ7OweDga5ueuJgDcRBWTtPxEakh8nHMl/Kg2PcLpbuby5NpcxwxyyrIsDorKFlCsVV1ZmyMjHjnTBzoGty7MtLO4liuA229pzdnq1DBI3OePik4iWf0GnCfh50Fd0X3kuy9srb3I6syH7NMuQQC+DEcqSPj4NfBjQfpi6t1kRo5FDo6lWVhkFWGGBHgRQcV290BhpC1nchIyciOZSSvkHU6jwyM+Z50F5uN0MwWcqz3Mv2mVCGRQnDGrDk2CSWIOo5Dy5UHRdrbYgtl47iaOFe4yOFz5DJ1PkKDRNu9MtlA8axpNP1nCwcIUTgLlSw4u02MNoF1xjNB0C+v44Y2lldY41HEzuQFA7tT7fOg/PXTbt6wv+pns5w8sfFDIvVuhaM5ZGBdRkKwcfnFBum7u8t7c7Aj/AOnr1l6jLaMcrlAg/WZkIGer4NT3t5UHNN5dh26QFZ7qa82wzaxwv18aAN2hI5UksEDZAYkHGmATQb7/AIcd4C0U9k51jImiBP3GOJQB3ANwn1kNB2igUGtbWj6q5DjlIP8AMuAfpw/Wg2WgUCggXo4SHHcc+3f9M0E4Gg+0FXtTeO0t2VJ7iKN2IVVZwGJYgDs88ZI15Cg17pQ35bZUMTpAJjKzIOJ+FVIXIJwCTnw05c6DnO53SHd7VuJrK4mWAXMEiQGBTH1c6jjVgwbjwQGyC2uAO/ULHop2xaW1xPZWs1xcXMyu3HcoIommiViFCEmQE9riLa9ig1yPfzau15/+nq8dq0z4ygeIosSyNIhbJbUDUczwAaAnIVewJJtjbX+zXL5iZxDcjJ6uSKZcByDzwHDZ56EeNA3T/wC07fWKUdlJmgLNjPBKCscnl2WRvQmguul/d6a32xFc2cbu83BcIsaFz10LLx4VRk69Wx83NBZXHRZtH7b9usZkg61jOvWsySxGYFpI2UIQccTL599Bt2zOh6zDLLdvNdXHxSO0jIHk4i3HhTxA8h8XcKDowFB9NBwXeHpT2nZbSEV2kaQxOeOKJNJYmyFcO5JzjUEFRkYI5igy/wCIWeO4t9nXMLB4267hYd4dYmHv2Tp3a0FfJf3Ntu/YXloURwZoJZeqRpQhuJjEBIwJVAeIYHe49wwb17wS327ls7OzvDciG4JySSsb9U7E6nKsmSebHxoLLcPZey7rYM6yrAlzGJjJK/CJUbtNA4Y9rhxwjAODwsPGg1zoe2nKTeWEUnA95byCE8RGJ0RiuD93Kl8sNeyPCgkbg7J2zZzTRW9hiSZRGZriIhYwCcskpIXGuSBxZ4V0OMEOgbgdET7PuluTeFioK8EcfCGVh2gxYnTPcB3A5oOq0Cgq95LbihJHxRkSD2+L/Ln6UFpQKBQYblMigx7PfK4717Pt3fSg9bQtRLFJGSyiRGQlSVYBlIyCNQRnnQfja72RMLt7UjinErRYzq0gYjAJ5ljy8cjxoNv2/vh9u2LFBM2bm0njGWPakhMcihtdSynhVvynvNBR7Qtn2fPZXMWnHDa3cfPHEAOsUnw6xX08CKC936k+x7Wh2hbfqrjqb+LmAePWVCfEtxZHcHFBM3vsZbfbcV3s+J5ln6q/hWJWbiVzmQdkHQtxZ8A4oOjdJ3Rm+1Li3nhdIf0ZSYyBuLhB4osIBq3acHJHdQXM/RjZzyRTXoa5mSGGJ2JMaSNEMdayKc8R0yCxGABjxDbZL6JHSJpEWR8hELgO2ASeFScnABOnhQSaCLtTaUVvE0s8ixRrqzOcAeA8yToANTQc22l062CPwxRzzD9tVVF9g5DfMCg6HsDbEV5bx3EBzHIuVzoRqQykdxBBB8xQar0sbiDaVtxRgC6hBMR5cQ5tET4HuPcfImg/NdxteYW32KTPBHMZVVwQ0b8LJIuDyBOpHcR5nId56O9ji93aFscdtblVJ5BxM7xt7Pwn2oNY6Fd27k/are8tJfsVzHwuZVKDrEPYK8RB5Fu0vIhddKC3j6AIBNxG7lMGc9X1aiTHgZeLHvwUHSNj7nWNq/Hb2sMb8+MICw7tGbJUeQxQXtAoFAoMV2wCOW5BWJ9ADmgy0CgUHwighRHhlx3MMe41H9aCdQfnHp/2IbfaCXUeVFwobiBIImiwrEY5dnqz65oMW++6L3sVvtSwiaT7WF+0RQqWKXOolYBR8JcNk9xGfvaBuk3RlNfbK2dDMRa3Nv1ivxgOREzNphDgnsxEDOmT30G1WHRpaC2toLoG7+y9Z1bSEr+sYMwKqdVyBgHOKDZ4JreEx2yNFG3CerhUqp4VGvDGNcAeAoJ1BDudqwRusck0SSN8KPIqs3opOTQfnDpLtn2Zt37RHnDSJdx6nXLfpFz4cQcY8CKCw3m6R9sSr9ttw9tYmQpEwjQg4JA4mYHJ0IP3cgjuoNgvtq2+2djpdbQmkhWzkYXCW4XMkmFWLhDZALBhjuyzcgM0GsXom2ns2T7LBDabMsA7guQ0skiRk4LAauwcE6AZfmxxQbR/hy3hBjmsnbtIeuiBPNW0lA9G4T+c0HaqDQN6Oiayvbv7VI0iFgOsSIqodh94kqSCRocc8Z0OSQ27YGxILOFYLZOCJckLxM2rHLHLEnUmgsaBQKBQKBQeJZVUZYhQOZYgD5mg1jbe1+v/AEMGShPbfkCP2R5eJ/vQbVQKBQKCFtBNMjmNR7UEuN+IAjvGaCu27u/bXiot1Esyxv1ihs4DYK6gHUYJ0ORy8KCHtHbuz9nRhJJYLZFGViXhU4/diQZPsKCNv1vZ9i2ebyFEnH6Ph7eFKyEBXBAORqDpzzzoONbB6Y72TaFu1zIiWxkCSRxoFQB8pxEtluzxBvi+7QTtv/YNibWMxW7muTIZ0AZIoVSYtnB7TuQC47gcY86Cd0v797Rs7yNbeZUtnSOeIpGDxjvDM2c6gnAx2WGaDSd7NxJ4tnw7Ue4+0G56t5RwnKdcvErFyx4tcKdBgkc6Cy21Kdo7AhuGJa42dKYJSTqYZOEI3nj9EMn9lzQbb0ZFdqbBuNntjrIg6Lnu4iZbdz5CQMPRKCg6LtxruaO6t7u3mhtLmNe24CMs0ThoXCOQxGr50wdNaDZt3eg1IpAbm7aaEMGMKIY1cqezx9s5HPQDOvMUHSNibq2doc21tFExz2lUcevMcZyceWcUFzQKBQKBQKDHNMqDLsFHixAHzNBT3W88K6RhpT+6MD+I4+maCvl2vdS/AFiHkOJvm2n0oMcexGc8UrM58WJP8+VBdWWylTuoLagUCgUHiZcigjbPbRl/ZOnof980EtlyMHkdKD8db47Ea1v57Zj8EpCsx5o54o2YnxRlJPrQbXY7yuNlX2yLzKSRANBxnUGKZHkh8zoxXyyPAUGpX2xwtjb3aZw8k0EngJEKunplH5fuGg3vf/8A7hsax2iO1LB//LcnTOmgZvzAH/zUHy+Q7S3dhkUFrjZ0ghIAJYwvwqoAGvIxf+21BvHR7sS4utgy2N5C8JxIkJmUjQ/pIn4T2uzJ9AMUE7cLorWxiuI55+vW6jEcsapwJjXBByWLDibB0+LlQblsDdq1slK2sEcIIAYqMswHLic5Zu/mTzoLagUCgUCgUGOedUGXZVHixAH1oKa53oiGkYaU/ujC/wATf0BoK+Tat1L8PDEP3RxN/E39AKDxFsNnPFIWdvFiWP1oLe12Mq91BYRWijuoM4QUHqgUCgUCgGggP2JAe49k+/L64oJ9Bwf/ABIbBw9veqNGBgk/EuXiPqR1g/KKCi2vu+dp7Kg2jbrx3MCi2u0UFmcRALHJpqXEfBnxB/d1DZNy9wLi52FcWk8Rt5XuRPAZ1K4ISJeIjHEMgOvL71BuO5fRklpZ3Fpczfaorgqzpw9Wqle9SCWycJrkfAMYoNt2Fu9bWaFLWBIVOOLgHabhzw8THtNjJ5k8zQWdAoFAoFAoMVxcpGMuyoPFiB/OgprnemIaRK0p8hwr821+QNBAk2ldS/DiJf3Rk/xN/QCg8Q7BLHikJdvFiWPzNBcW2x1XuoLCK0Ud1BmCCg9UCgUCgUCgUCgUEW/iytBltpeJQe/v9RofrQQt4dhQXsJguU44iVYjJU5UgjVSCPDTuJoPWxdiW9onV20KQpzIRcZOMZY82OO80FhQKBQKBQKDDc3SRjMjqg/eIH86Cmud6YxpEjynxxwL8zr9KCBJtC7l5ERL4INf4j/TFB8g2AWPE5LN4sSx+ZoLi22Oq91BPjtQO6gzBRQeqBQKBQKBQKBQKBQKBQeXGRQRLE4Zk/MP5H+lBNoFAoFAoMF1eRxjMjqg/eIGfTxoKa43pTlEjyHx+BfmdfpQQZL27l+8I18Ixr/Ecn5YoFvsDJ4nyzd5Ykn5mguLbZCjuoJ8dqB3UGYLQfaBQKBQKBQKBQKBQKBQKBQKBQQbsFWDju+o76CVBMHGVOR/zQ0GSgj3d9HEMyOqep1PoOZoKa43pXlDG0h8T2F+uv0oIMl3dzfe6tfCMYP8Ryflig9W27+TlssTzJ1J9zQXFtslR3UE6O2A7qDMFoPtAoFAoFAoFAoFAoFAoFAoFAoFAoFBhuOVBrV3IVkHCSuTg4OM/KgkbfuXWElXYHHMMQfpQatYjJydSeZOpPvQbHYoPAfKgurdR4UExRQe6BQKBQKBQKBQKBQKBQKBQKBQf//Z"/>
          <p:cNvSpPr>
            <a:spLocks noChangeAspect="1" noChangeArrowheads="1"/>
          </p:cNvSpPr>
          <p:nvPr/>
        </p:nvSpPr>
        <p:spPr bwMode="auto">
          <a:xfrm>
            <a:off x="6156176" y="45043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217539"/>
            <a:ext cx="1225586" cy="1152128"/>
          </a:xfrm>
          <a:prstGeom prst="rect">
            <a:avLst/>
          </a:prstGeom>
        </p:spPr>
      </p:pic>
      <p:sp>
        <p:nvSpPr>
          <p:cNvPr id="18" name="Retângulo 9"/>
          <p:cNvSpPr/>
          <p:nvPr/>
        </p:nvSpPr>
        <p:spPr>
          <a:xfrm>
            <a:off x="887132" y="265212"/>
            <a:ext cx="2830142" cy="68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20"/>
          <p:cNvSpPr txBox="1"/>
          <p:nvPr/>
        </p:nvSpPr>
        <p:spPr>
          <a:xfrm>
            <a:off x="1095432" y="236349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EF4023"/>
                </a:solidFill>
                <a:latin typeface="+mj-lt"/>
                <a:cs typeface="Gotham Narrow Ultra"/>
              </a:rPr>
              <a:t>PROBLEMA</a:t>
            </a:r>
            <a:endParaRPr lang="pt-BR" sz="4000" b="1" dirty="0" smtClean="0">
              <a:solidFill>
                <a:srgbClr val="EF4023"/>
              </a:solidFill>
              <a:latin typeface="+mj-lt"/>
            </a:endParaRPr>
          </a:p>
        </p:txBody>
      </p:sp>
      <p:sp>
        <p:nvSpPr>
          <p:cNvPr id="20" name="Retângulo 34"/>
          <p:cNvSpPr/>
          <p:nvPr/>
        </p:nvSpPr>
        <p:spPr>
          <a:xfrm>
            <a:off x="203554" y="265212"/>
            <a:ext cx="683578" cy="683577"/>
          </a:xfrm>
          <a:prstGeom prst="rect">
            <a:avLst/>
          </a:prstGeom>
          <a:solidFill>
            <a:srgbClr val="EF4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71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9"/>
          <p:cNvSpPr/>
          <p:nvPr/>
        </p:nvSpPr>
        <p:spPr>
          <a:xfrm>
            <a:off x="887132" y="265212"/>
            <a:ext cx="2830142" cy="68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34"/>
          <p:cNvSpPr/>
          <p:nvPr/>
        </p:nvSpPr>
        <p:spPr>
          <a:xfrm>
            <a:off x="203554" y="265212"/>
            <a:ext cx="683578" cy="683577"/>
          </a:xfrm>
          <a:prstGeom prst="rect">
            <a:avLst/>
          </a:prstGeom>
          <a:solidFill>
            <a:srgbClr val="EF4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oup 3"/>
          <p:cNvGrpSpPr/>
          <p:nvPr/>
        </p:nvGrpSpPr>
        <p:grpSpPr>
          <a:xfrm>
            <a:off x="1820755" y="3728141"/>
            <a:ext cx="2088232" cy="1073575"/>
            <a:chOff x="1820755" y="3728141"/>
            <a:chExt cx="2088232" cy="1073575"/>
          </a:xfrm>
        </p:grpSpPr>
        <p:sp>
          <p:nvSpPr>
            <p:cNvPr id="2" name="Rectangle 1"/>
            <p:cNvSpPr/>
            <p:nvPr/>
          </p:nvSpPr>
          <p:spPr>
            <a:xfrm>
              <a:off x="1979712" y="4153644"/>
              <a:ext cx="1728192" cy="648072"/>
            </a:xfrm>
            <a:prstGeom prst="rect">
              <a:avLst/>
            </a:prstGeom>
            <a:solidFill>
              <a:srgbClr val="8096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Gotham Narrow Light"/>
                <a:cs typeface="Gotham Narrow Ligh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1031" y="431914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Gotham Narrow Light"/>
                  <a:cs typeface="Gotham Narrow Light"/>
                </a:rPr>
                <a:t>5,5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Gotham Narrow Light"/>
                  <a:cs typeface="Gotham Narrow Light"/>
                </a:rPr>
                <a:t>milhões</a:t>
              </a:r>
              <a:endParaRPr lang="en-US" sz="1600" dirty="0">
                <a:solidFill>
                  <a:srgbClr val="FFFFFF"/>
                </a:solidFill>
                <a:latin typeface="Gotham Narrow Light"/>
                <a:cs typeface="Gotham Narrow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0755" y="3728141"/>
              <a:ext cx="2088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otham Narrow Ultra"/>
                  <a:cs typeface="Gotham Narrow Ultra"/>
                </a:rPr>
                <a:t>Déficit</a:t>
              </a:r>
              <a:r>
                <a:rPr lang="en-US" sz="1600" dirty="0">
                  <a:latin typeface="Gotham Narrow Ultra"/>
                  <a:cs typeface="Gotham Narrow Ultra"/>
                </a:rPr>
                <a:t> </a:t>
              </a:r>
              <a:r>
                <a:rPr lang="en-US" sz="1600" dirty="0" err="1">
                  <a:latin typeface="Gotham Narrow Ultra"/>
                  <a:cs typeface="Gotham Narrow Ultra"/>
                </a:rPr>
                <a:t>Habitacional</a:t>
              </a:r>
              <a:endParaRPr lang="en-US" sz="1600" dirty="0">
                <a:latin typeface="Gotham Narrow Ultra"/>
                <a:cs typeface="Gotham Narrow Ultra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7059" y="1249987"/>
            <a:ext cx="3054218" cy="3551729"/>
            <a:chOff x="4557059" y="1249987"/>
            <a:chExt cx="3054218" cy="3551729"/>
          </a:xfrm>
        </p:grpSpPr>
        <p:sp>
          <p:nvSpPr>
            <p:cNvPr id="18" name="Rectangle 17"/>
            <p:cNvSpPr/>
            <p:nvPr/>
          </p:nvSpPr>
          <p:spPr>
            <a:xfrm>
              <a:off x="5220072" y="1705372"/>
              <a:ext cx="1728192" cy="3096344"/>
            </a:xfrm>
            <a:prstGeom prst="rect">
              <a:avLst/>
            </a:prstGeom>
            <a:solidFill>
              <a:srgbClr val="8096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Gotham Narrow Light"/>
                <a:cs typeface="Gotham Narrow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088" y="309501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Gotham Narrow Light"/>
                  <a:cs typeface="Gotham Narrow Light"/>
                </a:rPr>
                <a:t>11 </a:t>
              </a:r>
              <a:r>
                <a:rPr lang="en-US" sz="1600" b="1" dirty="0" err="1" smtClean="0">
                  <a:solidFill>
                    <a:srgbClr val="FFFFFF"/>
                  </a:solidFill>
                  <a:latin typeface="Gotham Narrow Light"/>
                  <a:cs typeface="Gotham Narrow Light"/>
                </a:rPr>
                <a:t>milhões</a:t>
              </a:r>
              <a:endParaRPr lang="en-US" sz="1600" dirty="0">
                <a:solidFill>
                  <a:srgbClr val="FFFFFF"/>
                </a:solidFill>
                <a:latin typeface="Gotham Narrow Light"/>
                <a:cs typeface="Gotham Narrow Ligh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7059" y="1249987"/>
              <a:ext cx="30542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Gotham Narrow Ultra"/>
                  <a:cs typeface="Gotham Narrow Ultra"/>
                </a:rPr>
                <a:t>Inadequação</a:t>
              </a:r>
              <a:r>
                <a:rPr lang="en-US" sz="1600" dirty="0" smtClean="0">
                  <a:latin typeface="Gotham Narrow Ultra"/>
                  <a:cs typeface="Gotham Narrow Ultra"/>
                </a:rPr>
                <a:t> de </a:t>
              </a:r>
              <a:r>
                <a:rPr lang="en-US" sz="1600" dirty="0" err="1" smtClean="0">
                  <a:latin typeface="Gotham Narrow Ultra"/>
                  <a:cs typeface="Gotham Narrow Ultra"/>
                </a:rPr>
                <a:t>domicílios</a:t>
              </a:r>
              <a:endParaRPr lang="en-US" sz="1600" dirty="0">
                <a:latin typeface="Gotham Narrow Ultra"/>
                <a:cs typeface="Gotham Narrow Ultr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23728" y="5233764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Gotham Narrow Light"/>
                <a:cs typeface="Gotham Narrow Light"/>
              </a:rPr>
              <a:t>Dados: </a:t>
            </a:r>
            <a:r>
              <a:rPr lang="en-US" sz="1100" dirty="0" err="1" smtClean="0">
                <a:latin typeface="Gotham Narrow Light"/>
                <a:cs typeface="Gotham Narrow Light"/>
              </a:rPr>
              <a:t>Fundação</a:t>
            </a:r>
            <a:r>
              <a:rPr lang="en-US" sz="1100" dirty="0" smtClean="0">
                <a:latin typeface="Gotham Narrow Light"/>
                <a:cs typeface="Gotham Narrow Light"/>
              </a:rPr>
              <a:t> </a:t>
            </a:r>
            <a:r>
              <a:rPr lang="en-US" sz="1100" dirty="0" err="1" smtClean="0">
                <a:latin typeface="Gotham Narrow Light"/>
                <a:cs typeface="Gotham Narrow Light"/>
              </a:rPr>
              <a:t>João</a:t>
            </a:r>
            <a:r>
              <a:rPr lang="en-US" sz="1100" dirty="0" smtClean="0">
                <a:latin typeface="Gotham Narrow Light"/>
                <a:cs typeface="Gotham Narrow Light"/>
              </a:rPr>
              <a:t> </a:t>
            </a:r>
            <a:r>
              <a:rPr lang="en-US" sz="1100" dirty="0" err="1" smtClean="0">
                <a:latin typeface="Gotham Narrow Light"/>
                <a:cs typeface="Gotham Narrow Light"/>
              </a:rPr>
              <a:t>Pinheiro</a:t>
            </a:r>
            <a:r>
              <a:rPr lang="en-US" sz="1100" dirty="0" smtClean="0">
                <a:latin typeface="Gotham Narrow Light"/>
                <a:cs typeface="Gotham Narrow Light"/>
              </a:rPr>
              <a:t>, 2008</a:t>
            </a:r>
            <a:endParaRPr lang="en-US" sz="1100" dirty="0">
              <a:latin typeface="Gotham Narrow Light"/>
              <a:cs typeface="Gotham Narrow Light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87132" y="1209969"/>
            <a:ext cx="6840760" cy="4104456"/>
            <a:chOff x="8892480" y="1129308"/>
            <a:chExt cx="6912768" cy="4104456"/>
          </a:xfrm>
        </p:grpSpPr>
        <p:sp>
          <p:nvSpPr>
            <p:cNvPr id="5" name="Retângulo 4"/>
            <p:cNvSpPr/>
            <p:nvPr/>
          </p:nvSpPr>
          <p:spPr>
            <a:xfrm>
              <a:off x="9180512" y="1129308"/>
              <a:ext cx="6624736" cy="4104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oup 6"/>
            <p:cNvGrpSpPr/>
            <p:nvPr/>
          </p:nvGrpSpPr>
          <p:grpSpPr>
            <a:xfrm>
              <a:off x="8892480" y="1249987"/>
              <a:ext cx="3054218" cy="3551729"/>
              <a:chOff x="4557059" y="1249987"/>
              <a:chExt cx="3054218" cy="3551729"/>
            </a:xfrm>
          </p:grpSpPr>
          <p:sp>
            <p:nvSpPr>
              <p:cNvPr id="30" name="Rectangle 17"/>
              <p:cNvSpPr/>
              <p:nvPr/>
            </p:nvSpPr>
            <p:spPr>
              <a:xfrm>
                <a:off x="5220072" y="1705372"/>
                <a:ext cx="1728192" cy="3096344"/>
              </a:xfrm>
              <a:prstGeom prst="rect">
                <a:avLst/>
              </a:prstGeom>
              <a:solidFill>
                <a:srgbClr val="80964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+mj-lt"/>
                  <a:cs typeface="Gotham Narrow Light"/>
                </a:endParaRPr>
              </a:p>
            </p:txBody>
          </p:sp>
          <p:sp>
            <p:nvSpPr>
              <p:cNvPr id="31" name="TextBox 20"/>
              <p:cNvSpPr txBox="1"/>
              <p:nvPr/>
            </p:nvSpPr>
            <p:spPr>
              <a:xfrm>
                <a:off x="5364088" y="3095010"/>
                <a:ext cx="1440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FFFF"/>
                    </a:solidFill>
                    <a:latin typeface="Gotham Narrow Light"/>
                    <a:cs typeface="Gotham Narrow Light"/>
                  </a:rPr>
                  <a:t>11 </a:t>
                </a:r>
                <a:r>
                  <a:rPr lang="en-US" sz="1600" b="1" dirty="0" err="1" smtClean="0">
                    <a:solidFill>
                      <a:srgbClr val="FFFFFF"/>
                    </a:solidFill>
                    <a:latin typeface="Gotham Narrow Light"/>
                    <a:cs typeface="Gotham Narrow Light"/>
                  </a:rPr>
                  <a:t>milhões</a:t>
                </a:r>
                <a:endParaRPr lang="en-US" sz="1600" dirty="0">
                  <a:solidFill>
                    <a:srgbClr val="FFFFFF"/>
                  </a:solidFill>
                  <a:latin typeface="Gotham Narrow Light"/>
                  <a:cs typeface="Gotham Narrow Light"/>
                </a:endParaRPr>
              </a:p>
            </p:txBody>
          </p:sp>
          <p:sp>
            <p:nvSpPr>
              <p:cNvPr id="32" name="TextBox 22"/>
              <p:cNvSpPr txBox="1"/>
              <p:nvPr/>
            </p:nvSpPr>
            <p:spPr>
              <a:xfrm>
                <a:off x="4557059" y="1249987"/>
                <a:ext cx="30542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 smtClean="0">
                    <a:latin typeface="+mj-lt"/>
                    <a:cs typeface="Gotham Narrow Ultra"/>
                  </a:rPr>
                  <a:t>Inadequação</a:t>
                </a:r>
                <a:r>
                  <a:rPr lang="en-US" sz="1600" b="1" dirty="0" smtClean="0">
                    <a:latin typeface="+mj-lt"/>
                    <a:cs typeface="Gotham Narrow Ultra"/>
                  </a:rPr>
                  <a:t> de </a:t>
                </a:r>
                <a:r>
                  <a:rPr lang="en-US" sz="1600" b="1" dirty="0" err="1" smtClean="0">
                    <a:latin typeface="+mj-lt"/>
                    <a:cs typeface="Gotham Narrow Ultra"/>
                  </a:rPr>
                  <a:t>domicílios</a:t>
                </a:r>
                <a:endParaRPr lang="en-US" sz="1600" b="1" dirty="0">
                  <a:latin typeface="+mj-lt"/>
                  <a:cs typeface="Gotham Narrow Ultra"/>
                </a:endParaRPr>
              </a:p>
            </p:txBody>
          </p:sp>
        </p:grpSp>
      </p:grpSp>
      <p:sp>
        <p:nvSpPr>
          <p:cNvPr id="9" name="Texto Explicativo 2 8"/>
          <p:cNvSpPr/>
          <p:nvPr/>
        </p:nvSpPr>
        <p:spPr>
          <a:xfrm>
            <a:off x="4788024" y="1216257"/>
            <a:ext cx="3960440" cy="29373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86"/>
              <a:gd name="adj6" fmla="val -2171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smtClean="0">
                <a:solidFill>
                  <a:schemeClr val="tx1"/>
                </a:solidFill>
              </a:rPr>
              <a:t>“O </a:t>
            </a:r>
            <a:r>
              <a:rPr lang="pt-BR" sz="1600" i="1" dirty="0">
                <a:solidFill>
                  <a:schemeClr val="tx1"/>
                </a:solidFill>
              </a:rPr>
              <a:t>conceito de </a:t>
            </a:r>
            <a:r>
              <a:rPr lang="pt-BR" sz="1600" i="1" dirty="0" smtClean="0">
                <a:solidFill>
                  <a:schemeClr val="tx1"/>
                </a:solidFill>
              </a:rPr>
              <a:t>inadequação </a:t>
            </a:r>
            <a:r>
              <a:rPr lang="pt-BR" sz="1600" i="1" dirty="0">
                <a:solidFill>
                  <a:schemeClr val="tx1"/>
                </a:solidFill>
              </a:rPr>
              <a:t>de moradias reflete problemas na </a:t>
            </a:r>
            <a:r>
              <a:rPr lang="pt-BR" sz="1600" i="1" u="sng" dirty="0">
                <a:solidFill>
                  <a:schemeClr val="tx1"/>
                </a:solidFill>
              </a:rPr>
              <a:t>qualidade de vida dos moradores</a:t>
            </a:r>
            <a:r>
              <a:rPr lang="pt-BR" sz="1600" i="1" dirty="0">
                <a:solidFill>
                  <a:schemeClr val="tx1"/>
                </a:solidFill>
              </a:rPr>
              <a:t>: não estão relacionados ao dimensionamento do </a:t>
            </a:r>
            <a:r>
              <a:rPr lang="pt-BR" sz="1600" i="1" dirty="0" smtClean="0">
                <a:solidFill>
                  <a:schemeClr val="tx1"/>
                </a:solidFill>
              </a:rPr>
              <a:t>estoque </a:t>
            </a:r>
            <a:r>
              <a:rPr lang="pt-BR" sz="1600" i="1" dirty="0">
                <a:solidFill>
                  <a:schemeClr val="tx1"/>
                </a:solidFill>
              </a:rPr>
              <a:t>de habitações e sim a especificidades </a:t>
            </a:r>
            <a:r>
              <a:rPr lang="pt-BR" sz="1600" i="1" dirty="0" smtClean="0">
                <a:solidFill>
                  <a:schemeClr val="tx1"/>
                </a:solidFill>
              </a:rPr>
              <a:t>internas </a:t>
            </a:r>
            <a:r>
              <a:rPr lang="pt-BR" sz="1600" i="1" dirty="0">
                <a:solidFill>
                  <a:schemeClr val="tx1"/>
                </a:solidFill>
              </a:rPr>
              <a:t>do mesmo. </a:t>
            </a:r>
          </a:p>
          <a:p>
            <a:pPr algn="ctr"/>
            <a:endParaRPr lang="pt-BR" sz="1600" i="1" dirty="0" smtClean="0">
              <a:solidFill>
                <a:schemeClr val="tx1"/>
              </a:solidFill>
            </a:endParaRPr>
          </a:p>
          <a:p>
            <a:pPr algn="ctr"/>
            <a:r>
              <a:rPr lang="pt-BR" sz="1600" i="1" dirty="0" smtClean="0">
                <a:solidFill>
                  <a:schemeClr val="tx1"/>
                </a:solidFill>
              </a:rPr>
              <a:t>Os critérios de inadequação são</a:t>
            </a:r>
            <a:r>
              <a:rPr lang="pt-BR" sz="1600" b="1" i="1" dirty="0" smtClean="0">
                <a:solidFill>
                  <a:schemeClr val="tx1"/>
                </a:solidFill>
              </a:rPr>
              <a:t> carência de infraestrutura urbana, </a:t>
            </a:r>
            <a:r>
              <a:rPr lang="pt-BR" sz="1600" b="1" i="1" dirty="0">
                <a:solidFill>
                  <a:schemeClr val="tx1"/>
                </a:solidFill>
              </a:rPr>
              <a:t>inadequação </a:t>
            </a:r>
            <a:r>
              <a:rPr lang="pt-BR" sz="1600" b="1" i="1" dirty="0" smtClean="0">
                <a:solidFill>
                  <a:schemeClr val="tx1"/>
                </a:solidFill>
              </a:rPr>
              <a:t>fundiária, ausência de banheiro de uso exclusivo, cobertura inadequada e adensamento excessivo</a:t>
            </a:r>
            <a:r>
              <a:rPr lang="pt-BR" sz="1600" i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CaixaDeTexto 20"/>
          <p:cNvSpPr txBox="1"/>
          <p:nvPr/>
        </p:nvSpPr>
        <p:spPr>
          <a:xfrm>
            <a:off x="1095432" y="236349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EF4023"/>
                </a:solidFill>
                <a:latin typeface="+mj-lt"/>
                <a:cs typeface="Gotham Narrow Ultra"/>
              </a:rPr>
              <a:t>PROBLEMA</a:t>
            </a:r>
            <a:endParaRPr lang="pt-BR" sz="4000" b="1" dirty="0" smtClean="0">
              <a:solidFill>
                <a:srgbClr val="EF402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9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0"/>
          <p:cNvSpPr txBox="1"/>
          <p:nvPr/>
        </p:nvSpPr>
        <p:spPr>
          <a:xfrm>
            <a:off x="1095432" y="222067"/>
            <a:ext cx="531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0D7AA6"/>
                </a:solidFill>
                <a:latin typeface="+mj-lt"/>
                <a:cs typeface="Gotham Narrow Light"/>
              </a:rPr>
              <a:t>Alternativa: </a:t>
            </a:r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REFORMAS!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sp>
        <p:nvSpPr>
          <p:cNvPr id="31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32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5983"/>
          <a:stretch/>
        </p:blipFill>
        <p:spPr>
          <a:xfrm>
            <a:off x="4932040" y="1593886"/>
            <a:ext cx="3600400" cy="32824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343" y="1833324"/>
            <a:ext cx="3666617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 smtClean="0">
                <a:latin typeface="+mj-lt"/>
                <a:cs typeface="Gotham Narrow Light"/>
              </a:rPr>
              <a:t>Considerando</a:t>
            </a:r>
            <a:r>
              <a:rPr lang="en-US" sz="1600" dirty="0" smtClean="0">
                <a:latin typeface="+mj-lt"/>
                <a:cs typeface="Gotham Narrow Light"/>
              </a:rPr>
              <a:t> a </a:t>
            </a:r>
            <a:r>
              <a:rPr lang="en-US" sz="1600" u="sng" dirty="0" err="1" smtClean="0">
                <a:latin typeface="+mj-lt"/>
                <a:cs typeface="Gotham Narrow Light"/>
              </a:rPr>
              <a:t>expansão</a:t>
            </a:r>
            <a:r>
              <a:rPr lang="en-US" sz="1600" u="sng" dirty="0" smtClean="0">
                <a:latin typeface="+mj-lt"/>
                <a:cs typeface="Gotham Narrow Light"/>
              </a:rPr>
              <a:t> da </a:t>
            </a:r>
            <a:r>
              <a:rPr lang="en-US" sz="1600" u="sng" dirty="0" err="1" smtClean="0">
                <a:latin typeface="+mj-lt"/>
                <a:cs typeface="Gotham Narrow Light"/>
              </a:rPr>
              <a:t>infraestrutra</a:t>
            </a:r>
            <a:r>
              <a:rPr lang="en-US" sz="1600" u="sng" dirty="0" smtClean="0">
                <a:latin typeface="+mj-lt"/>
                <a:cs typeface="Gotham Narrow Light"/>
              </a:rPr>
              <a:t> </a:t>
            </a:r>
            <a:r>
              <a:rPr lang="en-US" sz="1600" u="sng" dirty="0" err="1" smtClean="0">
                <a:latin typeface="+mj-lt"/>
                <a:cs typeface="Gotham Narrow Light"/>
              </a:rPr>
              <a:t>urbana</a:t>
            </a:r>
            <a:r>
              <a:rPr lang="en-US" sz="1600" dirty="0" smtClean="0">
                <a:latin typeface="+mj-lt"/>
                <a:cs typeface="Gotham Narrow Light"/>
              </a:rPr>
              <a:t>*, </a:t>
            </a:r>
            <a:r>
              <a:rPr lang="en-US" sz="1600" dirty="0" err="1" smtClean="0">
                <a:latin typeface="+mj-lt"/>
                <a:cs typeface="Gotham Narrow Light"/>
              </a:rPr>
              <a:t>estudos</a:t>
            </a:r>
            <a:r>
              <a:rPr lang="en-US" sz="1600" dirty="0" smtClean="0">
                <a:latin typeface="+mj-lt"/>
                <a:cs typeface="Gotham Narrow Light"/>
              </a:rPr>
              <a:t> </a:t>
            </a:r>
            <a:r>
              <a:rPr lang="en-US" sz="1600" dirty="0" err="1" smtClean="0">
                <a:latin typeface="+mj-lt"/>
                <a:cs typeface="Gotham Narrow Light"/>
              </a:rPr>
              <a:t>indicam</a:t>
            </a:r>
            <a:r>
              <a:rPr lang="en-US" sz="1600" dirty="0" smtClean="0">
                <a:latin typeface="+mj-lt"/>
                <a:cs typeface="Gotham Narrow Light"/>
              </a:rPr>
              <a:t> </a:t>
            </a:r>
            <a:r>
              <a:rPr lang="en-US" sz="1600" dirty="0" err="1" smtClean="0">
                <a:latin typeface="+mj-lt"/>
                <a:cs typeface="Gotham Narrow Light"/>
              </a:rPr>
              <a:t>que</a:t>
            </a:r>
            <a:r>
              <a:rPr lang="en-US" sz="1600" dirty="0" smtClean="0">
                <a:latin typeface="+mj-lt"/>
                <a:cs typeface="Gotham Narrow Light"/>
              </a:rPr>
              <a:t> as </a:t>
            </a:r>
            <a:r>
              <a:rPr lang="en-US" sz="1600" b="1" dirty="0" err="1" smtClean="0">
                <a:latin typeface="+mj-lt"/>
                <a:cs typeface="Gotham Narrow Ultra"/>
              </a:rPr>
              <a:t>reformas</a:t>
            </a:r>
            <a:r>
              <a:rPr lang="en-US" sz="1600" b="1" dirty="0" smtClean="0">
                <a:latin typeface="+mj-lt"/>
                <a:cs typeface="Gotham Narrow Ultra"/>
              </a:rPr>
              <a:t> </a:t>
            </a:r>
            <a:r>
              <a:rPr lang="en-US" sz="1600" b="1" dirty="0" err="1" smtClean="0">
                <a:latin typeface="+mj-lt"/>
                <a:cs typeface="Gotham Narrow Ultra"/>
              </a:rPr>
              <a:t>podem</a:t>
            </a:r>
            <a:r>
              <a:rPr lang="en-US" sz="1600" b="1" dirty="0" smtClean="0">
                <a:latin typeface="+mj-lt"/>
                <a:cs typeface="Gotham Narrow Ultra"/>
              </a:rPr>
              <a:t> </a:t>
            </a:r>
            <a:r>
              <a:rPr lang="en-US" sz="1600" b="1" dirty="0" err="1" smtClean="0">
                <a:latin typeface="+mj-lt"/>
                <a:cs typeface="Gotham Narrow Ultra"/>
              </a:rPr>
              <a:t>reduzir</a:t>
            </a:r>
            <a:r>
              <a:rPr lang="en-US" sz="1600" b="1" dirty="0" smtClean="0">
                <a:latin typeface="+mj-lt"/>
                <a:cs typeface="Gotham Narrow Ultra"/>
              </a:rPr>
              <a:t> </a:t>
            </a:r>
            <a:r>
              <a:rPr lang="en-US" sz="1600" b="1" dirty="0" err="1" smtClean="0">
                <a:latin typeface="+mj-lt"/>
                <a:cs typeface="Gotham Narrow Ultra"/>
              </a:rPr>
              <a:t>em</a:t>
            </a:r>
            <a:r>
              <a:rPr lang="en-US" sz="1600" b="1" dirty="0" smtClean="0">
                <a:latin typeface="+mj-lt"/>
                <a:cs typeface="Gotham Narrow Ultra"/>
              </a:rPr>
              <a:t> </a:t>
            </a:r>
            <a:r>
              <a:rPr lang="en-US" sz="1600" b="1" dirty="0" err="1" smtClean="0">
                <a:latin typeface="+mj-lt"/>
                <a:cs typeface="Gotham Narrow Ultra"/>
              </a:rPr>
              <a:t>cerca</a:t>
            </a:r>
            <a:r>
              <a:rPr lang="en-US" sz="1600" b="1" dirty="0" smtClean="0">
                <a:latin typeface="+mj-lt"/>
                <a:cs typeface="Gotham Narrow Ultra"/>
              </a:rPr>
              <a:t> de 20% o </a:t>
            </a:r>
            <a:r>
              <a:rPr lang="en-US" sz="1600" b="1" dirty="0" err="1" smtClean="0">
                <a:latin typeface="+mj-lt"/>
                <a:cs typeface="Gotham Narrow Ultra"/>
              </a:rPr>
              <a:t>déficit</a:t>
            </a:r>
            <a:r>
              <a:rPr lang="en-US" sz="1600" b="1" dirty="0" smtClean="0">
                <a:latin typeface="+mj-lt"/>
                <a:cs typeface="Gotham Narrow Ultra"/>
              </a:rPr>
              <a:t> </a:t>
            </a:r>
            <a:r>
              <a:rPr lang="en-US" sz="1600" b="1" dirty="0" err="1" smtClean="0">
                <a:latin typeface="+mj-lt"/>
                <a:cs typeface="Gotham Narrow Ultra"/>
              </a:rPr>
              <a:t>habitacional</a:t>
            </a:r>
            <a:r>
              <a:rPr lang="en-US" sz="1600" b="1" dirty="0" smtClean="0">
                <a:latin typeface="+mj-lt"/>
                <a:cs typeface="Gotham Narrow Ultra"/>
              </a:rPr>
              <a:t> e </a:t>
            </a:r>
            <a:r>
              <a:rPr lang="en-US" sz="1600" b="1" dirty="0" err="1">
                <a:latin typeface="+mj-lt"/>
                <a:cs typeface="Gotham Narrow Ultra"/>
              </a:rPr>
              <a:t>inadequação</a:t>
            </a:r>
            <a:r>
              <a:rPr lang="en-US" sz="1600" b="1" dirty="0">
                <a:latin typeface="+mj-lt"/>
                <a:cs typeface="Gotham Narrow Ultra"/>
              </a:rPr>
              <a:t> </a:t>
            </a:r>
            <a:r>
              <a:rPr lang="en-US" sz="1600" b="1" dirty="0" smtClean="0">
                <a:latin typeface="+mj-lt"/>
                <a:cs typeface="Gotham Narrow Ultra"/>
              </a:rPr>
              <a:t>  </a:t>
            </a:r>
            <a:r>
              <a:rPr lang="en-US" sz="1600" dirty="0" smtClean="0">
                <a:latin typeface="+mj-lt"/>
                <a:cs typeface="Gotham Narrow Ultra"/>
              </a:rPr>
              <a:t>(4,6 </a:t>
            </a:r>
            <a:r>
              <a:rPr lang="en-US" sz="1600" dirty="0" err="1">
                <a:latin typeface="+mj-lt"/>
                <a:cs typeface="Gotham Narrow Ultra"/>
              </a:rPr>
              <a:t>milhões</a:t>
            </a:r>
            <a:r>
              <a:rPr lang="en-US" sz="1600" dirty="0">
                <a:latin typeface="+mj-lt"/>
                <a:cs typeface="Gotham Narrow Ultra"/>
              </a:rPr>
              <a:t> de </a:t>
            </a:r>
            <a:r>
              <a:rPr lang="en-US" sz="1600" dirty="0" err="1">
                <a:latin typeface="+mj-lt"/>
                <a:cs typeface="Gotham Narrow Ultra"/>
              </a:rPr>
              <a:t>domicílios</a:t>
            </a:r>
            <a:r>
              <a:rPr lang="en-US" sz="1600" dirty="0" smtClean="0">
                <a:latin typeface="+mj-lt"/>
                <a:cs typeface="Gotham Narrow Ultra"/>
              </a:rPr>
              <a:t>).</a:t>
            </a:r>
            <a:endParaRPr lang="en-US" sz="1600" dirty="0">
              <a:latin typeface="+mj-lt"/>
              <a:cs typeface="Gotham Narrow Ultra"/>
            </a:endParaRPr>
          </a:p>
        </p:txBody>
      </p:sp>
      <p:sp>
        <p:nvSpPr>
          <p:cNvPr id="5" name="Texto Explicativo 2 4"/>
          <p:cNvSpPr/>
          <p:nvPr/>
        </p:nvSpPr>
        <p:spPr>
          <a:xfrm>
            <a:off x="4644008" y="1489348"/>
            <a:ext cx="4248472" cy="3528392"/>
          </a:xfrm>
          <a:prstGeom prst="borderCallout2">
            <a:avLst>
              <a:gd name="adj1" fmla="val 16790"/>
              <a:gd name="adj2" fmla="val -3054"/>
              <a:gd name="adj3" fmla="val 20387"/>
              <a:gd name="adj4" fmla="val -7568"/>
              <a:gd name="adj5" fmla="val 20443"/>
              <a:gd name="adj6" fmla="val -1165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79512" y="4946893"/>
            <a:ext cx="42426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 smtClean="0">
                <a:latin typeface="+mj-lt"/>
                <a:cs typeface="Gotham Narrow Light"/>
              </a:rPr>
              <a:t>*A </a:t>
            </a:r>
            <a:r>
              <a:rPr lang="en-US" sz="1100" i="1" dirty="0" err="1" smtClean="0">
                <a:latin typeface="+mj-lt"/>
                <a:cs typeface="Gotham Narrow Light"/>
              </a:rPr>
              <a:t>carência</a:t>
            </a:r>
            <a:r>
              <a:rPr lang="en-US" sz="1100" i="1" dirty="0" smtClean="0">
                <a:latin typeface="+mj-lt"/>
                <a:cs typeface="Gotham Narrow Light"/>
              </a:rPr>
              <a:t> de </a:t>
            </a:r>
            <a:r>
              <a:rPr lang="en-US" sz="1100" i="1" dirty="0" err="1" smtClean="0">
                <a:latin typeface="+mj-lt"/>
                <a:cs typeface="Gotham Narrow Light"/>
              </a:rPr>
              <a:t>infraestrutura</a:t>
            </a:r>
            <a:r>
              <a:rPr lang="en-US" sz="1100" i="1" dirty="0" smtClean="0">
                <a:latin typeface="+mj-lt"/>
                <a:cs typeface="Gotham Narrow Light"/>
              </a:rPr>
              <a:t> </a:t>
            </a:r>
            <a:r>
              <a:rPr lang="en-US" sz="1100" i="1" dirty="0" err="1" smtClean="0">
                <a:latin typeface="+mj-lt"/>
                <a:cs typeface="Gotham Narrow Light"/>
              </a:rPr>
              <a:t>urbana</a:t>
            </a:r>
            <a:r>
              <a:rPr lang="en-US" sz="1100" i="1" dirty="0" smtClean="0">
                <a:latin typeface="+mj-lt"/>
                <a:cs typeface="Gotham Narrow Light"/>
              </a:rPr>
              <a:t> é o principal </a:t>
            </a:r>
            <a:r>
              <a:rPr lang="en-US" sz="1100" i="1" dirty="0" err="1">
                <a:latin typeface="+mj-lt"/>
                <a:cs typeface="Gotham Narrow Light"/>
              </a:rPr>
              <a:t>critério</a:t>
            </a:r>
            <a:r>
              <a:rPr lang="en-US" sz="1100" i="1" dirty="0">
                <a:latin typeface="+mj-lt"/>
                <a:cs typeface="Gotham Narrow Light"/>
              </a:rPr>
              <a:t> da </a:t>
            </a:r>
            <a:r>
              <a:rPr lang="en-US" sz="1100" i="1" dirty="0" err="1">
                <a:latin typeface="+mj-lt"/>
                <a:cs typeface="Gotham Narrow Light"/>
              </a:rPr>
              <a:t>inadequação</a:t>
            </a:r>
            <a:r>
              <a:rPr lang="en-US" sz="1100" i="1" dirty="0">
                <a:latin typeface="+mj-lt"/>
                <a:cs typeface="Gotham Narrow Light"/>
              </a:rPr>
              <a:t> de </a:t>
            </a:r>
            <a:r>
              <a:rPr lang="en-US" sz="1100" i="1" dirty="0" err="1" smtClean="0">
                <a:latin typeface="+mj-lt"/>
                <a:cs typeface="Gotham Narrow Light"/>
              </a:rPr>
              <a:t>domicílios</a:t>
            </a:r>
            <a:r>
              <a:rPr lang="en-US" sz="1100" i="1" dirty="0">
                <a:latin typeface="+mj-lt"/>
                <a:cs typeface="Gotham Narrow Light"/>
              </a:rPr>
              <a:t>.</a:t>
            </a:r>
            <a:endParaRPr lang="pt-BR" sz="11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8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tângulo 9"/>
          <p:cNvSpPr/>
          <p:nvPr/>
        </p:nvSpPr>
        <p:spPr>
          <a:xfrm>
            <a:off x="887132" y="265212"/>
            <a:ext cx="2830142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0"/>
          <p:cNvSpPr txBox="1"/>
          <p:nvPr/>
        </p:nvSpPr>
        <p:spPr>
          <a:xfrm>
            <a:off x="1095432" y="212446"/>
            <a:ext cx="2417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Light"/>
              </a:rPr>
              <a:t>QUESTÃO: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sp>
        <p:nvSpPr>
          <p:cNvPr id="31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32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887132" y="1967270"/>
            <a:ext cx="7357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3200" i="1" dirty="0" smtClean="0">
                <a:latin typeface="+mj-lt"/>
                <a:cs typeface="Gotham Narrow Light"/>
              </a:rPr>
              <a:t>Como </a:t>
            </a:r>
            <a:r>
              <a:rPr lang="en-US" sz="3200" i="1" dirty="0" err="1" smtClean="0">
                <a:latin typeface="+mj-lt"/>
                <a:cs typeface="Gotham Narrow Light"/>
              </a:rPr>
              <a:t>contribuir</a:t>
            </a:r>
            <a:r>
              <a:rPr lang="en-US" sz="3200" i="1" dirty="0" smtClean="0">
                <a:latin typeface="+mj-lt"/>
                <a:cs typeface="Gotham Narrow Light"/>
              </a:rPr>
              <a:t> para a </a:t>
            </a:r>
            <a:r>
              <a:rPr lang="en-US" sz="3200" i="1" dirty="0" err="1" smtClean="0">
                <a:latin typeface="+mj-lt"/>
                <a:cs typeface="Gotham Narrow Light"/>
              </a:rPr>
              <a:t>estruturação</a:t>
            </a:r>
            <a:r>
              <a:rPr lang="en-US" sz="3200" i="1" dirty="0" smtClean="0">
                <a:latin typeface="+mj-lt"/>
                <a:cs typeface="Gotham Narrow Light"/>
              </a:rPr>
              <a:t> do </a:t>
            </a:r>
            <a:r>
              <a:rPr lang="en-US" sz="3200" i="1" dirty="0" err="1" smtClean="0">
                <a:latin typeface="+mj-lt"/>
                <a:cs typeface="Gotham Narrow Light"/>
              </a:rPr>
              <a:t>mercado</a:t>
            </a:r>
            <a:r>
              <a:rPr lang="en-US" sz="3200" i="1" dirty="0" smtClean="0">
                <a:latin typeface="+mj-lt"/>
                <a:cs typeface="Gotham Narrow Light"/>
              </a:rPr>
              <a:t> das </a:t>
            </a:r>
            <a:r>
              <a:rPr lang="en-US" sz="3200" i="1" dirty="0" err="1" smtClean="0">
                <a:latin typeface="+mj-lt"/>
                <a:cs typeface="Gotham Narrow Light"/>
              </a:rPr>
              <a:t>reformas</a:t>
            </a:r>
            <a:r>
              <a:rPr lang="en-US" sz="3200" i="1" dirty="0" smtClean="0">
                <a:latin typeface="+mj-lt"/>
                <a:cs typeface="Gotham Narrow Light"/>
              </a:rPr>
              <a:t> </a:t>
            </a:r>
            <a:r>
              <a:rPr lang="en-US" sz="3200" i="1" dirty="0">
                <a:latin typeface="+mj-lt"/>
                <a:cs typeface="Gotham Narrow Light"/>
              </a:rPr>
              <a:t>para a base da </a:t>
            </a:r>
            <a:r>
              <a:rPr lang="en-US" sz="3200" i="1" dirty="0" err="1">
                <a:latin typeface="+mj-lt"/>
                <a:cs typeface="Gotham Narrow Light"/>
              </a:rPr>
              <a:t>pirâmide</a:t>
            </a:r>
            <a:r>
              <a:rPr lang="en-US" sz="3200" i="1" dirty="0">
                <a:latin typeface="+mj-lt"/>
                <a:cs typeface="Gotham Narrow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002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8637" r="8114" b="69386"/>
          <a:stretch/>
        </p:blipFill>
        <p:spPr bwMode="auto">
          <a:xfrm>
            <a:off x="-18369" y="5534868"/>
            <a:ext cx="9144000" cy="13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tângulo 9"/>
          <p:cNvSpPr/>
          <p:nvPr/>
        </p:nvSpPr>
        <p:spPr>
          <a:xfrm>
            <a:off x="887132" y="265212"/>
            <a:ext cx="2830141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0"/>
          <p:cNvSpPr txBox="1"/>
          <p:nvPr/>
        </p:nvSpPr>
        <p:spPr>
          <a:xfrm>
            <a:off x="1095432" y="212446"/>
            <a:ext cx="6064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MAS PORQUE PARA A </a:t>
            </a:r>
            <a:r>
              <a:rPr lang="pt-BR" sz="4000" b="1" dirty="0" err="1" smtClean="0">
                <a:solidFill>
                  <a:srgbClr val="0D7AA6"/>
                </a:solidFill>
                <a:latin typeface="+mj-lt"/>
                <a:cs typeface="Gotham Narrow Ultra"/>
              </a:rPr>
              <a:t>BoP</a:t>
            </a:r>
            <a:r>
              <a:rPr lang="pt-BR" sz="4000" b="1" dirty="0" smtClean="0">
                <a:solidFill>
                  <a:srgbClr val="0D7AA6"/>
                </a:solidFill>
                <a:latin typeface="+mj-lt"/>
                <a:cs typeface="Gotham Narrow Ultra"/>
              </a:rPr>
              <a:t>?</a:t>
            </a:r>
            <a:endParaRPr lang="pt-BR" sz="4000" b="1" dirty="0">
              <a:solidFill>
                <a:srgbClr val="0D7AA6"/>
              </a:solidFill>
              <a:latin typeface="+mj-lt"/>
              <a:cs typeface="Gotham Narrow Ultra"/>
            </a:endParaRPr>
          </a:p>
        </p:txBody>
      </p:sp>
      <p:sp>
        <p:nvSpPr>
          <p:cNvPr id="31" name="Retângulo 34"/>
          <p:cNvSpPr/>
          <p:nvPr/>
        </p:nvSpPr>
        <p:spPr>
          <a:xfrm>
            <a:off x="203554" y="265212"/>
            <a:ext cx="683578" cy="683578"/>
          </a:xfrm>
          <a:prstGeom prst="rect">
            <a:avLst/>
          </a:prstGeom>
          <a:solidFill>
            <a:srgbClr val="F29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32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0D7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187624" y="1477729"/>
            <a:ext cx="69190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 smtClean="0">
                <a:latin typeface="+mj-lt"/>
                <a:cs typeface="Gotham Narrow Light"/>
              </a:rPr>
              <a:t>90% do déficit habitacional está concentrado em famílias que ganham até 3 salários mínimos;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" b="1" dirty="0" smtClean="0">
              <a:latin typeface="+mj-lt"/>
              <a:cs typeface="Gotham Narrow Light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 smtClean="0">
                <a:latin typeface="+mj-lt"/>
                <a:cs typeface="Gotham Narrow Light"/>
              </a:rPr>
              <a:t>82% da população das classes D/E declaram necessidade de reforma no domicílio;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" b="1" dirty="0" smtClean="0">
              <a:latin typeface="+mj-lt"/>
              <a:cs typeface="Gotham Narrow Light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  <a:cs typeface="Gotham Narrow Light"/>
              </a:rPr>
              <a:t>68% dos </a:t>
            </a:r>
            <a:r>
              <a:rPr lang="en-US" b="1" dirty="0" err="1" smtClean="0">
                <a:latin typeface="+mj-lt"/>
                <a:cs typeface="Gotham Narrow Light"/>
              </a:rPr>
              <a:t>gastos</a:t>
            </a:r>
            <a:r>
              <a:rPr lang="en-US" b="1" dirty="0" smtClean="0">
                <a:latin typeface="+mj-lt"/>
                <a:cs typeface="Gotham Narrow Light"/>
              </a:rPr>
              <a:t> com </a:t>
            </a:r>
            <a:r>
              <a:rPr lang="en-US" b="1" dirty="0" err="1" smtClean="0">
                <a:latin typeface="+mj-lt"/>
                <a:cs typeface="Gotham Narrow Light"/>
              </a:rPr>
              <a:t>moradia</a:t>
            </a:r>
            <a:r>
              <a:rPr lang="en-US" b="1" dirty="0" smtClean="0">
                <a:latin typeface="+mj-lt"/>
                <a:cs typeface="Gotham Narrow Light"/>
              </a:rPr>
              <a:t> da </a:t>
            </a:r>
            <a:r>
              <a:rPr lang="en-US" b="1" dirty="0" err="1" smtClean="0">
                <a:latin typeface="+mj-lt"/>
                <a:cs typeface="Gotham Narrow Light"/>
              </a:rPr>
              <a:t>baixa</a:t>
            </a:r>
            <a:r>
              <a:rPr lang="en-US" b="1" dirty="0" smtClean="0">
                <a:latin typeface="+mj-lt"/>
                <a:cs typeface="Gotham Narrow Light"/>
              </a:rPr>
              <a:t> </a:t>
            </a:r>
            <a:r>
              <a:rPr lang="en-US" b="1" dirty="0" err="1" smtClean="0">
                <a:latin typeface="+mj-lt"/>
                <a:cs typeface="Gotham Narrow Light"/>
              </a:rPr>
              <a:t>renda</a:t>
            </a:r>
            <a:r>
              <a:rPr lang="en-US" b="1" dirty="0" smtClean="0">
                <a:latin typeface="+mj-lt"/>
                <a:cs typeface="Gotham Narrow Light"/>
              </a:rPr>
              <a:t> </a:t>
            </a:r>
            <a:r>
              <a:rPr lang="en-US" b="1" dirty="0" err="1" smtClean="0">
                <a:latin typeface="+mj-lt"/>
                <a:cs typeface="Gotham Narrow Light"/>
              </a:rPr>
              <a:t>estão</a:t>
            </a:r>
            <a:r>
              <a:rPr lang="en-US" b="1" dirty="0" smtClean="0">
                <a:latin typeface="+mj-lt"/>
                <a:cs typeface="Gotham Narrow Light"/>
              </a:rPr>
              <a:t> </a:t>
            </a:r>
            <a:r>
              <a:rPr lang="en-US" b="1" dirty="0" err="1" smtClean="0">
                <a:latin typeface="+mj-lt"/>
                <a:cs typeface="Gotham Narrow Light"/>
              </a:rPr>
              <a:t>relacionados</a:t>
            </a:r>
            <a:r>
              <a:rPr lang="en-US" b="1" dirty="0" smtClean="0">
                <a:latin typeface="+mj-lt"/>
                <a:cs typeface="Gotham Narrow Light"/>
              </a:rPr>
              <a:t> com </a:t>
            </a:r>
            <a:r>
              <a:rPr lang="en-US" b="1" dirty="0" err="1" smtClean="0">
                <a:latin typeface="+mj-lt"/>
                <a:cs typeface="Gotham Narrow Light"/>
              </a:rPr>
              <a:t>reforma</a:t>
            </a:r>
            <a:r>
              <a:rPr lang="en-US" b="1" dirty="0" smtClean="0">
                <a:latin typeface="+mj-lt"/>
                <a:cs typeface="Gotham Narrow Light"/>
              </a:rPr>
              <a:t>;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" b="1" dirty="0" smtClean="0">
              <a:latin typeface="+mj-lt"/>
              <a:cs typeface="Gotham Narrow Light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  <a:cs typeface="Gotham Narrow Ultra"/>
              </a:rPr>
              <a:t>A casa das </a:t>
            </a:r>
            <a:r>
              <a:rPr lang="en-US" b="1" dirty="0" err="1" smtClean="0">
                <a:latin typeface="+mj-lt"/>
                <a:cs typeface="Gotham Narrow Ultra"/>
              </a:rPr>
              <a:t>famílias</a:t>
            </a:r>
            <a:r>
              <a:rPr lang="en-US" b="1" dirty="0" smtClean="0">
                <a:latin typeface="+mj-lt"/>
                <a:cs typeface="Gotham Narrow Ultra"/>
              </a:rPr>
              <a:t> de </a:t>
            </a:r>
            <a:r>
              <a:rPr lang="en-US" b="1" dirty="0" err="1" smtClean="0">
                <a:latin typeface="+mj-lt"/>
                <a:cs typeface="Gotham Narrow Ultra"/>
              </a:rPr>
              <a:t>baixa</a:t>
            </a:r>
            <a:r>
              <a:rPr lang="en-US" b="1" dirty="0" smtClean="0">
                <a:latin typeface="+mj-lt"/>
                <a:cs typeface="Gotham Narrow Ultra"/>
              </a:rPr>
              <a:t> </a:t>
            </a:r>
            <a:r>
              <a:rPr lang="en-US" b="1" dirty="0" err="1" smtClean="0">
                <a:latin typeface="+mj-lt"/>
                <a:cs typeface="Gotham Narrow Ultra"/>
              </a:rPr>
              <a:t>renda</a:t>
            </a:r>
            <a:r>
              <a:rPr lang="en-US" b="1" dirty="0" smtClean="0">
                <a:latin typeface="+mj-lt"/>
                <a:cs typeface="Gotham Narrow Ultra"/>
              </a:rPr>
              <a:t> </a:t>
            </a:r>
            <a:r>
              <a:rPr lang="en-US" b="1" dirty="0" err="1" smtClean="0">
                <a:latin typeface="+mj-lt"/>
                <a:cs typeface="Gotham Narrow Ultra"/>
              </a:rPr>
              <a:t>está</a:t>
            </a:r>
            <a:r>
              <a:rPr lang="en-US" b="1" dirty="0" smtClean="0">
                <a:latin typeface="+mj-lt"/>
                <a:cs typeface="Gotham Narrow Ultra"/>
              </a:rPr>
              <a:t> </a:t>
            </a:r>
            <a:r>
              <a:rPr lang="en-US" b="1" dirty="0" err="1" smtClean="0">
                <a:latin typeface="+mj-lt"/>
                <a:cs typeface="Gotham Narrow Ultra"/>
              </a:rPr>
              <a:t>continuamente</a:t>
            </a:r>
            <a:r>
              <a:rPr lang="en-US" b="1" dirty="0" smtClean="0">
                <a:latin typeface="+mj-lt"/>
                <a:cs typeface="Gotham Narrow Ultra"/>
              </a:rPr>
              <a:t> </a:t>
            </a:r>
            <a:r>
              <a:rPr lang="en-US" b="1" dirty="0" err="1" smtClean="0">
                <a:latin typeface="+mj-lt"/>
                <a:cs typeface="Gotham Narrow Ultra"/>
              </a:rPr>
              <a:t>em</a:t>
            </a:r>
            <a:r>
              <a:rPr lang="en-US" b="1" dirty="0" smtClean="0">
                <a:latin typeface="+mj-lt"/>
                <a:cs typeface="Gotham Narrow Ultra"/>
              </a:rPr>
              <a:t> </a:t>
            </a:r>
            <a:r>
              <a:rPr lang="en-US" b="1" dirty="0" err="1" smtClean="0">
                <a:latin typeface="+mj-lt"/>
                <a:cs typeface="Gotham Narrow Ultra"/>
              </a:rPr>
              <a:t>construção</a:t>
            </a:r>
            <a:r>
              <a:rPr lang="en-US" b="1" dirty="0">
                <a:latin typeface="+mj-lt"/>
                <a:cs typeface="Gotham Narrow Ultra"/>
              </a:rPr>
              <a:t>.</a:t>
            </a:r>
            <a:endParaRPr lang="en-US" b="1" dirty="0" smtClean="0">
              <a:latin typeface="+mj-lt"/>
              <a:cs typeface="Gotham Narrow Ultra"/>
            </a:endParaRPr>
          </a:p>
        </p:txBody>
      </p:sp>
    </p:spTree>
    <p:extLst>
      <p:ext uri="{BB962C8B-B14F-4D97-AF65-F5344CB8AC3E}">
        <p14:creationId xmlns:p14="http://schemas.microsoft.com/office/powerpoint/2010/main" val="119162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9"/>
          <p:cNvSpPr/>
          <p:nvPr/>
        </p:nvSpPr>
        <p:spPr>
          <a:xfrm>
            <a:off x="887133" y="265212"/>
            <a:ext cx="2830145" cy="683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0"/>
          <p:cNvSpPr txBox="1"/>
          <p:nvPr/>
        </p:nvSpPr>
        <p:spPr>
          <a:xfrm>
            <a:off x="1043608" y="205398"/>
            <a:ext cx="3574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rgbClr val="8CC63F"/>
                </a:solidFill>
                <a:latin typeface="+mj-lt"/>
                <a:cs typeface="Gotham Narrow Ultra"/>
              </a:rPr>
              <a:t>APRENDIZADOS</a:t>
            </a:r>
            <a:endParaRPr lang="pt-BR" sz="4000" b="1" dirty="0">
              <a:solidFill>
                <a:srgbClr val="8CC63F"/>
              </a:solidFill>
              <a:latin typeface="+mj-lt"/>
              <a:cs typeface="Gotham Narrow Light"/>
            </a:endParaRPr>
          </a:p>
        </p:txBody>
      </p:sp>
      <p:sp>
        <p:nvSpPr>
          <p:cNvPr id="31" name="Retângulo 34"/>
          <p:cNvSpPr/>
          <p:nvPr/>
        </p:nvSpPr>
        <p:spPr>
          <a:xfrm>
            <a:off x="203554" y="265212"/>
            <a:ext cx="683579" cy="683578"/>
          </a:xfrm>
          <a:prstGeom prst="rect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00"/>
              </a:solidFill>
            </a:endParaRPr>
          </a:p>
        </p:txBody>
      </p:sp>
      <p:sp>
        <p:nvSpPr>
          <p:cNvPr id="32" name="Retângulo 35"/>
          <p:cNvSpPr/>
          <p:nvPr/>
        </p:nvSpPr>
        <p:spPr>
          <a:xfrm>
            <a:off x="424598" y="484587"/>
            <a:ext cx="241491" cy="244829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02641"/>
              </p:ext>
            </p:extLst>
          </p:nvPr>
        </p:nvGraphicFramePr>
        <p:xfrm>
          <a:off x="203554" y="1173480"/>
          <a:ext cx="8760934" cy="4724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72102"/>
                <a:gridCol w="2808312"/>
                <a:gridCol w="2016224"/>
                <a:gridCol w="2664296"/>
              </a:tblGrid>
              <a:tr h="46242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j-lt"/>
                        </a:rPr>
                        <a:t>Gargalos da </a:t>
                      </a:r>
                      <a:r>
                        <a:rPr lang="pt-BR" sz="1400" dirty="0" err="1" smtClean="0">
                          <a:latin typeface="+mj-lt"/>
                        </a:rPr>
                        <a:t>BoP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j-lt"/>
                        </a:rPr>
                        <a:t>Motivos</a:t>
                      </a:r>
                      <a:r>
                        <a:rPr lang="pt-BR" sz="1400" baseline="0" dirty="0" smtClean="0">
                          <a:latin typeface="+mj-lt"/>
                        </a:rPr>
                        <a:t> relatados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j-lt"/>
                        </a:rPr>
                        <a:t>Com</a:t>
                      </a:r>
                      <a:r>
                        <a:rPr lang="pt-BR" sz="1400" baseline="0" dirty="0" smtClean="0">
                          <a:latin typeface="+mj-lt"/>
                        </a:rPr>
                        <a:t> quem conversamos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+mj-lt"/>
                        </a:rPr>
                        <a:t>O</a:t>
                      </a:r>
                      <a:r>
                        <a:rPr lang="pt-BR" sz="1400" baseline="0" dirty="0" smtClean="0">
                          <a:latin typeface="+mj-lt"/>
                        </a:rPr>
                        <a:t> que constatamos</a:t>
                      </a:r>
                      <a:endParaRPr lang="pt-BR" sz="1400" dirty="0">
                        <a:latin typeface="+mj-lt"/>
                      </a:endParaRPr>
                    </a:p>
                  </a:txBody>
                  <a:tcPr anchor="ctr"/>
                </a:tc>
              </a:tr>
              <a:tr h="87849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+mj-lt"/>
                        </a:rPr>
                        <a:t>Acesso</a:t>
                      </a:r>
                      <a:r>
                        <a:rPr lang="pt-BR" sz="1400" b="1" baseline="0" dirty="0" smtClean="0">
                          <a:latin typeface="+mj-lt"/>
                        </a:rPr>
                        <a:t> a crédito</a:t>
                      </a:r>
                      <a:endParaRPr lang="pt-BR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baseline="0" dirty="0" smtClean="0">
                          <a:latin typeface="+mj-lt"/>
                        </a:rPr>
                        <a:t>Moradores de áreas irregulares, e com possíveis restrições no nome, não contam com nenhuma alternativa de crédito para reforma habitacional.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 smtClean="0">
                          <a:latin typeface="+mj-lt"/>
                        </a:rPr>
                        <a:t>Santander</a:t>
                      </a:r>
                      <a:r>
                        <a:rPr lang="pt-BR" sz="1200" baseline="0" dirty="0" smtClean="0">
                          <a:latin typeface="+mj-lt"/>
                        </a:rPr>
                        <a:t> Microcrédito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Itaú Microcrédito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Caixa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Banco Pérola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Banco do Povo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 smtClean="0">
                          <a:latin typeface="+mj-lt"/>
                        </a:rPr>
                        <a:t>Foco</a:t>
                      </a:r>
                      <a:r>
                        <a:rPr lang="pt-BR" sz="1200" baseline="0" dirty="0" smtClean="0">
                          <a:latin typeface="+mj-lt"/>
                        </a:rPr>
                        <a:t> do microcrédito no Brasil é para produção;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Bancos aparentemente não tem interesse nesse mercado, pois falta “literatura” e escala.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</a:tr>
              <a:tr h="87849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+mj-lt"/>
                        </a:rPr>
                        <a:t>Assessoria</a:t>
                      </a:r>
                      <a:r>
                        <a:rPr lang="pt-BR" sz="1400" b="1" baseline="0" dirty="0" smtClean="0">
                          <a:latin typeface="+mj-lt"/>
                        </a:rPr>
                        <a:t> técnica</a:t>
                      </a:r>
                      <a:endParaRPr lang="pt-BR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baseline="0" dirty="0" smtClean="0">
                          <a:latin typeface="+mj-lt"/>
                        </a:rPr>
                        <a:t>Não há serviços de assistência técnica na comunidade. Quem planeja e executa a reforma é o próprio morador, ou algum pedreiro.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err="1" smtClean="0">
                          <a:latin typeface="+mj-lt"/>
                        </a:rPr>
                        <a:t>Ashoka</a:t>
                      </a:r>
                      <a:r>
                        <a:rPr lang="pt-BR" sz="1200" baseline="0" dirty="0" smtClean="0">
                          <a:latin typeface="+mj-lt"/>
                        </a:rPr>
                        <a:t> / Reforma Mais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Habitat para Humanidade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200" dirty="0" smtClean="0">
                          <a:latin typeface="+mj-lt"/>
                        </a:rPr>
                        <a:t>Peabiru</a:t>
                      </a:r>
                      <a:endParaRPr lang="pt-BR" sz="1200" baseline="0" dirty="0" smtClean="0">
                        <a:latin typeface="+mj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FAU – USP / </a:t>
                      </a:r>
                      <a:r>
                        <a:rPr lang="pt-BR" sz="1200" baseline="0" dirty="0" err="1" smtClean="0">
                          <a:latin typeface="+mj-lt"/>
                        </a:rPr>
                        <a:t>Lab-Hab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Apesar de terem existido algumas iniciativas, não há um modelo de Assessoria Técnica baseada em mercado, voltado à </a:t>
                      </a:r>
                      <a:r>
                        <a:rPr lang="pt-BR" sz="1200" baseline="0" dirty="0" err="1" smtClean="0">
                          <a:latin typeface="+mj-lt"/>
                        </a:rPr>
                        <a:t>BoP</a:t>
                      </a:r>
                      <a:r>
                        <a:rPr lang="pt-BR" sz="1200" baseline="0" dirty="0" smtClean="0">
                          <a:latin typeface="+mj-lt"/>
                        </a:rPr>
                        <a:t>. 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</a:tr>
              <a:tr h="87849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+mj-lt"/>
                        </a:rPr>
                        <a:t>Mão</a:t>
                      </a:r>
                      <a:r>
                        <a:rPr lang="pt-BR" sz="1400" b="1" baseline="0" dirty="0" smtClean="0">
                          <a:latin typeface="+mj-lt"/>
                        </a:rPr>
                        <a:t> de obra qualificada</a:t>
                      </a:r>
                      <a:endParaRPr lang="pt-BR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baseline="0" dirty="0" smtClean="0">
                          <a:latin typeface="+mj-lt"/>
                        </a:rPr>
                        <a:t>Bons pedreiros da comunidade trabalham para fora. Os que ficam e estão disponíveis possuem baixa qualificação.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Mão de obra local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Moradores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Construtoras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 smtClean="0">
                          <a:latin typeface="+mj-lt"/>
                        </a:rPr>
                        <a:t>Bons profissionais tem baixa propensão</a:t>
                      </a:r>
                      <a:r>
                        <a:rPr lang="pt-BR" sz="1200" baseline="0" dirty="0" smtClean="0">
                          <a:latin typeface="+mj-lt"/>
                        </a:rPr>
                        <a:t> a trabalhar nas comunidades. O mercado está aquecido e pagando bons salários.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</a:tr>
              <a:tr h="87849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+mj-lt"/>
                        </a:rPr>
                        <a:t>Materiais de construção</a:t>
                      </a:r>
                      <a:endParaRPr lang="pt-BR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baseline="0" dirty="0" smtClean="0">
                          <a:latin typeface="+mj-lt"/>
                        </a:rPr>
                        <a:t>Morador não sabe o que e quanto comprar no momento da reforma. Há muito desperdício. Além disso a logística dos materiais nas vielas é complicada. 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 smtClean="0">
                          <a:latin typeface="+mj-lt"/>
                        </a:rPr>
                        <a:t>ANAMACO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baseline="0" dirty="0" smtClean="0">
                          <a:latin typeface="+mj-lt"/>
                        </a:rPr>
                        <a:t>Lojas de materiais de construção locais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baseline="0" dirty="0" smtClean="0">
                          <a:latin typeface="+mj-lt"/>
                        </a:rPr>
                        <a:t>A loja local costuma fazer as vezes de assessoria técnica e financiador. Também por conta disso, o morador não tem disposição em comprar em locais fora da comunidade.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7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27165</TotalTime>
  <Words>3392</Words>
  <Application>Microsoft Office PowerPoint</Application>
  <PresentationFormat>Apresentação na tela (16:10)</PresentationFormat>
  <Paragraphs>493</Paragraphs>
  <Slides>35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Gotham Narrow Light</vt:lpstr>
      <vt:lpstr>Gotham Narrow Ultra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Vivenda</dc:title>
  <dc:creator>Batuq</dc:creator>
  <cp:lastModifiedBy>Fabio B</cp:lastModifiedBy>
  <cp:revision>328</cp:revision>
  <dcterms:created xsi:type="dcterms:W3CDTF">2013-07-03T02:18:02Z</dcterms:created>
  <dcterms:modified xsi:type="dcterms:W3CDTF">2014-10-28T16:28:31Z</dcterms:modified>
</cp:coreProperties>
</file>