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81" r:id="rId2"/>
    <p:sldId id="1146" r:id="rId3"/>
    <p:sldId id="1162" r:id="rId4"/>
    <p:sldId id="1061" r:id="rId5"/>
    <p:sldId id="1163" r:id="rId6"/>
    <p:sldId id="1158" r:id="rId7"/>
    <p:sldId id="1160" r:id="rId8"/>
    <p:sldId id="1149" r:id="rId9"/>
    <p:sldId id="1164" r:id="rId10"/>
    <p:sldId id="1159" r:id="rId11"/>
    <p:sldId id="1165" r:id="rId12"/>
    <p:sldId id="1157" r:id="rId13"/>
    <p:sldId id="1161" r:id="rId14"/>
    <p:sldId id="1151" r:id="rId15"/>
    <p:sldId id="1152" r:id="rId16"/>
    <p:sldId id="1153" r:id="rId17"/>
    <p:sldId id="1155" r:id="rId1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14/02/2014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ara.gov.br/proposicoesWeb/prop_mostrarintegra;jsessionid=B1A9457224B1C9A7A522BE1C381E29E2.node2?codteor=1038097&amp;filename=Tramitacao-PL+178/20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12/2/2014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</a:t>
            </a: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254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 </a:t>
            </a:r>
            <a:r>
              <a:rPr lang="pt-BR" b="1" dirty="0"/>
              <a:t>178 – Eli Correa Jr</a:t>
            </a:r>
            <a:r>
              <a:rPr lang="pt-BR" dirty="0"/>
              <a:t>. – 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antecedência; informações mensais ao comprador </a:t>
            </a: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ite </a:t>
            </a:r>
            <a:r>
              <a:rPr lang="pt-BR" dirty="0"/>
              <a:t>do </a:t>
            </a:r>
            <a:r>
              <a:rPr lang="pt-BR" dirty="0" smtClean="0"/>
              <a:t>Congresso</a:t>
            </a:r>
            <a:r>
              <a:rPr lang="pt-BR" dirty="0"/>
              <a:t> </a:t>
            </a:r>
            <a:r>
              <a:rPr lang="pt-BR" dirty="0" smtClean="0"/>
              <a:t>-  </a:t>
            </a:r>
            <a:r>
              <a:rPr lang="pt-BR" dirty="0"/>
              <a:t>link abaixo, ir até o final do arquivo  </a:t>
            </a:r>
          </a:p>
          <a:p>
            <a:r>
              <a:rPr lang="pt-BR" u="sng" dirty="0">
                <a:hlinkClick r:id="rId2"/>
              </a:rPr>
              <a:t>http://www.camara.gov.br/proposicoesWeb/prop_mostrarintegra;jsessionid=B1A9457224B1C9A7A522BE1C381E29E2.node2?codteor=1038097&amp;filename=Tramitacao-PL+178/2011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Legislação </a:t>
            </a:r>
            <a:r>
              <a:rPr lang="pt-BR" b="1" dirty="0"/>
              <a:t>tributária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Permuta – MP. 627 sobre o Decreto Lei 1.598/77 – Art. 3, 4 e 5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Imposto na Permuta - levar o assunto a CBIC e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Discussão sobre acompanhamento legislativo, em geral </a:t>
            </a:r>
            <a:r>
              <a:rPr lang="pt-BR" dirty="0"/>
              <a:t>–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 – presença de Pedro </a:t>
            </a:r>
            <a:r>
              <a:rPr lang="pt-BR" dirty="0" err="1" smtClean="0"/>
              <a:t>Krahenbuhl</a:t>
            </a:r>
            <a:endParaRPr lang="pt-BR" dirty="0"/>
          </a:p>
          <a:p>
            <a:pPr>
              <a:defRPr/>
            </a:pPr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Mercado </a:t>
            </a:r>
            <a:r>
              <a:rPr lang="pt-BR" b="1" dirty="0"/>
              <a:t>de </a:t>
            </a:r>
            <a:r>
              <a:rPr lang="pt-BR" b="1" dirty="0" smtClean="0"/>
              <a:t>capitais/informações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Fórum regular com 15 bancos que acompanham o setor. Exemplo de discussão: mudanças nos </a:t>
            </a:r>
            <a:r>
              <a:rPr lang="pt-BR" dirty="0" smtClean="0"/>
              <a:t>balanços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IFRS </a:t>
            </a:r>
            <a:r>
              <a:rPr lang="pt-BR" dirty="0"/>
              <a:t>– definições </a:t>
            </a:r>
            <a:r>
              <a:rPr lang="pt-BR" dirty="0" smtClean="0"/>
              <a:t>finais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836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8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</a:t>
            </a:r>
            <a:r>
              <a:rPr lang="pt-BR" b="1" dirty="0"/>
              <a:t>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arga fiscal/ demografia/ solução </a:t>
            </a:r>
            <a:r>
              <a:rPr lang="pt-BR" dirty="0"/>
              <a:t>de mercado sempre que </a:t>
            </a:r>
            <a:r>
              <a:rPr lang="pt-BR" dirty="0" smtClean="0"/>
              <a:t>possível. </a:t>
            </a:r>
            <a:r>
              <a:rPr lang="pt-BR" b="1" dirty="0" smtClean="0"/>
              <a:t>MPOG: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Impossibilidade </a:t>
            </a:r>
            <a:r>
              <a:rPr lang="pt-BR" dirty="0"/>
              <a:t>política de “piorar” o Faixa 1: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TP</a:t>
            </a:r>
            <a:r>
              <a:rPr lang="pt-BR" dirty="0"/>
              <a:t>: inclusiva mas podendo piorar o risco sistêmico. Sem generalização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RM Capitais x Outras cidades: inviabilidade nas capitais. Segregar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Migração para Faixa 2: Recursos do </a:t>
            </a:r>
            <a:r>
              <a:rPr lang="pt-BR" dirty="0"/>
              <a:t>FGTS (empréstimos) tem limite</a:t>
            </a:r>
          </a:p>
          <a:p>
            <a:endParaRPr lang="pt-BR" b="1" dirty="0" smtClean="0"/>
          </a:p>
          <a:p>
            <a:r>
              <a:rPr lang="pt-BR" b="1" dirty="0" smtClean="0"/>
              <a:t>Diretrizes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Expandir </a:t>
            </a:r>
            <a:r>
              <a:rPr lang="pt-BR" dirty="0"/>
              <a:t>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2 </a:t>
            </a:r>
            <a:endParaRPr lang="pt-BR" dirty="0" smtClean="0"/>
          </a:p>
          <a:p>
            <a:endParaRPr lang="pt-BR" dirty="0"/>
          </a:p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  <a:endParaRPr lang="pt-BR" dirty="0"/>
          </a:p>
          <a:p>
            <a:pPr lvl="0"/>
            <a:r>
              <a:rPr lang="pt-BR" b="1" dirty="0"/>
              <a:t>Apresentação a CBIC, Secovi e </a:t>
            </a:r>
            <a:r>
              <a:rPr lang="pt-BR" b="1" dirty="0" err="1"/>
              <a:t>Sinduscons</a:t>
            </a:r>
            <a:r>
              <a:rPr lang="pt-BR" b="1" dirty="0"/>
              <a:t> – </a:t>
            </a:r>
            <a:r>
              <a:rPr lang="pt-BR" b="1" dirty="0" smtClean="0"/>
              <a:t>4/2. Book PMCMV?</a:t>
            </a:r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1- Este projeto deve ser tratado institucionalmente ou caso a caso?</a:t>
            </a:r>
          </a:p>
          <a:p>
            <a:r>
              <a:rPr lang="pt-BR" dirty="0" smtClean="0"/>
              <a:t>R: Questões são gerais: parâmetros de crédito, riscos. Escala de abordagem geral traz mais conforto p/ desenvolvimentos de TI. Naturalmente, flexibilidade dos bancos para tratar empresas e casos de forma independente e apoio para condução de Pilotos. </a:t>
            </a:r>
          </a:p>
          <a:p>
            <a:endParaRPr lang="pt-BR" dirty="0"/>
          </a:p>
          <a:p>
            <a:r>
              <a:rPr lang="pt-BR" dirty="0" smtClean="0"/>
              <a:t>No caso a caso: piloto </a:t>
            </a:r>
            <a:r>
              <a:rPr lang="pt-BR" dirty="0" err="1" smtClean="0"/>
              <a:t>Cyrela</a:t>
            </a:r>
            <a:r>
              <a:rPr lang="pt-BR" dirty="0" smtClean="0"/>
              <a:t> – acompanhamento, detalhamento</a:t>
            </a:r>
          </a:p>
          <a:p>
            <a:endParaRPr lang="pt-BR" dirty="0"/>
          </a:p>
          <a:p>
            <a:r>
              <a:rPr lang="pt-BR" b="1" dirty="0" smtClean="0"/>
              <a:t>2 – Riscos jurídicos crescem muito para os bancos, e precificação não acompanha. </a:t>
            </a:r>
            <a:r>
              <a:rPr lang="pt-BR" b="1" dirty="0" err="1" smtClean="0"/>
              <a:t>Ex</a:t>
            </a:r>
            <a:r>
              <a:rPr lang="pt-BR" b="1" dirty="0" smtClean="0"/>
              <a:t>: responsabilidade perante compradores, materiais usados, </a:t>
            </a:r>
            <a:r>
              <a:rPr lang="pt-BR" b="1" dirty="0" err="1" smtClean="0"/>
              <a:t>distratos</a:t>
            </a:r>
            <a:r>
              <a:rPr lang="pt-BR" b="1" dirty="0" smtClean="0"/>
              <a:t>. Histórico de problemas nesta direção</a:t>
            </a:r>
          </a:p>
          <a:p>
            <a:r>
              <a:rPr lang="pt-BR" dirty="0" smtClean="0"/>
              <a:t>R: O intuito do trabalho não é transferir riscos mas sim trazer mais eficiência ao processo.  A estrutura prevista deve trazer delimitação de responsabilidades e </a:t>
            </a:r>
            <a:r>
              <a:rPr lang="pt-BR" dirty="0" err="1" smtClean="0"/>
              <a:t>co-obrigações</a:t>
            </a:r>
            <a:r>
              <a:rPr lang="pt-BR" dirty="0" smtClean="0"/>
              <a:t> de forma a dar tranquilidade aos bancos.</a:t>
            </a:r>
          </a:p>
          <a:p>
            <a:endParaRPr lang="pt-BR" dirty="0"/>
          </a:p>
          <a:p>
            <a:r>
              <a:rPr lang="pt-BR" b="1" dirty="0" smtClean="0"/>
              <a:t>3- Papel do incorporador desaparece com 100% de vendas</a:t>
            </a:r>
          </a:p>
          <a:p>
            <a:r>
              <a:rPr lang="pt-BR" dirty="0" smtClean="0"/>
              <a:t>R: Milhares de empreendimentos e centenas de milhares de unidades no PMCMV exemplificam que este não é o caso. O papel do incorporador e sua centralidade nas responsabilidades permanecem.   </a:t>
            </a:r>
          </a:p>
          <a:p>
            <a:endParaRPr lang="pt-BR" sz="1600" dirty="0"/>
          </a:p>
          <a:p>
            <a:endParaRPr lang="pt-BR" sz="15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3236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4 – Órgãos de defesa poderiam entender que alteração busca diminuir direitos dos consumidores</a:t>
            </a:r>
          </a:p>
          <a:p>
            <a:r>
              <a:rPr lang="pt-BR" dirty="0"/>
              <a:t>R: Não há este intuito nem procedência para tal entendimento. As alterações trazem eficiência aos processos e vantagens aos compradores das unidades, como menores prazos e maior segurança (</a:t>
            </a:r>
            <a:r>
              <a:rPr lang="pt-BR" dirty="0" err="1"/>
              <a:t>ex</a:t>
            </a:r>
            <a:r>
              <a:rPr lang="pt-BR" dirty="0"/>
              <a:t>: disponibilidade e condições de </a:t>
            </a:r>
            <a:r>
              <a:rPr lang="pt-BR" dirty="0" err="1"/>
              <a:t>financimanto</a:t>
            </a:r>
            <a:r>
              <a:rPr lang="pt-BR" dirty="0"/>
              <a:t>) aos compradores.</a:t>
            </a:r>
          </a:p>
          <a:p>
            <a:endParaRPr lang="pt-BR" b="1" dirty="0" smtClean="0"/>
          </a:p>
          <a:p>
            <a:r>
              <a:rPr lang="pt-BR" b="1" dirty="0" smtClean="0"/>
              <a:t>5– Portabilidade faz com que riscos maiores não garantam fidelização</a:t>
            </a:r>
          </a:p>
          <a:p>
            <a:r>
              <a:rPr lang="pt-BR" dirty="0" smtClean="0"/>
              <a:t>R: A Portabilidade é condição prevista para toda a operação, independentemente do momento da individualização dos créditos. O modelo, no entanto,  traz oportunidade de aproximação e retenção do cliente antes das chaves, permitindo aprofundamento do relacionamento e acesso em outras operações (móveis, eletrodomésticos, venda de outros imóveis, etc.)</a:t>
            </a:r>
          </a:p>
          <a:p>
            <a:endParaRPr lang="pt-BR" dirty="0"/>
          </a:p>
          <a:p>
            <a:r>
              <a:rPr lang="pt-BR" b="1" dirty="0" smtClean="0"/>
              <a:t>6- Outros caminhos menos custosos. </a:t>
            </a:r>
            <a:r>
              <a:rPr lang="pt-BR" b="1" dirty="0" err="1" smtClean="0"/>
              <a:t>Ex</a:t>
            </a:r>
            <a:r>
              <a:rPr lang="pt-BR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dirty="0" smtClean="0"/>
              <a:t>R: empresas já aprimoraram seus mecanismos de concessão de crédito, com equipes especializadas e dedicadas. Desequilíbrio no entanto é estrutural. Assim, entendemos que a revisão deste modelo, conforme respostas às questões anteriores, é fundamental para o crescimento sadio das operações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644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561387" cy="39846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 – questões enviadas à CBIC em 27/11, respostas em dez/13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1 </a:t>
            </a:r>
            <a:r>
              <a:rPr lang="pt-BR" dirty="0"/>
              <a:t>- </a:t>
            </a:r>
            <a:r>
              <a:rPr lang="pt-BR" dirty="0" smtClean="0"/>
              <a:t>Redução da </a:t>
            </a:r>
            <a:r>
              <a:rPr lang="pt-BR" dirty="0"/>
              <a:t>alíquota de </a:t>
            </a:r>
            <a:r>
              <a:rPr lang="pt-BR" dirty="0" smtClean="0"/>
              <a:t>retenção de 3,5%, </a:t>
            </a:r>
            <a:r>
              <a:rPr lang="pt-BR" dirty="0"/>
              <a:t>ao percentual máximo </a:t>
            </a:r>
            <a:r>
              <a:rPr lang="pt-BR" dirty="0" smtClean="0"/>
              <a:t>de 2% , respeitando a </a:t>
            </a:r>
            <a:r>
              <a:rPr lang="pt-BR" dirty="0"/>
              <a:t>natureza de </a:t>
            </a:r>
            <a:r>
              <a:rPr lang="pt-BR" dirty="0" smtClean="0"/>
              <a:t>antecipação. Deduções legais </a:t>
            </a:r>
            <a:r>
              <a:rPr lang="pt-BR" dirty="0"/>
              <a:t>são muito pouco significativas e insuficientes </a:t>
            </a:r>
            <a:r>
              <a:rPr lang="pt-BR" dirty="0" smtClean="0"/>
              <a:t>e não há processo para recuperações.</a:t>
            </a:r>
          </a:p>
          <a:p>
            <a:endParaRPr lang="pt-BR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o </a:t>
            </a:r>
            <a:r>
              <a:rPr lang="pt-BR" dirty="0"/>
              <a:t>pleito não depende da Receita e sim de uma modificação legislativa, considerada inviável no momento, segundo o próprio Governo.</a:t>
            </a:r>
          </a:p>
          <a:p>
            <a:endParaRPr lang="pt-BR" dirty="0"/>
          </a:p>
          <a:p>
            <a:r>
              <a:rPr lang="pt-BR" dirty="0" smtClean="0"/>
              <a:t>2- </a:t>
            </a:r>
            <a:r>
              <a:rPr lang="pt-BR" dirty="0"/>
              <a:t>A empresa de construção civil, que não é responsável pela matricula da obra no CEI, está obrigada a observar a data de matrícula das obras conforme disposto o §9º do artigo 7º da Lei nº 12.546/11</a:t>
            </a:r>
            <a:r>
              <a:rPr lang="pt-BR" dirty="0" smtClean="0"/>
              <a:t>?</a:t>
            </a:r>
          </a:p>
          <a:p>
            <a:endParaRPr lang="pt-BR" b="1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as </a:t>
            </a:r>
            <a:r>
              <a:rPr lang="pt-BR" dirty="0"/>
              <a:t>regras de CEI só valem para as construtoras enquadradas na desoneração e responsáveis pela matrícula</a:t>
            </a:r>
          </a:p>
          <a:p>
            <a:endParaRPr lang="pt-BR" dirty="0" smtClean="0"/>
          </a:p>
          <a:p>
            <a:r>
              <a:rPr lang="pt-BR" dirty="0" smtClean="0"/>
              <a:t>3-</a:t>
            </a:r>
            <a:r>
              <a:rPr lang="pt-BR" dirty="0"/>
              <a:t> </a:t>
            </a:r>
            <a:r>
              <a:rPr lang="pt-BR" dirty="0" smtClean="0"/>
              <a:t>Com contratação </a:t>
            </a:r>
            <a:r>
              <a:rPr lang="pt-BR" dirty="0"/>
              <a:t>de serviços </a:t>
            </a:r>
            <a:r>
              <a:rPr lang="pt-BR" dirty="0" smtClean="0"/>
              <a:t>(art</a:t>
            </a:r>
            <a:r>
              <a:rPr lang="pt-BR" dirty="0"/>
              <a:t>. 7º da Lei nº </a:t>
            </a:r>
            <a:r>
              <a:rPr lang="pt-BR" dirty="0" smtClean="0"/>
              <a:t>12.546/11) via </a:t>
            </a:r>
            <a:r>
              <a:rPr lang="pt-BR" dirty="0"/>
              <a:t>cessão de mão de obra, </a:t>
            </a:r>
            <a:r>
              <a:rPr lang="pt-BR" dirty="0" smtClean="0"/>
              <a:t>a </a:t>
            </a:r>
            <a:r>
              <a:rPr lang="pt-BR" dirty="0"/>
              <a:t>retenção de 3,5% </a:t>
            </a:r>
            <a:r>
              <a:rPr lang="pt-BR" dirty="0" smtClean="0"/>
              <a:t>se dará sobre </a:t>
            </a:r>
            <a:r>
              <a:rPr lang="pt-BR" dirty="0"/>
              <a:t>o valor bruto da </a:t>
            </a:r>
            <a:r>
              <a:rPr lang="pt-BR" dirty="0" smtClean="0"/>
              <a:t>NF/fatura </a:t>
            </a:r>
            <a:r>
              <a:rPr lang="pt-BR" dirty="0"/>
              <a:t>de serviços ou a </a:t>
            </a:r>
            <a:r>
              <a:rPr lang="pt-BR" dirty="0" smtClean="0"/>
              <a:t>sobre o valor do serviço </a:t>
            </a:r>
            <a:r>
              <a:rPr lang="pt-BR" dirty="0"/>
              <a:t>prestado deduzido dos </a:t>
            </a:r>
            <a:r>
              <a:rPr lang="pt-BR" dirty="0" smtClean="0"/>
              <a:t>valores art. 121/123 - IN </a:t>
            </a:r>
            <a:r>
              <a:rPr lang="pt-BR" dirty="0"/>
              <a:t>971/09</a:t>
            </a:r>
            <a:r>
              <a:rPr lang="pt-BR" dirty="0" smtClean="0"/>
              <a:t>?</a:t>
            </a:r>
          </a:p>
          <a:p>
            <a:endParaRPr lang="pt-BR" b="1" dirty="0" smtClean="0"/>
          </a:p>
          <a:p>
            <a:r>
              <a:rPr lang="pt-BR" b="1" dirty="0" smtClean="0"/>
              <a:t>CBIC:</a:t>
            </a:r>
            <a:r>
              <a:rPr lang="pt-BR" dirty="0" smtClean="0"/>
              <a:t> a </a:t>
            </a:r>
            <a:r>
              <a:rPr lang="pt-BR" dirty="0"/>
              <a:t>RF não revogou as regras relativas à retenção(IN 971/09). </a:t>
            </a:r>
            <a:r>
              <a:rPr lang="pt-BR" dirty="0" smtClean="0"/>
              <a:t>No entanto, há dúvidas – cabe questionamento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1326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561387" cy="39846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 – questões enviadas à CBIC em 27/11, respostas em dez/13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4- Desvinculação do regime à CEI da obra </a:t>
            </a:r>
            <a:r>
              <a:rPr lang="pt-BR" dirty="0" smtClean="0"/>
              <a:t>- quais as métricas para obtenção do CND em obras com regimes híbridos? Como controlar empreiteiros/contribuições?</a:t>
            </a:r>
          </a:p>
          <a:p>
            <a:endParaRPr lang="pt-BR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questão inicialmente entendida como genérica. Enviamos detalhamento, no entanto não encaminhado</a:t>
            </a:r>
          </a:p>
          <a:p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/>
              <a:t> </a:t>
            </a:r>
            <a:r>
              <a:rPr lang="pt-BR" dirty="0" err="1"/>
              <a:t>art</a:t>
            </a:r>
            <a:r>
              <a:rPr lang="pt-BR" dirty="0"/>
              <a:t> 342 a 363 e 426 a 455 IN 971 Prev. Social - 2009-PS - aferição indireta da Remuneração da Mão-de-Obra . Art. 390 - prazo decadencial  para a RFB </a:t>
            </a:r>
          </a:p>
          <a:p>
            <a:endParaRPr lang="pt-BR" dirty="0"/>
          </a:p>
          <a:p>
            <a:r>
              <a:rPr lang="pt-BR" b="1" dirty="0" smtClean="0"/>
              <a:t>5 – </a:t>
            </a:r>
            <a:r>
              <a:rPr lang="pt-BR" dirty="0" smtClean="0"/>
              <a:t>Retenções: 3,5</a:t>
            </a:r>
            <a:r>
              <a:rPr lang="pt-BR" dirty="0"/>
              <a:t>% se o prestador informar esta alíquota na NF e a CNAE </a:t>
            </a:r>
            <a:r>
              <a:rPr lang="pt-BR" dirty="0" smtClean="0"/>
              <a:t>for </a:t>
            </a:r>
            <a:r>
              <a:rPr lang="pt-BR" dirty="0"/>
              <a:t>uma das desoneradas (412, 432, 433 e 439). </a:t>
            </a:r>
          </a:p>
          <a:p>
            <a:r>
              <a:rPr lang="pt-BR" dirty="0" smtClean="0"/>
              <a:t>a)      No caso desta empresa ser sócia ostensiva de SCP, a receita da SCP também será considerada para fins de definição da receita principal? </a:t>
            </a:r>
          </a:p>
          <a:p>
            <a:r>
              <a:rPr lang="pt-BR" dirty="0" smtClean="0"/>
              <a:t>b</a:t>
            </a:r>
            <a:r>
              <a:rPr lang="pt-BR" dirty="0"/>
              <a:t>)      Ou a </a:t>
            </a:r>
            <a:r>
              <a:rPr lang="pt-BR" dirty="0" smtClean="0"/>
              <a:t>SCP </a:t>
            </a:r>
            <a:r>
              <a:rPr lang="pt-BR" dirty="0"/>
              <a:t>deveria considerar a relevância da receita separadamente das receitas da sua sócia ostensiva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b="1" dirty="0" smtClean="0"/>
              <a:t>CBIC</a:t>
            </a:r>
            <a:r>
              <a:rPr lang="pt-BR" dirty="0" smtClean="0"/>
              <a:t>: a </a:t>
            </a:r>
            <a:r>
              <a:rPr lang="pt-BR" dirty="0"/>
              <a:t>receita da SCP (sócia da construtora) não deve ser considerada, pois não há na lei e nem nas respostas da RF nenhum indicativo dessa intelecção. </a:t>
            </a:r>
            <a:r>
              <a:rPr lang="pt-BR" dirty="0" smtClean="0"/>
              <a:t>Para avançar necessário enviar o entendimento </a:t>
            </a:r>
            <a:r>
              <a:rPr lang="pt-BR" dirty="0"/>
              <a:t>do setor. 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2114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Atualizações</a:t>
            </a:r>
            <a:r>
              <a:rPr lang="pt-BR" dirty="0"/>
              <a:t> </a:t>
            </a:r>
            <a:r>
              <a:rPr lang="pt-BR" b="1" dirty="0" smtClean="0"/>
              <a:t>dados do setor </a:t>
            </a:r>
            <a:r>
              <a:rPr lang="pt-BR" dirty="0" smtClean="0"/>
              <a:t>– FIPE, FGV, dados Secretário </a:t>
            </a:r>
            <a:r>
              <a:rPr lang="pt-BR" dirty="0" err="1" smtClean="0"/>
              <a:t>Caffarelli</a:t>
            </a:r>
            <a:r>
              <a:rPr lang="pt-BR" dirty="0" smtClean="0"/>
              <a:t>– 16h às 16:30h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do Ciclo do Negócio – 16:30h às 17h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Desbloqueio de Recursos, BACEN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Caixa e BB (20/2)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Negócios – 17h às 17:30h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 –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assuntos – 17:30h às 18h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 </a:t>
            </a:r>
            <a:r>
              <a:rPr lang="pt-BR" dirty="0"/>
              <a:t>178 e </a:t>
            </a:r>
            <a:r>
              <a:rPr lang="pt-BR" dirty="0" smtClean="0"/>
              <a:t>outros assuntos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4797152"/>
            <a:ext cx="73977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Calendário 2014</a:t>
            </a:r>
            <a:endParaRPr lang="en-US" sz="1800" b="1" kern="1200" dirty="0" smtClean="0">
              <a:solidFill>
                <a:schemeClr val="tx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330"/>
              </p:ext>
            </p:extLst>
          </p:nvPr>
        </p:nvGraphicFramePr>
        <p:xfrm>
          <a:off x="424964" y="5160860"/>
          <a:ext cx="8280920" cy="104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7324777" imgH="590441" progId="Excel.Sheet.12">
                  <p:embed/>
                </p:oleObj>
              </mc:Choice>
              <mc:Fallback>
                <p:oleObj name="Worksheet" r:id="rId3" imgW="7324777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64" y="5160860"/>
                        <a:ext cx="8280920" cy="1042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2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696326" cy="398463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Conteúdo ABRAINC - </a:t>
            </a:r>
            <a:r>
              <a:rPr lang="pt-BR" sz="1800" b="1" dirty="0">
                <a:solidFill>
                  <a:schemeClr val="tx1"/>
                </a:solidFill>
              </a:rPr>
              <a:t>Estudos MBC/</a:t>
            </a:r>
            <a:r>
              <a:rPr lang="pt-BR" sz="1800" b="1" dirty="0" err="1">
                <a:solidFill>
                  <a:schemeClr val="tx1"/>
                </a:solidFill>
              </a:rPr>
              <a:t>Booz</a:t>
            </a:r>
            <a:r>
              <a:rPr lang="pt-BR" sz="1800" b="1" dirty="0">
                <a:solidFill>
                  <a:schemeClr val="tx1"/>
                </a:solidFill>
              </a:rPr>
              <a:t>, Estudo FGV, </a:t>
            </a:r>
            <a:r>
              <a:rPr lang="pt-BR" sz="1800" b="1" dirty="0" smtClean="0">
                <a:solidFill>
                  <a:schemeClr val="tx1"/>
                </a:solidFill>
              </a:rPr>
              <a:t>FIPE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FGV </a:t>
            </a:r>
            <a:r>
              <a:rPr lang="pt-BR" b="1" dirty="0"/>
              <a:t>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Cadeia – R$315bi, 12,9 MM empregos, 8,9% do PIB, R$ 74 bi – tributos (2011)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pontuais por redução do ICMS/ Importância da manutenção das desonerações - IPI/ Regime Cumulativo no PIS-COFINS</a:t>
            </a:r>
          </a:p>
          <a:p>
            <a:endParaRPr lang="pt-BR" b="1" dirty="0"/>
          </a:p>
          <a:p>
            <a:pPr lvl="0"/>
            <a:r>
              <a:rPr lang="pt-BR" b="1" dirty="0"/>
              <a:t>FIPE– Dados de empresas e de mercado – contratação FIPE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NDA/acesso pelos contribuintes de forma consolidada.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Lançamentos,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carteira, </a:t>
            </a:r>
            <a:r>
              <a:rPr lang="pt-BR" i="1" dirty="0" err="1"/>
              <a:t>land-bank</a:t>
            </a:r>
            <a:r>
              <a:rPr lang="pt-BR" dirty="0"/>
              <a:t> – abertura codificada por unidades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</a:t>
            </a:r>
            <a:r>
              <a:rPr lang="pt-BR" dirty="0" smtClean="0"/>
              <a:t>11/2 </a:t>
            </a:r>
            <a:r>
              <a:rPr lang="pt-BR" dirty="0"/>
              <a:t>- –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Comentários até 17/2</a:t>
            </a:r>
          </a:p>
          <a:p>
            <a:pPr lvl="0"/>
            <a:endParaRPr lang="pt-BR" b="1" dirty="0"/>
          </a:p>
          <a:p>
            <a:pPr lvl="0"/>
            <a:r>
              <a:rPr lang="pt-BR" b="1" dirty="0"/>
              <a:t>Estudo </a:t>
            </a:r>
            <a:r>
              <a:rPr lang="pt-BR" b="1" dirty="0" err="1"/>
              <a:t>Booz</a:t>
            </a:r>
            <a:r>
              <a:rPr lang="pt-BR" b="1" dirty="0"/>
              <a:t> – </a:t>
            </a:r>
            <a:r>
              <a:rPr lang="pt-BR" dirty="0"/>
              <a:t>burocracia, licenciamentos, modelo de </a:t>
            </a:r>
            <a:r>
              <a:rPr lang="pt-BR" dirty="0" smtClean="0"/>
              <a:t>negócio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Indicador</a:t>
            </a:r>
            <a:r>
              <a:rPr lang="pt-BR" dirty="0" smtClean="0"/>
              <a:t> “alvarás emitidos” e “habite-se”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Planejamento: municípios – obrigatória publicação no site ou DO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Cadastro </a:t>
            </a:r>
            <a:r>
              <a:rPr lang="pt-BR" b="1" dirty="0"/>
              <a:t>Positivo – Serasa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2060"/>
                </a:solidFill>
              </a:rPr>
              <a:t>Alternativas – Trazendo atualizações na próxima reunião do Comitê.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Desbloqueios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com BB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Caixa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7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Piloto Caixa – </a:t>
            </a:r>
            <a:r>
              <a:rPr lang="pt-BR" dirty="0" smtClean="0"/>
              <a:t>agendamento com SGE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CETIP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b="1" dirty="0"/>
              <a:t>6/2 – </a:t>
            </a:r>
            <a:r>
              <a:rPr lang="pt-BR" b="1" dirty="0" smtClean="0"/>
              <a:t>falta </a:t>
            </a:r>
            <a:r>
              <a:rPr lang="pt-BR" b="1" dirty="0"/>
              <a:t>definição de</a:t>
            </a:r>
            <a:r>
              <a:rPr lang="pt-BR" b="1" i="1" dirty="0"/>
              <a:t> </a:t>
            </a:r>
            <a:r>
              <a:rPr lang="pt-BR" b="1" i="1" dirty="0" err="1"/>
              <a:t>lay-out</a:t>
            </a:r>
            <a:r>
              <a:rPr lang="pt-BR" b="1" i="1" dirty="0"/>
              <a:t> </a:t>
            </a:r>
            <a:r>
              <a:rPr lang="pt-BR" b="1" dirty="0"/>
              <a:t>pela Corregedoria </a:t>
            </a:r>
            <a:r>
              <a:rPr lang="pt-BR" b="1" dirty="0" smtClean="0"/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ARISP </a:t>
            </a:r>
            <a:r>
              <a:rPr lang="pt-BR" dirty="0" smtClean="0"/>
              <a:t>– </a:t>
            </a:r>
            <a:r>
              <a:rPr lang="pt-BR" dirty="0" err="1" smtClean="0"/>
              <a:t>Lay-Out</a:t>
            </a:r>
            <a:r>
              <a:rPr lang="pt-BR" dirty="0" smtClean="0"/>
              <a:t> Ok. Ações </a:t>
            </a:r>
            <a:r>
              <a:rPr lang="pt-BR" dirty="0"/>
              <a:t>por nossa parte </a:t>
            </a:r>
            <a:r>
              <a:rPr lang="pt-BR" dirty="0" smtClean="0"/>
              <a:t>quando </a:t>
            </a:r>
            <a:r>
              <a:rPr lang="pt-BR" dirty="0"/>
              <a:t>da aprovação de XML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Reunião </a:t>
            </a:r>
            <a:r>
              <a:rPr lang="pt-BR" b="1" dirty="0"/>
              <a:t>12/12 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smtClean="0"/>
              <a:t>novo encontro</a:t>
            </a:r>
            <a:r>
              <a:rPr lang="pt-BR" dirty="0"/>
              <a:t> </a:t>
            </a:r>
            <a:r>
              <a:rPr lang="pt-BR" dirty="0" smtClean="0"/>
              <a:t>agendado para 25/2</a:t>
            </a:r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para informatização 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parcelada, com porcentual expressivo no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</a:t>
            </a:r>
            <a:r>
              <a:rPr lang="pt-BR" i="1" dirty="0" err="1"/>
              <a:t>check-list</a:t>
            </a:r>
            <a:r>
              <a:rPr lang="pt-BR" dirty="0"/>
              <a:t> </a:t>
            </a:r>
            <a:r>
              <a:rPr lang="pt-BR" dirty="0" smtClean="0"/>
              <a:t>unificado – envio para a CBIC em 30/12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</a:t>
            </a:r>
            <a:r>
              <a:rPr lang="pt-BR" dirty="0" smtClean="0"/>
              <a:t>uia ITBI </a:t>
            </a:r>
            <a:r>
              <a:rPr lang="pt-BR" dirty="0"/>
              <a:t>por Prefeituras</a:t>
            </a:r>
            <a:r>
              <a:rPr lang="pt-BR" b="1" dirty="0"/>
              <a:t>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</a:t>
            </a:r>
            <a:r>
              <a:rPr lang="pt-BR" dirty="0" smtClean="0"/>
              <a:t>para </a:t>
            </a:r>
            <a:r>
              <a:rPr lang="pt-BR" dirty="0"/>
              <a:t>verificação de viabilidade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nacional – </a:t>
            </a:r>
            <a:r>
              <a:rPr lang="pt-BR" dirty="0" err="1" smtClean="0"/>
              <a:t>ex</a:t>
            </a:r>
            <a:r>
              <a:rPr lang="pt-BR" dirty="0" smtClean="0"/>
              <a:t>: Formulário de Referência CVM vs. Objeto e Pé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Suscitação </a:t>
            </a:r>
            <a:r>
              <a:rPr lang="pt-BR" b="1" dirty="0"/>
              <a:t>de dúvida com prazo menor ou </a:t>
            </a:r>
            <a:r>
              <a:rPr lang="pt-BR" b="1" dirty="0" smtClean="0"/>
              <a:t>Ouvidoria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Acompanhamentos 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Planejamento, com 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ARISP – proposta de reunião – 5ª-feira, </a:t>
            </a:r>
            <a:r>
              <a:rPr lang="pt-BR" dirty="0" smtClean="0"/>
              <a:t>24/2 ou 27/2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1471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Desbloqueios, Reunião BB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Desbloqueio de </a:t>
            </a:r>
            <a:r>
              <a:rPr lang="pt-BR" b="1" dirty="0"/>
              <a:t>recursos/ Mudanças 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</a:t>
            </a:r>
            <a:r>
              <a:rPr lang="pt-BR" dirty="0"/>
              <a:t>BACEN 30/1 e Caixa 31/1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Suspensão das alterações – atualizações em fevereiro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Retenção de 10% dos valores, cruzamento de garantias PJ  - alternativa contratual?</a:t>
            </a:r>
          </a:p>
          <a:p>
            <a:endParaRPr lang="pt-BR" dirty="0"/>
          </a:p>
          <a:p>
            <a:r>
              <a:rPr lang="pt-BR" b="1" dirty="0"/>
              <a:t>Reunião – BB -  5ª-feira, 20/2, </a:t>
            </a:r>
            <a:r>
              <a:rPr lang="pt-BR" b="1" dirty="0" smtClean="0"/>
              <a:t>10h - Pauta proposta: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Trabalho 2014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Desligamentos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Formalização dos contratos (CENOP) e liberação pelas agências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Minutas (qualidade)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COBANs</a:t>
            </a:r>
            <a:r>
              <a:rPr lang="pt-BR" dirty="0" smtClean="0"/>
              <a:t> (1 por empreendimento)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Processos reprovados e condicionados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Produtos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Consideração </a:t>
            </a:r>
            <a:r>
              <a:rPr lang="pt-BR" dirty="0"/>
              <a:t>do estoque nos índices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Antecipação de </a:t>
            </a:r>
            <a:r>
              <a:rPr lang="pt-BR" dirty="0" smtClean="0"/>
              <a:t>terreno/ Reembolso </a:t>
            </a:r>
            <a:r>
              <a:rPr lang="pt-BR" dirty="0"/>
              <a:t>de valor </a:t>
            </a:r>
            <a:r>
              <a:rPr lang="pt-BR" dirty="0" smtClean="0"/>
              <a:t>executado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Modalidades/ sistemas de amortização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SBPE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Sistemas de amortização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Fluxo de aprovação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174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Reunião 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60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.</a:t>
            </a:r>
            <a:r>
              <a:rPr lang="pt-BR" b="1" dirty="0" smtClean="0"/>
              <a:t>Plano de Trabalho 2014 – </a:t>
            </a:r>
            <a:r>
              <a:rPr lang="pt-BR" dirty="0" smtClean="0"/>
              <a:t>cobrança VP Urbano. Competitividade: avaliações</a:t>
            </a:r>
            <a:r>
              <a:rPr lang="pt-BR" dirty="0"/>
              <a:t>, o</a:t>
            </a:r>
            <a:r>
              <a:rPr lang="pt-BR" dirty="0" smtClean="0"/>
              <a:t>peracional </a:t>
            </a:r>
            <a:r>
              <a:rPr lang="pt-BR" dirty="0"/>
              <a:t>PF e restrições para contratação por Acessibilidade, inclusive em faixa 2 e SBPE.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Fiança da construtora- juros na fase de construção</a:t>
            </a:r>
            <a:r>
              <a:rPr lang="pt-BR" dirty="0"/>
              <a:t> -  </a:t>
            </a:r>
            <a:r>
              <a:rPr lang="pt-BR" dirty="0" smtClean="0"/>
              <a:t>Teotônio </a:t>
            </a:r>
            <a:r>
              <a:rPr lang="pt-BR" dirty="0"/>
              <a:t>(5/2</a:t>
            </a:r>
            <a:r>
              <a:rPr lang="pt-BR" dirty="0" smtClean="0"/>
              <a:t>) - saída</a:t>
            </a:r>
            <a:r>
              <a:rPr lang="pt-BR" dirty="0"/>
              <a:t>: consolidar propriedade na fase de </a:t>
            </a:r>
            <a:r>
              <a:rPr lang="pt-BR" dirty="0" smtClean="0"/>
              <a:t>produção</a:t>
            </a:r>
            <a:r>
              <a:rPr lang="pt-BR" dirty="0"/>
              <a:t>.</a:t>
            </a:r>
            <a:r>
              <a:rPr lang="pt-BR" dirty="0" smtClean="0"/>
              <a:t> </a:t>
            </a:r>
            <a:r>
              <a:rPr lang="pt-BR" b="1" dirty="0"/>
              <a:t>Se não houver arrematante, volta a propriedade à Construtora.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Questões </a:t>
            </a:r>
            <a:r>
              <a:rPr lang="pt-BR" b="1" dirty="0"/>
              <a:t>operacionais</a:t>
            </a:r>
            <a:r>
              <a:rPr lang="pt-BR" dirty="0"/>
              <a:t>. Iniciativas </a:t>
            </a:r>
            <a:r>
              <a:rPr lang="pt-BR" dirty="0" smtClean="0"/>
              <a:t>propostas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Célula de Qualidade dos contratos </a:t>
            </a:r>
            <a:r>
              <a:rPr lang="pt-BR" dirty="0"/>
              <a:t>– SIOPI teria permitido melhoria na qualidade e diminuição nos erros – </a:t>
            </a:r>
            <a:r>
              <a:rPr lang="pt-BR" dirty="0" smtClean="0"/>
              <a:t>acompanhar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Prazos de assinatura dos contratos nas agências </a:t>
            </a:r>
            <a:r>
              <a:rPr lang="pt-BR" dirty="0"/>
              <a:t>– Caixa descreve verticalização na gestão dos contratos, com </a:t>
            </a:r>
            <a:r>
              <a:rPr lang="pt-BR" dirty="0" err="1"/>
              <a:t>SLAs</a:t>
            </a:r>
            <a:r>
              <a:rPr lang="pt-BR" dirty="0"/>
              <a:t> e prazos definidos para assinaturas. </a:t>
            </a:r>
            <a:r>
              <a:rPr lang="pt-BR" dirty="0" smtClean="0"/>
              <a:t>Prazo </a:t>
            </a:r>
            <a:r>
              <a:rPr lang="pt-BR" dirty="0"/>
              <a:t>para </a:t>
            </a:r>
            <a:r>
              <a:rPr lang="pt-BR" dirty="0" smtClean="0"/>
              <a:t>implantação? Fim das </a:t>
            </a:r>
            <a:r>
              <a:rPr lang="pt-BR" dirty="0"/>
              <a:t>aprovações condicionadas.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Avaliações Caixa </a:t>
            </a:r>
            <a:r>
              <a:rPr lang="pt-BR" dirty="0"/>
              <a:t>- aceitação pelas Prefeituras. Caixa verificará possibilidade e impacto de medida</a:t>
            </a:r>
            <a:r>
              <a:rPr lang="pt-B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Agendamento de workshop </a:t>
            </a:r>
            <a:r>
              <a:rPr lang="pt-BR" dirty="0"/>
              <a:t>– Equipamentos Urbanos – Faixa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25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30456</TotalTime>
  <Words>1535</Words>
  <Application>Microsoft Office PowerPoint</Application>
  <PresentationFormat>Apresentação na tela (4:3)</PresentationFormat>
  <Paragraphs>239</Paragraphs>
  <Slides>17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</vt:lpstr>
      <vt:lpstr>Apresentação do PowerPoint</vt:lpstr>
      <vt:lpstr>Conteúdo ABRAINC - Estudos MBC/Booz, Estudo FGV, FIPE </vt:lpstr>
      <vt:lpstr>Apresentação do PowerPoint</vt:lpstr>
      <vt:lpstr>Aperfeiçoamento do Ciclo do Negócio - Registros - Cartórios</vt:lpstr>
      <vt:lpstr>Aperfeiçoamento do Ciclo do Negócio – Desbloqueios, Reunião BB</vt:lpstr>
      <vt:lpstr>Aperfeiçoamento do Ciclo do Negócio – Reunião Caixa</vt:lpstr>
      <vt:lpstr>Apresentação do PowerPoint</vt:lpstr>
      <vt:lpstr>Modelo de Negócios - - vendas definitivas , equilíbrio nas relações  </vt:lpstr>
      <vt:lpstr>Apresentação do PowerPoint</vt:lpstr>
      <vt:lpstr>Aperfeiçoamento do Ciclo do Negócio</vt:lpstr>
      <vt:lpstr>PMCMV3</vt:lpstr>
      <vt:lpstr>Aperfeiçoamento do Ciclo do Negócio - Questões ABECIP</vt:lpstr>
      <vt:lpstr>Aperfeiçoamento do Ciclo do Negócio - Questões ABECIP</vt:lpstr>
      <vt:lpstr>Desoneração – questões enviadas à CBIC em 27/11, respostas em dez/13 </vt:lpstr>
      <vt:lpstr>Desoneração – questões enviadas à CBIC em 27/11, respostas em dez/13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2947</cp:revision>
  <cp:lastPrinted>2014-02-13T14:07:10Z</cp:lastPrinted>
  <dcterms:created xsi:type="dcterms:W3CDTF">2009-08-13T21:08:28Z</dcterms:created>
  <dcterms:modified xsi:type="dcterms:W3CDTF">2014-02-14T21:01:06Z</dcterms:modified>
</cp:coreProperties>
</file>