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81" r:id="rId2"/>
    <p:sldId id="1146" r:id="rId3"/>
    <p:sldId id="1162" r:id="rId4"/>
    <p:sldId id="1166" r:id="rId5"/>
    <p:sldId id="1061" r:id="rId6"/>
    <p:sldId id="1163" r:id="rId7"/>
    <p:sldId id="1158" r:id="rId8"/>
    <p:sldId id="1149" r:id="rId9"/>
    <p:sldId id="1164" r:id="rId10"/>
    <p:sldId id="1159" r:id="rId11"/>
    <p:sldId id="1165" r:id="rId12"/>
    <p:sldId id="1157" r:id="rId13"/>
    <p:sldId id="1161" r:id="rId14"/>
    <p:sldId id="1178" r:id="rId15"/>
    <p:sldId id="1176" r:id="rId16"/>
    <p:sldId id="1167" r:id="rId17"/>
    <p:sldId id="1168" r:id="rId18"/>
    <p:sldId id="1169" r:id="rId19"/>
    <p:sldId id="1170" r:id="rId20"/>
    <p:sldId id="1171" r:id="rId21"/>
    <p:sldId id="1172" r:id="rId22"/>
    <p:sldId id="1173" r:id="rId23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441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13/03/2014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ara.gov.br/proposicoesWeb/prop_mostrarintegra;jsessionid=B1A9457224B1C9A7A522BE1C381E29E2.node2?codteor=1038097&amp;filename=Tramitacao-PL+178/20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31556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12/3/2014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Negócios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32789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Portabilidade a partir de maio</a:t>
            </a:r>
            <a:r>
              <a:rPr lang="pt-BR" dirty="0" smtClean="0"/>
              <a:t>– </a:t>
            </a:r>
            <a:r>
              <a:rPr lang="pt-BR" dirty="0"/>
              <a:t>estratégia </a:t>
            </a:r>
            <a:r>
              <a:rPr lang="pt-BR" dirty="0" smtClean="0"/>
              <a:t>– </a:t>
            </a:r>
            <a:r>
              <a:rPr lang="pt-BR" dirty="0"/>
              <a:t>originar, </a:t>
            </a:r>
            <a:r>
              <a:rPr lang="pt-BR" dirty="0" smtClean="0"/>
              <a:t>defender </a:t>
            </a:r>
            <a:r>
              <a:rPr lang="pt-BR" dirty="0"/>
              <a:t>carteira, </a:t>
            </a:r>
            <a:r>
              <a:rPr lang="pt-BR" dirty="0" smtClean="0"/>
              <a:t>novas operações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Parecer para defesa de tese</a:t>
            </a: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ADEMI-Tribunal de Justiça - RJ </a:t>
            </a:r>
            <a:r>
              <a:rPr lang="pt-BR" dirty="0" smtClean="0">
                <a:solidFill>
                  <a:srgbClr val="002060"/>
                </a:solidFill>
              </a:rPr>
              <a:t>- </a:t>
            </a: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  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254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60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PL </a:t>
            </a:r>
            <a:r>
              <a:rPr lang="pt-BR" b="1" dirty="0"/>
              <a:t>178 – Eli Correa Jr</a:t>
            </a:r>
            <a:r>
              <a:rPr lang="pt-BR" dirty="0"/>
              <a:t>. – aprovações CDU e CDC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antecedência; informações mensais ao comprador </a:t>
            </a:r>
            <a:endParaRPr lang="pt-BR" dirty="0" smtClean="0"/>
          </a:p>
          <a:p>
            <a:r>
              <a:rPr lang="pt-BR" dirty="0"/>
              <a:t>S</a:t>
            </a:r>
            <a:r>
              <a:rPr lang="pt-BR" dirty="0" smtClean="0"/>
              <a:t>ite </a:t>
            </a:r>
            <a:r>
              <a:rPr lang="pt-BR" dirty="0"/>
              <a:t>do </a:t>
            </a:r>
            <a:r>
              <a:rPr lang="pt-BR" dirty="0" smtClean="0"/>
              <a:t>Congresso</a:t>
            </a:r>
            <a:r>
              <a:rPr lang="pt-BR" dirty="0"/>
              <a:t> </a:t>
            </a:r>
            <a:r>
              <a:rPr lang="pt-BR" dirty="0" smtClean="0"/>
              <a:t>-  </a:t>
            </a:r>
            <a:r>
              <a:rPr lang="pt-BR" dirty="0"/>
              <a:t>link abaixo, ir até o final do arquivo  </a:t>
            </a:r>
          </a:p>
          <a:p>
            <a:r>
              <a:rPr lang="pt-BR" u="sng" dirty="0">
                <a:hlinkClick r:id="rId2"/>
              </a:rPr>
              <a:t>http://www.camara.gov.br/proposicoesWeb/prop_mostrarintegra;jsessionid=B1A9457224B1C9A7A522BE1C381E29E2.node2?codteor=1038097&amp;filename=Tramitacao-PL+178/2011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Legislação </a:t>
            </a:r>
            <a:r>
              <a:rPr lang="pt-BR" b="1" dirty="0"/>
              <a:t>tributária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Permuta – MP. 627 sobre o Decreto Lei 1.598/77 – Art. 3, 4 e 5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Imposto na Permuta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CBIC/Secovi – acompanhamento legislativo e Min. Fazenda- </a:t>
            </a:r>
            <a:r>
              <a:rPr lang="pt-BR" dirty="0" err="1" smtClean="0"/>
              <a:t>Caffarelli</a:t>
            </a:r>
            <a:r>
              <a:rPr lang="pt-BR" dirty="0" smtClean="0"/>
              <a:t>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Discussão sobre acompanhamento legislativo, em geral </a:t>
            </a:r>
            <a:r>
              <a:rPr lang="pt-BR" dirty="0"/>
              <a:t>–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Jurídico – presença de Pedro Krahenbuhl </a:t>
            </a:r>
            <a:r>
              <a:rPr lang="pt-BR" smtClean="0"/>
              <a:t>em </a:t>
            </a:r>
            <a:r>
              <a:rPr lang="pt-BR" smtClean="0"/>
              <a:t>abril</a:t>
            </a:r>
            <a:endParaRPr lang="pt-BR" dirty="0"/>
          </a:p>
          <a:p>
            <a:pPr>
              <a:defRPr/>
            </a:pPr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Mercado </a:t>
            </a:r>
            <a:r>
              <a:rPr lang="pt-BR" b="1" dirty="0"/>
              <a:t>de </a:t>
            </a:r>
            <a:r>
              <a:rPr lang="pt-BR" b="1" dirty="0" smtClean="0"/>
              <a:t>capitais/informações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Fórum regular com 15 bancos que acompanham o setor. Exemplo de discussão: mudanças nos </a:t>
            </a:r>
            <a:r>
              <a:rPr lang="pt-BR" dirty="0" smtClean="0"/>
              <a:t>balanços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IFRS </a:t>
            </a:r>
            <a:r>
              <a:rPr lang="pt-BR" dirty="0"/>
              <a:t>– definições </a:t>
            </a:r>
            <a:r>
              <a:rPr lang="pt-BR" dirty="0" smtClean="0"/>
              <a:t>finais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8363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Apresentação </a:t>
            </a:r>
            <a:r>
              <a:rPr lang="pt-BR" b="1" dirty="0"/>
              <a:t>à Caixa em 6/12 e a Min. Planejamento e Cidades em 12/12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arga fiscal/ demografia/ solução </a:t>
            </a:r>
            <a:r>
              <a:rPr lang="pt-BR" dirty="0"/>
              <a:t>de mercado sempre que </a:t>
            </a:r>
            <a:r>
              <a:rPr lang="pt-BR" dirty="0" smtClean="0"/>
              <a:t>possível.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MPOG: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Impossibilidade </a:t>
            </a:r>
            <a:r>
              <a:rPr lang="pt-BR" dirty="0"/>
              <a:t>política de “piorar” o Faixa 1: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TP</a:t>
            </a:r>
            <a:r>
              <a:rPr lang="pt-BR" dirty="0"/>
              <a:t>: inclusiva mas podendo piorar o risco sistêmico. Sem generalização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RM Capitais x Outras cidades: inviabilidade nas capitais. Segregar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Migração para Faixa 2: Recursos do </a:t>
            </a:r>
            <a:r>
              <a:rPr lang="pt-BR" dirty="0"/>
              <a:t>FGTS (empréstimos) tem limite</a:t>
            </a:r>
          </a:p>
          <a:p>
            <a:endParaRPr lang="pt-BR" b="1" dirty="0" smtClean="0"/>
          </a:p>
          <a:p>
            <a:endParaRPr lang="pt-BR" dirty="0"/>
          </a:p>
          <a:p>
            <a:pPr lvl="0"/>
            <a:r>
              <a:rPr lang="pt-BR" b="1" dirty="0"/>
              <a:t>Propostas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</a:t>
            </a:r>
            <a:r>
              <a:rPr lang="pt-BR" dirty="0" smtClean="0"/>
              <a:t>renda, dos </a:t>
            </a:r>
            <a:r>
              <a:rPr lang="pt-BR" dirty="0"/>
              <a:t>valores do </a:t>
            </a:r>
            <a:r>
              <a:rPr lang="pt-BR" dirty="0" smtClean="0"/>
              <a:t>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</a:t>
            </a:r>
            <a:r>
              <a:rPr lang="pt-BR" dirty="0" smtClean="0"/>
              <a:t>social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Apresentação </a:t>
            </a:r>
            <a:r>
              <a:rPr lang="pt-BR" b="1" dirty="0"/>
              <a:t>a CBIC, Secovi e </a:t>
            </a:r>
            <a:r>
              <a:rPr lang="pt-BR" b="1" dirty="0" err="1"/>
              <a:t>Sinduscons</a:t>
            </a:r>
            <a:r>
              <a:rPr lang="pt-BR" b="1" dirty="0"/>
              <a:t> – </a:t>
            </a:r>
            <a:r>
              <a:rPr lang="pt-BR" b="1" dirty="0" smtClean="0"/>
              <a:t>4/2, 21/2 e 10/3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de premissas e detalhes para assinatura conjunta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Próximo passo – apresentação Min. Miriam Belchior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Book PMCMV?</a:t>
            </a:r>
          </a:p>
        </p:txBody>
      </p:sp>
    </p:spTree>
    <p:extLst>
      <p:ext uri="{BB962C8B-B14F-4D97-AF65-F5344CB8AC3E}">
        <p14:creationId xmlns:p14="http://schemas.microsoft.com/office/powerpoint/2010/main" val="3182088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MP 627 – TRIBUTAÇÃO SOBRE PERMUTA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35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696326" cy="398463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15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MP 627 – Tributação sobre Permuta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SUGESTÃO DR. LUIZ PAES 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sugestão é a eliminação da nova redação dada ao art. 27 do Decreto-lei nº 1.598/1977, dada no art. 2º da Medida Provisória nº 627/2003 com a seguinte redação:</a:t>
            </a:r>
            <a:endParaRPr lang="pt-BR" sz="1600" dirty="0"/>
          </a:p>
          <a:p>
            <a:r>
              <a:rPr lang="pt-BR" dirty="0"/>
              <a:t> </a:t>
            </a:r>
            <a:endParaRPr lang="pt-BR" sz="1600" dirty="0"/>
          </a:p>
          <a:p>
            <a:r>
              <a:rPr lang="pt-BR" dirty="0"/>
              <a:t>“Atividade Imobiliária – Permuta – Determinação do Custo e Apuração do Lucro Bruto</a:t>
            </a:r>
            <a:endParaRPr lang="pt-BR" sz="1600" dirty="0"/>
          </a:p>
          <a:p>
            <a:r>
              <a:rPr lang="pt-BR" dirty="0"/>
              <a:t> </a:t>
            </a:r>
            <a:endParaRPr lang="pt-BR" sz="1600" dirty="0"/>
          </a:p>
          <a:p>
            <a:r>
              <a:rPr lang="pt-BR" dirty="0"/>
              <a:t>Art. 27. ...................................................................................</a:t>
            </a:r>
            <a:endParaRPr lang="pt-BR" sz="1600" dirty="0"/>
          </a:p>
          <a:p>
            <a:endParaRPr lang="pt-BR" dirty="0" smtClean="0"/>
          </a:p>
          <a:p>
            <a:r>
              <a:rPr lang="pt-BR" dirty="0" smtClean="0"/>
              <a:t>§ </a:t>
            </a:r>
            <a:r>
              <a:rPr lang="pt-BR" dirty="0"/>
              <a:t>3º Na hipótese de operações de permuta envolvendo unidades imobiliárias, a parcela do lucro bruto decorrente da avaliação a valor justo das unidades permutadas será computada na determinação do lucro real do período da ocorrência da operação.</a:t>
            </a:r>
            <a:endParaRPr lang="pt-BR" sz="1600" dirty="0"/>
          </a:p>
          <a:p>
            <a:r>
              <a:rPr lang="pt-BR" dirty="0"/>
              <a:t>§ 4º A parcela do lucro bruto de que trata o § 3º poderá ser computada na determinação do lucro real quando a unidade recebida for alienada, baixada, incorporada ao custo de produção de outras unidades imobiliárias ou quando, a qualquer tempo, for classificada no ativo não circulante investimentos ou imobilizado.</a:t>
            </a:r>
            <a:endParaRPr lang="pt-BR" sz="1600" dirty="0"/>
          </a:p>
          <a:p>
            <a:r>
              <a:rPr lang="pt-BR" dirty="0"/>
              <a:t>§ 5º O disposto no § 4º será disciplinado pela Secretaria da Receita Federal do Brasil.” (NR</a:t>
            </a:r>
            <a:r>
              <a:rPr lang="pt-BR" dirty="0" smtClean="0"/>
              <a:t>)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5042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25952"/>
            <a:ext cx="5181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Março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/2014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720205"/>
            <a:ext cx="71073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3400" b="1" dirty="0">
                <a:solidFill>
                  <a:schemeClr val="accent1">
                    <a:lumMod val="50000"/>
                  </a:schemeClr>
                </a:solidFill>
              </a:rPr>
              <a:t>Indicadores de Mercado</a:t>
            </a: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Alternativas para a desagregação</a:t>
            </a:r>
          </a:p>
          <a:p>
            <a:pPr algn="ctr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das informações enviadas à FIPE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12.03.2014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m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69" y="359077"/>
            <a:ext cx="2652203" cy="11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29209" y="1296192"/>
            <a:ext cx="6558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Frutiger 45 Light" pitchFamily="34" charset="0"/>
              </a:rPr>
              <a:t>No Brasil há carência de dados e informações organizadas sobre o mercado imobiliário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1545010" y="2434699"/>
            <a:ext cx="6637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Frutiger 45 Light" pitchFamily="34" charset="0"/>
              </a:rPr>
              <a:t>São ferramentas importantes de planejamento, tanto para os agentes privados como para os gestores públicos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1560775" y="3790529"/>
            <a:ext cx="6653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Frutiger 45 Light" pitchFamily="34" charset="0"/>
              </a:rPr>
              <a:t>ABRAINC firmou acordo com a FIPE para sistematização de informações, desenvolvimento e eventual divulgação de indicadores setoriais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545011" y="5158744"/>
            <a:ext cx="67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Frutiger 45 Light" pitchFamily="34" charset="0"/>
              </a:rPr>
              <a:t>As incorporadoras possuem papel fundamental no processo de disponibilização das informações</a:t>
            </a:r>
          </a:p>
        </p:txBody>
      </p:sp>
      <p:sp>
        <p:nvSpPr>
          <p:cNvPr id="11" name="Elipse 10"/>
          <p:cNvSpPr/>
          <p:nvPr/>
        </p:nvSpPr>
        <p:spPr>
          <a:xfrm>
            <a:off x="1103590" y="1387366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114095" y="2517269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140366" y="3867880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135108" y="5234256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96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Operacionalização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245425" y="1012409"/>
            <a:ext cx="7409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Frutiger 45 Light" pitchFamily="34" charset="0"/>
              </a:rPr>
              <a:t>Fipe e ABRAINC desenvolveram planilha Excel para que as empresas preencham com suas informações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914398" y="1072046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51336" y="2254453"/>
            <a:ext cx="2506716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</a:rPr>
              <a:t>associadas preenchem a planilha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5558" y="187607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1</a:t>
            </a:r>
            <a:endParaRPr lang="pt-BR" b="1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861841" y="3746963"/>
            <a:ext cx="2480445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</a:rPr>
              <a:t>associadas enviam as informações à </a:t>
            </a:r>
            <a:r>
              <a:rPr lang="pt-BR" sz="1500" dirty="0" err="1" smtClean="0">
                <a:solidFill>
                  <a:schemeClr val="tx1"/>
                </a:solidFill>
              </a:rPr>
              <a:t>Fipe</a:t>
            </a:r>
            <a:endParaRPr lang="pt-BR" sz="1500" dirty="0" smtClean="0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93362" y="336858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2</a:t>
            </a:r>
            <a:endParaRPr lang="pt-BR" b="1" dirty="0"/>
          </a:p>
        </p:txBody>
      </p:sp>
      <p:cxnSp>
        <p:nvCxnSpPr>
          <p:cNvPr id="24" name="Conector de seta reta 23"/>
          <p:cNvCxnSpPr>
            <a:stCxn id="19" idx="2"/>
            <a:endCxn id="21" idx="0"/>
          </p:cNvCxnSpPr>
          <p:nvPr/>
        </p:nvCxnSpPr>
        <p:spPr>
          <a:xfrm flipH="1">
            <a:off x="2102064" y="3184619"/>
            <a:ext cx="2630" cy="56234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3573594" y="2249193"/>
            <a:ext cx="2574950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err="1" smtClean="0">
                <a:solidFill>
                  <a:schemeClr val="tx1"/>
                </a:solidFill>
              </a:rPr>
              <a:t>Fipe</a:t>
            </a:r>
            <a:r>
              <a:rPr lang="pt-BR" sz="1500" dirty="0" smtClean="0">
                <a:solidFill>
                  <a:schemeClr val="tx1"/>
                </a:solidFill>
              </a:rPr>
              <a:t> consolida as informações e elabora relatórios individuais e agregado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557816" y="187081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3</a:t>
            </a:r>
            <a:endParaRPr lang="pt-BR" b="1" dirty="0"/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3279228" y="3184626"/>
            <a:ext cx="362606" cy="58332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6" idx="2"/>
            <a:endCxn id="35" idx="0"/>
          </p:cNvCxnSpPr>
          <p:nvPr/>
        </p:nvCxnSpPr>
        <p:spPr>
          <a:xfrm>
            <a:off x="4861069" y="3179359"/>
            <a:ext cx="13135" cy="5781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3568333" y="3757469"/>
            <a:ext cx="2611741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err="1" smtClean="0">
                <a:solidFill>
                  <a:schemeClr val="tx1"/>
                </a:solidFill>
              </a:rPr>
              <a:t>Fipe</a:t>
            </a:r>
            <a:r>
              <a:rPr lang="pt-BR" sz="1500" dirty="0" smtClean="0">
                <a:solidFill>
                  <a:schemeClr val="tx1"/>
                </a:solidFill>
              </a:rPr>
              <a:t> envia os relatórios individuais às associadas e relatório agregado à ABRAINC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568322" y="336332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4</a:t>
            </a:r>
            <a:endParaRPr lang="pt-BR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400877" y="2238704"/>
            <a:ext cx="2611741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</a:rPr>
              <a:t>Fipe e Abrainc divulgam os resultados agregados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369334" y="1844564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5</a:t>
            </a:r>
            <a:endParaRPr lang="pt-BR" b="1" dirty="0"/>
          </a:p>
        </p:txBody>
      </p:sp>
      <p:cxnSp>
        <p:nvCxnSpPr>
          <p:cNvPr id="51" name="Conector de seta reta 50"/>
          <p:cNvCxnSpPr/>
          <p:nvPr/>
        </p:nvCxnSpPr>
        <p:spPr>
          <a:xfrm flipV="1">
            <a:off x="6148552" y="3163605"/>
            <a:ext cx="325820" cy="588579"/>
          </a:xfrm>
          <a:prstGeom prst="straightConnector1">
            <a:avLst/>
          </a:prstGeom>
          <a:ln w="317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867102" y="4966138"/>
            <a:ext cx="8071946" cy="115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pt-BR" sz="1700" b="1" dirty="0" smtClean="0"/>
              <a:t> As associadas deverão assinar termo de adesão com a </a:t>
            </a:r>
            <a:r>
              <a:rPr lang="pt-BR" sz="1700" b="1" dirty="0" err="1" smtClean="0"/>
              <a:t>Fipe</a:t>
            </a:r>
            <a:r>
              <a:rPr lang="pt-BR" sz="1700" b="1" dirty="0" smtClean="0"/>
              <a:t> e </a:t>
            </a:r>
            <a:r>
              <a:rPr lang="pt-BR" sz="1700" b="1" smtClean="0"/>
              <a:t>a ABRAINC</a:t>
            </a:r>
            <a:endParaRPr lang="pt-BR" sz="1700" b="1" dirty="0" smtClean="0"/>
          </a:p>
          <a:p>
            <a:pPr>
              <a:buFontTx/>
              <a:buChar char="-"/>
            </a:pPr>
            <a:r>
              <a:rPr lang="pt-BR" sz="1700" b="1" dirty="0" smtClean="0"/>
              <a:t> Apenas a </a:t>
            </a:r>
            <a:r>
              <a:rPr lang="pt-BR" sz="1700" b="1" dirty="0" err="1" smtClean="0"/>
              <a:t>Fipe</a:t>
            </a:r>
            <a:r>
              <a:rPr lang="pt-BR" sz="1700" b="1" dirty="0" smtClean="0"/>
              <a:t> terá acesso às informações individuais</a:t>
            </a:r>
          </a:p>
          <a:p>
            <a:pPr>
              <a:buFontTx/>
              <a:buChar char="-"/>
            </a:pPr>
            <a:r>
              <a:rPr lang="pt-BR" sz="1700" b="1" dirty="0" smtClean="0"/>
              <a:t> Os indicadores agregados a serem divulgados serão decididos pela ABRAINC em conjunto com as associadas</a:t>
            </a:r>
            <a:endParaRPr lang="pt-BR" sz="1700" b="1" dirty="0"/>
          </a:p>
        </p:txBody>
      </p:sp>
      <p:sp>
        <p:nvSpPr>
          <p:cNvPr id="2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2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Informações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29659" y="1233133"/>
            <a:ext cx="74098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 smtClean="0">
                <a:latin typeface="Frutiger 45 Light" pitchFamily="34" charset="0"/>
              </a:rPr>
              <a:t>Informações de mercado solicitadas serão preenchidas em 12 tabelas*</a:t>
            </a:r>
            <a:endParaRPr lang="pt-BR" sz="2600" dirty="0"/>
          </a:p>
        </p:txBody>
      </p:sp>
      <p:sp>
        <p:nvSpPr>
          <p:cNvPr id="25" name="Elipse 24"/>
          <p:cNvSpPr/>
          <p:nvPr/>
        </p:nvSpPr>
        <p:spPr>
          <a:xfrm>
            <a:off x="930164" y="1371600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867102" y="4414328"/>
            <a:ext cx="8071946" cy="13558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pt-BR" sz="2400" b="1" dirty="0" smtClean="0"/>
              <a:t>Quanto mais detalhados forem os dados coletados maior será a qualidade da informação gerada para o planejamento das associadas</a:t>
            </a:r>
            <a:endParaRPr lang="pt-BR" sz="2400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1040523" y="2421756"/>
          <a:ext cx="7567448" cy="165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59877"/>
                <a:gridCol w="1623847"/>
                <a:gridCol w="1891862"/>
                <a:gridCol w="189186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Empreendimentos (Cadastro)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Lançamentos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Estoques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Distratos</a:t>
                      </a:r>
                      <a:endParaRPr lang="pt-B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Entregas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Repasses Assinados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Repasses Registrados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Alienação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</a:t>
                      </a:r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  <a:endParaRPr lang="pt-B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04032" y="5864770"/>
            <a:ext cx="776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* Além das informações de mercado também serão considerados dados financeiros</a:t>
            </a:r>
            <a:endParaRPr lang="pt-BR" sz="1600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55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Atualizações</a:t>
            </a:r>
            <a:r>
              <a:rPr lang="pt-BR" dirty="0"/>
              <a:t> </a:t>
            </a:r>
            <a:r>
              <a:rPr lang="pt-BR" b="1" dirty="0" smtClean="0"/>
              <a:t>dados do setor </a:t>
            </a:r>
            <a:r>
              <a:rPr lang="pt-BR" dirty="0" smtClean="0"/>
              <a:t>– FIPE, FGV, dados Secretário </a:t>
            </a:r>
            <a:r>
              <a:rPr lang="pt-BR" dirty="0" err="1" smtClean="0"/>
              <a:t>Caffarelli</a:t>
            </a:r>
            <a:r>
              <a:rPr lang="pt-BR" dirty="0" smtClean="0"/>
              <a:t>– 16h às 16:40h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 do Ciclo do Negócio – 16:40h às 17:10h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Desbloqueio de Recursos, </a:t>
            </a:r>
            <a:r>
              <a:rPr lang="pt-BR" dirty="0" smtClean="0"/>
              <a:t>BACEN, liberações Faixa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Distratos</a:t>
            </a:r>
            <a:r>
              <a:rPr lang="pt-BR" dirty="0" smtClean="0"/>
              <a:t> – 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assuntos – 17:10h às 17:30h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 178, permuta, acompanhamento legislativo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pt-BR" sz="2800" dirty="0" smtClean="0"/>
              <a:t>Desagregação das informações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84544" y="1052737"/>
            <a:ext cx="7772400" cy="549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algn="just"/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Com exceção das vendas, todas as outras categorias têm desagregação no nível do </a:t>
            </a:r>
            <a:r>
              <a:rPr lang="pt-B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empreendimento</a:t>
            </a:r>
          </a:p>
          <a:p>
            <a:pPr marL="0" indent="0" algn="just">
              <a:buNone/>
            </a:pPr>
            <a:endParaRPr lang="pt-B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Permite </a:t>
            </a:r>
            <a:r>
              <a:rPr lang="pt-BR" dirty="0">
                <a:solidFill>
                  <a:srgbClr val="0B5395"/>
                </a:solidFill>
                <a:latin typeface="Trebuchet MS" panose="020B0603020202020204" pitchFamily="34" charset="0"/>
              </a:rPr>
              <a:t>liberdade </a:t>
            </a: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para consolidar os dados de acordo com </a:t>
            </a:r>
            <a:r>
              <a:rPr lang="pt-BR" dirty="0">
                <a:solidFill>
                  <a:srgbClr val="0B5395"/>
                </a:solidFill>
                <a:latin typeface="Trebuchet MS" panose="020B0603020202020204" pitchFamily="34" charset="0"/>
              </a:rPr>
              <a:t>dimensões que podem mudar </a:t>
            </a: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ou surgir ao longo do tempo (segmentação relevante pode mudar e não será possível reconstruir o histórico)</a:t>
            </a:r>
          </a:p>
          <a:p>
            <a:pPr lvl="1" algn="just"/>
            <a:r>
              <a:rPr lang="pt-BR" dirty="0">
                <a:solidFill>
                  <a:srgbClr val="7F7F7F"/>
                </a:solidFill>
                <a:latin typeface="Trebuchet MS" panose="020B0603020202020204" pitchFamily="34" charset="0"/>
              </a:rPr>
              <a:t>[Exemplo: Faixa de renda</a:t>
            </a:r>
            <a:r>
              <a:rPr lang="pt-BR" dirty="0" smtClean="0">
                <a:solidFill>
                  <a:srgbClr val="7F7F7F"/>
                </a:solidFill>
                <a:latin typeface="Trebuchet MS" panose="020B0603020202020204" pitchFamily="34" charset="0"/>
              </a:rPr>
              <a:t>]</a:t>
            </a:r>
          </a:p>
          <a:p>
            <a:pPr lvl="1" algn="just"/>
            <a:endParaRPr lang="pt-BR" dirty="0">
              <a:solidFill>
                <a:srgbClr val="7F7F7F"/>
              </a:solidFill>
              <a:latin typeface="Trebuchet MS" panose="020B0603020202020204" pitchFamily="34" charset="0"/>
            </a:endParaRPr>
          </a:p>
          <a:p>
            <a:pPr algn="just"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Em grandes centros urbanos será possível </a:t>
            </a:r>
            <a:r>
              <a:rPr lang="pt-BR" dirty="0">
                <a:solidFill>
                  <a:srgbClr val="0B5395"/>
                </a:solidFill>
                <a:latin typeface="Trebuchet MS" panose="020B0603020202020204" pitchFamily="34" charset="0"/>
              </a:rPr>
              <a:t>estratificar</a:t>
            </a: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 a informação num nível menor do que UF ou </a:t>
            </a:r>
            <a:r>
              <a:rPr lang="pt-B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município</a:t>
            </a:r>
          </a:p>
          <a:p>
            <a:pPr algn="just">
              <a:buSzPts val="1400"/>
              <a:buFont typeface="Wingdings" panose="05000000000000000000" pitchFamily="2" charset="2"/>
              <a:buChar char="§"/>
            </a:pPr>
            <a:endParaRPr lang="pt-B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Entende-se que, em grande parte, as </a:t>
            </a:r>
            <a:r>
              <a:rPr lang="pt-BR" dirty="0">
                <a:solidFill>
                  <a:srgbClr val="0B5395"/>
                </a:solidFill>
                <a:latin typeface="Trebuchet MS" panose="020B0603020202020204" pitchFamily="34" charset="0"/>
              </a:rPr>
              <a:t>informações já são conhecidas </a:t>
            </a: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(e compartilhadas em boa parte dos casos) pelas associadas</a:t>
            </a:r>
          </a:p>
          <a:p>
            <a:pPr algn="just"/>
            <a:endParaRPr lang="pt-B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buSzPts val="18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No caso das </a:t>
            </a:r>
            <a:r>
              <a:rPr lang="pt-BR" dirty="0">
                <a:solidFill>
                  <a:srgbClr val="0B5395"/>
                </a:solidFill>
                <a:latin typeface="Trebuchet MS" panose="020B0603020202020204" pitchFamily="34" charset="0"/>
              </a:rPr>
              <a:t>vendas</a:t>
            </a: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, os dados são referentes a cada </a:t>
            </a:r>
            <a:r>
              <a:rPr lang="pt-BR" dirty="0">
                <a:solidFill>
                  <a:srgbClr val="0B5395"/>
                </a:solidFill>
                <a:latin typeface="Trebuchet MS" panose="020B0603020202020204" pitchFamily="34" charset="0"/>
              </a:rPr>
              <a:t>unidade </a:t>
            </a:r>
            <a:r>
              <a:rPr lang="pt-B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vendida</a:t>
            </a:r>
          </a:p>
          <a:p>
            <a:pPr algn="just">
              <a:buSzPts val="1800"/>
              <a:buFont typeface="Wingdings" panose="05000000000000000000" pitchFamily="2" charset="2"/>
              <a:buChar char="§"/>
            </a:pPr>
            <a:endParaRPr lang="pt-B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B5395"/>
                </a:solidFill>
                <a:latin typeface="Trebuchet MS" panose="020B0603020202020204" pitchFamily="34" charset="0"/>
              </a:rPr>
              <a:t>Estatísticas mais detalhadas </a:t>
            </a: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do que uma simples média (que não traz toda a informação relevante)</a:t>
            </a:r>
          </a:p>
          <a:p>
            <a:pPr lvl="1" algn="just"/>
            <a:r>
              <a:rPr lang="pt-BR" dirty="0">
                <a:solidFill>
                  <a:srgbClr val="7F7F7F"/>
                </a:solidFill>
                <a:latin typeface="Trebuchet MS" panose="020B0603020202020204" pitchFamily="34" charset="0"/>
              </a:rPr>
              <a:t>[Deve-se lembrar que cada associada receberá suas estatísticas individuais e as do mercado: comparações mais interessantes</a:t>
            </a:r>
            <a:r>
              <a:rPr lang="pt-BR" dirty="0" smtClean="0">
                <a:solidFill>
                  <a:srgbClr val="7F7F7F"/>
                </a:solidFill>
                <a:latin typeface="Trebuchet MS" panose="020B0603020202020204" pitchFamily="34" charset="0"/>
              </a:rPr>
              <a:t>]</a:t>
            </a:r>
          </a:p>
          <a:p>
            <a:pPr lvl="1" algn="just"/>
            <a:endParaRPr lang="pt-B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buSzPts val="14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Fundamental para a criação futura de um </a:t>
            </a:r>
            <a:r>
              <a:rPr lang="pt-BR" dirty="0">
                <a:solidFill>
                  <a:srgbClr val="0B5395"/>
                </a:solidFill>
                <a:latin typeface="Trebuchet MS" panose="020B0603020202020204" pitchFamily="34" charset="0"/>
              </a:rPr>
              <a:t>índice de </a:t>
            </a:r>
            <a:r>
              <a:rPr lang="pt-BR" dirty="0" smtClean="0">
                <a:solidFill>
                  <a:srgbClr val="0B5395"/>
                </a:solidFill>
                <a:latin typeface="Trebuchet MS" panose="020B0603020202020204" pitchFamily="34" charset="0"/>
              </a:rPr>
              <a:t>preços</a:t>
            </a:r>
            <a:endParaRPr lang="pt-BR" dirty="0">
              <a:solidFill>
                <a:srgbClr val="0B5395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880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5544" y="1279301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ts val="2100"/>
              </a:lnSpc>
            </a:pPr>
            <a:r>
              <a:rPr lang="pt-BR" sz="1600" b="1" dirty="0" smtClean="0"/>
              <a:t>Vendas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É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possível</a:t>
            </a:r>
            <a:r>
              <a:rPr lang="pt-BR" sz="1600" dirty="0" smtClean="0"/>
              <a:t> receber as informações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consolidadas por empreendimento/tipologia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Inviabiliza índice de preços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Causaria algum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prejuízo na elaboração </a:t>
            </a:r>
            <a:r>
              <a:rPr lang="pt-BR" sz="1600" dirty="0" smtClean="0"/>
              <a:t>de indicadores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Estatísticas do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MCMV</a:t>
            </a:r>
            <a:r>
              <a:rPr lang="pt-BR" sz="1600" dirty="0" smtClean="0"/>
              <a:t> ficariam consideravelmente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menos precisas </a:t>
            </a:r>
            <a:r>
              <a:rPr lang="pt-BR" sz="1600" dirty="0" smtClean="0"/>
              <a:t>(enquadramento se dá caso a caso)</a:t>
            </a:r>
          </a:p>
          <a:p>
            <a:pPr algn="just">
              <a:lnSpc>
                <a:spcPts val="2100"/>
              </a:lnSpc>
            </a:pPr>
            <a:r>
              <a:rPr lang="pt-BR" sz="1600" b="1" dirty="0" smtClean="0"/>
              <a:t>Land </a:t>
            </a:r>
            <a:r>
              <a:rPr lang="pt-BR" sz="1600" b="1" dirty="0" err="1" smtClean="0"/>
              <a:t>bank</a:t>
            </a:r>
            <a:endParaRPr lang="pt-BR" sz="1600" b="1" dirty="0" smtClean="0"/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Pode-se decidir por excluir essa categoria de indicadores; o único prejuízo será a ausência das informações sobre VGV total em LB por regiões geográficas e expectativas de lançamentos nos próximos 12 a 24 meses</a:t>
            </a:r>
          </a:p>
          <a:p>
            <a:pPr algn="just">
              <a:lnSpc>
                <a:spcPts val="2100"/>
              </a:lnSpc>
            </a:pPr>
            <a:r>
              <a:rPr lang="pt-BR" sz="1600" b="1" dirty="0" smtClean="0"/>
              <a:t>Demais categorias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Em tese, pode-se definir </a:t>
            </a:r>
            <a:r>
              <a:rPr lang="pt-BR" sz="1600" i="1" dirty="0" smtClean="0"/>
              <a:t>a priori </a:t>
            </a:r>
            <a:r>
              <a:rPr lang="pt-BR" sz="1600" dirty="0" smtClean="0"/>
              <a:t>a estratificação desejada </a:t>
            </a:r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[Ex.: Segmento e UF]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Incorporadoras enviariam dados segundo essas dimensões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Dificuldade em conferir informações e duplicidades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600" dirty="0" smtClean="0"/>
              <a:t>Informações referentes a terceiros (bancos, imobiliárias) previstas – na sua falta, informação faltante.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784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963446" cy="83325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959429" y="2191260"/>
            <a:ext cx="63176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Eduardo Zylberstajn</a:t>
            </a:r>
            <a:endParaRPr lang="pt-BR" b="1" dirty="0"/>
          </a:p>
          <a:p>
            <a:pPr algn="ctr"/>
            <a:r>
              <a:rPr lang="pt-BR" dirty="0" smtClean="0"/>
              <a:t>ezylberstajn@fipe.org.br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Bruno Oliva</a:t>
            </a:r>
          </a:p>
          <a:p>
            <a:pPr algn="ctr"/>
            <a:r>
              <a:rPr lang="pt-BR" dirty="0" smtClean="0"/>
              <a:t>boliva@fipe.org.br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Priscila Fernandes Ribeiro</a:t>
            </a:r>
          </a:p>
          <a:p>
            <a:pPr algn="ctr"/>
            <a:r>
              <a:rPr lang="pt-BR" dirty="0" smtClean="0"/>
              <a:t>pribeiro@fipe.org.br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sz="2400" b="1" dirty="0" smtClean="0"/>
              <a:t>(11) 3767-1764</a:t>
            </a:r>
            <a:endParaRPr lang="pt-BR" sz="2400" b="1" dirty="0"/>
          </a:p>
          <a:p>
            <a:pPr algn="ctr"/>
            <a:endParaRPr lang="pt-BR" dirty="0" smtClean="0"/>
          </a:p>
        </p:txBody>
      </p:sp>
      <p:pic>
        <p:nvPicPr>
          <p:cNvPr id="6" name="Imagem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69" y="359077"/>
            <a:ext cx="2084645" cy="8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2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696326" cy="398463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Reunião </a:t>
            </a:r>
            <a:r>
              <a:rPr lang="pt-BR" b="1" dirty="0" err="1" smtClean="0"/>
              <a:t>Caffarelli</a:t>
            </a:r>
            <a:r>
              <a:rPr lang="pt-BR" b="1" dirty="0" smtClean="0"/>
              <a:t> – 21/2</a:t>
            </a:r>
          </a:p>
          <a:p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</a:t>
            </a:r>
            <a:r>
              <a:rPr lang="pt-BR" dirty="0"/>
              <a:t>Eletrônico - implementação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Desbloqueios de Recursos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Desonerações – pontos defendidos pelo Estudo FGV, a ser distribuído em breve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de Negócios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Corretores Associados </a:t>
            </a:r>
            <a:r>
              <a:rPr lang="pt-BR" dirty="0" smtClean="0"/>
              <a:t>– 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dirty="0" smtClean="0"/>
              <a:t>Novo encontro – pagamentos Faixa 1</a:t>
            </a:r>
            <a:endParaRPr lang="pt-BR" dirty="0"/>
          </a:p>
          <a:p>
            <a:pPr>
              <a:defRPr/>
            </a:pPr>
            <a:endParaRPr lang="pt-BR" b="1" dirty="0" smtClean="0"/>
          </a:p>
          <a:p>
            <a:pPr lvl="0"/>
            <a:r>
              <a:rPr lang="pt-BR" b="1" dirty="0"/>
              <a:t>Indicador</a:t>
            </a:r>
            <a:r>
              <a:rPr lang="pt-BR" dirty="0"/>
              <a:t> “alvarás emitidos” e “habite-se” – Min. Cidades e Planejamento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Banco de dados </a:t>
            </a:r>
            <a:r>
              <a:rPr lang="pt-BR" b="1" dirty="0" smtClean="0"/>
              <a:t>– alternativas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solidFill>
                  <a:srgbClr val="002060"/>
                </a:solidFill>
              </a:rPr>
              <a:t>FIPE, Serasa, CETIP</a:t>
            </a:r>
            <a:endParaRPr lang="pt-BR" dirty="0">
              <a:solidFill>
                <a:srgbClr val="002060"/>
              </a:solidFill>
            </a:endParaRP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Evento ABRAINC – aniversário, estudo FGV, avanços </a:t>
            </a:r>
            <a:r>
              <a:rPr lang="pt-BR" b="1" dirty="0" err="1" smtClean="0"/>
              <a:t>Booz</a:t>
            </a:r>
            <a:endParaRPr lang="pt-BR" b="1" dirty="0" smtClean="0"/>
          </a:p>
          <a:p>
            <a:pPr>
              <a:defRPr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solidFill>
                  <a:srgbClr val="002060"/>
                </a:solidFill>
              </a:rPr>
              <a:t>Data prevista – 15/5 – em torno de 200 convidados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solidFill>
                  <a:srgbClr val="002060"/>
                </a:solidFill>
              </a:rPr>
              <a:t>Verificar interesse de outros bancos</a:t>
            </a:r>
            <a:endParaRPr lang="pt-BR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0864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696326" cy="398463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Conteúdo ABRAINC - </a:t>
            </a:r>
            <a:r>
              <a:rPr lang="pt-BR" sz="1800" b="1" dirty="0">
                <a:solidFill>
                  <a:schemeClr val="tx1"/>
                </a:solidFill>
              </a:rPr>
              <a:t>Estudos MBC/</a:t>
            </a:r>
            <a:r>
              <a:rPr lang="pt-BR" sz="1800" b="1" dirty="0" err="1">
                <a:solidFill>
                  <a:schemeClr val="tx1"/>
                </a:solidFill>
              </a:rPr>
              <a:t>Booz</a:t>
            </a:r>
            <a:r>
              <a:rPr lang="pt-BR" sz="1800" b="1" dirty="0">
                <a:solidFill>
                  <a:schemeClr val="tx1"/>
                </a:solidFill>
              </a:rPr>
              <a:t>, Estudo FGV, </a:t>
            </a:r>
            <a:r>
              <a:rPr lang="pt-BR" sz="1800" b="1" dirty="0" smtClean="0">
                <a:solidFill>
                  <a:schemeClr val="tx1"/>
                </a:solidFill>
              </a:rPr>
              <a:t>FIPE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FGV </a:t>
            </a:r>
            <a:r>
              <a:rPr lang="pt-BR" b="1" dirty="0"/>
              <a:t>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Cadeia – R$315bi, 12,9 MM empregos, 8,9% do PIB, R$ 74 bi – tributos (2011)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pontuais por redução do ICMS/ Importância da manutenção das desonerações - IPI/ Regime Cumulativo no </a:t>
            </a:r>
            <a:r>
              <a:rPr lang="pt-BR" dirty="0" smtClean="0"/>
              <a:t>PIS-COFINS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dados a Secretário </a:t>
            </a:r>
            <a:r>
              <a:rPr lang="pt-BR" dirty="0" err="1" smtClean="0"/>
              <a:t>Caffarelli</a:t>
            </a:r>
            <a:endParaRPr lang="pt-BR" dirty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FIPE</a:t>
            </a:r>
            <a:r>
              <a:rPr lang="pt-BR" b="1" dirty="0"/>
              <a:t>– Dados de empresas e de mercado – contratação FIPE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NDA/acesso pelos contribuintes de forma consolidada.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Lançamentos, vendas, </a:t>
            </a:r>
            <a:r>
              <a:rPr lang="pt-BR" dirty="0" err="1"/>
              <a:t>distratos</a:t>
            </a:r>
            <a:r>
              <a:rPr lang="pt-BR" dirty="0"/>
              <a:t>, estoque, entregas, repasses, quitações, carteira, </a:t>
            </a:r>
            <a:r>
              <a:rPr lang="pt-BR" i="1" dirty="0" err="1"/>
              <a:t>land-bank</a:t>
            </a:r>
            <a:r>
              <a:rPr lang="pt-BR" dirty="0"/>
              <a:t> – abertura codificada por unidades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</a:t>
            </a:r>
            <a:r>
              <a:rPr lang="pt-BR" dirty="0" smtClean="0"/>
              <a:t>11/2 </a:t>
            </a:r>
            <a:r>
              <a:rPr lang="pt-BR" dirty="0"/>
              <a:t>- – </a:t>
            </a:r>
            <a:r>
              <a:rPr lang="pt-BR" dirty="0" err="1"/>
              <a:t>Brookfield</a:t>
            </a:r>
            <a:r>
              <a:rPr lang="pt-BR" dirty="0"/>
              <a:t>, Cury, Direcional, Emccamp,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Eztec</a:t>
            </a:r>
            <a:r>
              <a:rPr lang="pt-BR" dirty="0"/>
              <a:t>, Gafisa, HM, JHSF, MRV, Rossi, Tenda, Viver, </a:t>
            </a:r>
            <a:r>
              <a:rPr lang="pt-BR" dirty="0" err="1"/>
              <a:t>Wtorre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B – desagregações por unidades apenas quando necessárias. Land </a:t>
            </a:r>
            <a:r>
              <a:rPr lang="pt-BR" dirty="0" err="1" smtClean="0"/>
              <a:t>bank</a:t>
            </a:r>
            <a:r>
              <a:rPr lang="pt-BR" dirty="0" smtClean="0"/>
              <a:t>: estados (com distinção para </a:t>
            </a:r>
            <a:r>
              <a:rPr lang="pt-BR" dirty="0" err="1" smtClean="0"/>
              <a:t>Capitais+RMs</a:t>
            </a:r>
            <a:r>
              <a:rPr lang="pt-BR" dirty="0" smtClean="0"/>
              <a:t>).</a:t>
            </a:r>
            <a:endParaRPr lang="pt-BR" dirty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Estudo </a:t>
            </a:r>
            <a:r>
              <a:rPr lang="pt-BR" b="1" dirty="0" err="1"/>
              <a:t>Booz</a:t>
            </a:r>
            <a:r>
              <a:rPr lang="pt-BR" b="1" dirty="0"/>
              <a:t> – </a:t>
            </a:r>
            <a:r>
              <a:rPr lang="pt-BR" dirty="0"/>
              <a:t>burocracia, licenciamentos, modelo de </a:t>
            </a:r>
            <a:r>
              <a:rPr lang="pt-BR" dirty="0" smtClean="0"/>
              <a:t>negócio – lançamento 19/3</a:t>
            </a:r>
          </a:p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Cartórios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Desbloqueios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com BB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Caixa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7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- Registros - Cartórios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Piloto Caixa – </a:t>
            </a:r>
            <a:r>
              <a:rPr lang="pt-BR" dirty="0" smtClean="0"/>
              <a:t>agendamento com SGE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CETIP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b="1" dirty="0"/>
              <a:t>6/2 – </a:t>
            </a:r>
            <a:r>
              <a:rPr lang="pt-BR" b="1" dirty="0" smtClean="0"/>
              <a:t>falta </a:t>
            </a:r>
            <a:r>
              <a:rPr lang="pt-BR" b="1" dirty="0"/>
              <a:t>definição de</a:t>
            </a:r>
            <a:r>
              <a:rPr lang="pt-BR" b="1" i="1" dirty="0"/>
              <a:t> </a:t>
            </a:r>
            <a:r>
              <a:rPr lang="pt-BR" b="1" i="1" dirty="0" err="1"/>
              <a:t>lay-out</a:t>
            </a:r>
            <a:r>
              <a:rPr lang="pt-BR" b="1" i="1" dirty="0"/>
              <a:t> </a:t>
            </a:r>
            <a:r>
              <a:rPr lang="pt-BR" b="1" dirty="0"/>
              <a:t>pela Corregedoria </a:t>
            </a:r>
            <a:r>
              <a:rPr lang="pt-BR" b="1" dirty="0" smtClean="0"/>
              <a:t>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ARISP </a:t>
            </a:r>
            <a:r>
              <a:rPr lang="pt-BR" dirty="0" smtClean="0"/>
              <a:t>– </a:t>
            </a:r>
            <a:r>
              <a:rPr lang="pt-BR" dirty="0" err="1" smtClean="0"/>
              <a:t>Lay-Out</a:t>
            </a:r>
            <a:r>
              <a:rPr lang="pt-BR" dirty="0" smtClean="0"/>
              <a:t> Ok. Ações </a:t>
            </a:r>
            <a:r>
              <a:rPr lang="pt-BR" dirty="0"/>
              <a:t>por nossa parte </a:t>
            </a:r>
            <a:r>
              <a:rPr lang="pt-BR" dirty="0" smtClean="0"/>
              <a:t>quando </a:t>
            </a:r>
            <a:r>
              <a:rPr lang="pt-BR" dirty="0"/>
              <a:t>da aprovação de XML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Reuniões12/12 e 25/2  </a:t>
            </a:r>
            <a:r>
              <a:rPr lang="pt-BR" b="1" dirty="0"/>
              <a:t>– </a:t>
            </a:r>
            <a:r>
              <a:rPr lang="pt-BR" b="1" dirty="0" smtClean="0"/>
              <a:t>Brasília. Min. </a:t>
            </a:r>
            <a:r>
              <a:rPr lang="pt-BR" b="1" dirty="0" err="1" smtClean="0"/>
              <a:t>Plan</a:t>
            </a:r>
            <a:r>
              <a:rPr lang="pt-BR" b="1" dirty="0" smtClean="0"/>
              <a:t>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u="sng" dirty="0"/>
              <a:t>Registro Eletrônico – atualização de medidas </a:t>
            </a:r>
            <a:r>
              <a:rPr lang="pt-BR" u="sng" dirty="0" smtClean="0"/>
              <a:t>- informatização </a:t>
            </a:r>
            <a:r>
              <a:rPr lang="pt-BR" u="sng" dirty="0"/>
              <a:t>dos 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Cobrança parcelada, com porcentual expressivo no 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u="sng" dirty="0" smtClean="0"/>
              <a:t>Ajustes na penalização pelo não cumprimento de definição 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u="sng" dirty="0" smtClean="0"/>
              <a:t>Proposta de </a:t>
            </a:r>
            <a:r>
              <a:rPr lang="pt-BR" i="1" u="sng" dirty="0" err="1" smtClean="0"/>
              <a:t>check-list</a:t>
            </a:r>
            <a:r>
              <a:rPr lang="pt-BR" u="sng" dirty="0" smtClean="0"/>
              <a:t> unificado – envio para a CBIC em 30/12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Guia ITBI </a:t>
            </a:r>
            <a:r>
              <a:rPr lang="pt-BR" dirty="0"/>
              <a:t>por Prefeituras</a:t>
            </a:r>
            <a:r>
              <a:rPr lang="pt-BR" b="1" dirty="0"/>
              <a:t> </a:t>
            </a:r>
            <a:r>
              <a:rPr lang="pt-BR" dirty="0"/>
              <a:t>- após </a:t>
            </a:r>
            <a:r>
              <a:rPr lang="pt-BR" dirty="0" smtClean="0"/>
              <a:t>prazo sem recolhimento </a:t>
            </a:r>
            <a:r>
              <a:rPr lang="pt-BR" dirty="0"/>
              <a:t>para Registro</a:t>
            </a:r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encaminhamentos discutidos</a:t>
            </a:r>
            <a:r>
              <a:rPr lang="pt-BR" dirty="0"/>
              <a:t>, </a:t>
            </a:r>
            <a:r>
              <a:rPr lang="pt-BR" dirty="0" smtClean="0"/>
              <a:t>para </a:t>
            </a:r>
            <a:r>
              <a:rPr lang="pt-BR" dirty="0"/>
              <a:t>verificação de viabilidade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Provimento com ARISP e CBIC/ Provimento 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nacional – </a:t>
            </a:r>
            <a:r>
              <a:rPr lang="pt-BR" dirty="0" err="1" smtClean="0"/>
              <a:t>ex</a:t>
            </a:r>
            <a:r>
              <a:rPr lang="pt-BR" dirty="0" smtClean="0"/>
              <a:t>: Formulário de Referência CVM vs. Objeto e Pé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Suscitação </a:t>
            </a:r>
            <a:r>
              <a:rPr lang="pt-BR" b="1" dirty="0"/>
              <a:t>de dúvida com prazo menor ou </a:t>
            </a:r>
            <a:r>
              <a:rPr lang="pt-BR" b="1" dirty="0" smtClean="0"/>
              <a:t>Ouvidoria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Acompanhamentos 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Planejamento, com 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ARISP – agenda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1471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Caixa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600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de Trabalho 2014 – </a:t>
            </a:r>
            <a:r>
              <a:rPr lang="pt-BR" dirty="0" smtClean="0"/>
              <a:t>Competitividade: avaliações</a:t>
            </a:r>
            <a:r>
              <a:rPr lang="pt-BR" dirty="0"/>
              <a:t>, o</a:t>
            </a:r>
            <a:r>
              <a:rPr lang="pt-BR" dirty="0" smtClean="0"/>
              <a:t>peracional </a:t>
            </a:r>
            <a:r>
              <a:rPr lang="pt-BR" dirty="0"/>
              <a:t>PF e restrições para contratação por Acessibilidade, inclusive em faixa 2 e SBPE. 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Fiança da construtora- juros na fase de construção</a:t>
            </a:r>
            <a:r>
              <a:rPr lang="pt-BR" dirty="0"/>
              <a:t> -  </a:t>
            </a:r>
            <a:r>
              <a:rPr lang="pt-BR" dirty="0" smtClean="0"/>
              <a:t>Teotônio </a:t>
            </a:r>
            <a:r>
              <a:rPr lang="pt-BR" dirty="0"/>
              <a:t>(5/2</a:t>
            </a:r>
            <a:r>
              <a:rPr lang="pt-BR" dirty="0" smtClean="0"/>
              <a:t>) - consolidar </a:t>
            </a:r>
            <a:r>
              <a:rPr lang="pt-BR" dirty="0"/>
              <a:t>propriedade na fase de </a:t>
            </a:r>
            <a:r>
              <a:rPr lang="pt-BR" dirty="0" smtClean="0"/>
              <a:t>produção</a:t>
            </a:r>
            <a:r>
              <a:rPr lang="pt-BR" dirty="0"/>
              <a:t>.</a:t>
            </a:r>
            <a:r>
              <a:rPr lang="pt-BR" dirty="0" smtClean="0"/>
              <a:t> </a:t>
            </a:r>
            <a:r>
              <a:rPr lang="pt-BR" b="1" dirty="0" smtClean="0"/>
              <a:t>Sem </a:t>
            </a:r>
            <a:r>
              <a:rPr lang="pt-BR" b="1" dirty="0"/>
              <a:t>arrematante, volta a propriedade à Construtora.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Questões </a:t>
            </a:r>
            <a:r>
              <a:rPr lang="pt-BR" b="1" dirty="0"/>
              <a:t>operacionais</a:t>
            </a:r>
            <a:r>
              <a:rPr lang="pt-BR" dirty="0"/>
              <a:t>. Iniciativas </a:t>
            </a:r>
            <a:r>
              <a:rPr lang="pt-BR" dirty="0" smtClean="0"/>
              <a:t>propostas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Célula de Qualidade dos contratos </a:t>
            </a:r>
            <a:r>
              <a:rPr lang="pt-BR" dirty="0"/>
              <a:t>– SIOPI teria permitido melhoria na qualidade e diminuição nos erros – </a:t>
            </a:r>
            <a:r>
              <a:rPr lang="pt-BR" dirty="0" smtClean="0"/>
              <a:t>acompanhar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Prazos de assinatura dos contratos nas agências </a:t>
            </a:r>
            <a:r>
              <a:rPr lang="pt-BR" dirty="0"/>
              <a:t>– Caixa descreve verticalização na gestão dos contratos, com </a:t>
            </a:r>
            <a:r>
              <a:rPr lang="pt-BR" dirty="0" err="1"/>
              <a:t>SLAs</a:t>
            </a:r>
            <a:r>
              <a:rPr lang="pt-BR" dirty="0"/>
              <a:t> e prazos definidos para assinaturas. </a:t>
            </a:r>
            <a:r>
              <a:rPr lang="pt-BR" dirty="0" smtClean="0"/>
              <a:t>Prazo </a:t>
            </a:r>
            <a:r>
              <a:rPr lang="pt-BR" dirty="0"/>
              <a:t>para </a:t>
            </a:r>
            <a:r>
              <a:rPr lang="pt-BR" dirty="0" smtClean="0"/>
              <a:t>implantação? Fim das </a:t>
            </a:r>
            <a:r>
              <a:rPr lang="pt-BR" dirty="0"/>
              <a:t>aprovações condicionadas.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Avaliações Caixa </a:t>
            </a:r>
            <a:r>
              <a:rPr lang="pt-BR" dirty="0"/>
              <a:t>- aceitação pelas Prefeituras. Caixa verificará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Agendamento de workshop </a:t>
            </a:r>
            <a:r>
              <a:rPr lang="pt-BR" dirty="0"/>
              <a:t>– Equipamentos Urbanos – Faixa </a:t>
            </a:r>
            <a:r>
              <a:rPr lang="pt-BR" dirty="0" smtClean="0"/>
              <a:t>1.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SICAQ – </a:t>
            </a:r>
            <a:r>
              <a:rPr lang="pt-BR" dirty="0" smtClean="0"/>
              <a:t>problemas desde 24/2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625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30927</TotalTime>
  <Words>1786</Words>
  <Application>Microsoft Office PowerPoint</Application>
  <PresentationFormat>Apresentação na tela (4:3)</PresentationFormat>
  <Paragraphs>344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Frutiger 45 Light</vt:lpstr>
      <vt:lpstr>Helvetica</vt:lpstr>
      <vt:lpstr>Trebuchet MS</vt:lpstr>
      <vt:lpstr>Wingdings</vt:lpstr>
      <vt:lpstr>Design padrão</vt:lpstr>
      <vt:lpstr>Apresentação do PowerPoint</vt:lpstr>
      <vt:lpstr>Pauta</vt:lpstr>
      <vt:lpstr>Apresentação do PowerPoint</vt:lpstr>
      <vt:lpstr>Atualizações </vt:lpstr>
      <vt:lpstr>Conteúdo ABRAINC - Estudos MBC/Booz, Estudo FGV, FIPE </vt:lpstr>
      <vt:lpstr>Apresentação do PowerPoint</vt:lpstr>
      <vt:lpstr>Aperfeiçoamento do Ciclo do Negócio - Registros - Cartórios</vt:lpstr>
      <vt:lpstr>Aperfeiçoamento do Ciclo do Negócio – Caixa</vt:lpstr>
      <vt:lpstr>Apresentação do PowerPoint</vt:lpstr>
      <vt:lpstr>Modelo de Negócios - - vendas definitivas , equilíbrio nas relações  </vt:lpstr>
      <vt:lpstr>Apresentação do PowerPoint</vt:lpstr>
      <vt:lpstr>Aperfeiçoamento do Ciclo do Negócio</vt:lpstr>
      <vt:lpstr>PMCMV3</vt:lpstr>
      <vt:lpstr>Apresentação do PowerPoint</vt:lpstr>
      <vt:lpstr>MP 627 – Tributação sobre Permuta</vt:lpstr>
      <vt:lpstr>Apresentação do PowerPoint</vt:lpstr>
      <vt:lpstr>Introdução</vt:lpstr>
      <vt:lpstr>Operacionalização</vt:lpstr>
      <vt:lpstr>Informações</vt:lpstr>
      <vt:lpstr>Desagregação das informações</vt:lpstr>
      <vt:lpstr>Alternativas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2972</cp:revision>
  <cp:lastPrinted>2014-02-13T14:07:10Z</cp:lastPrinted>
  <dcterms:created xsi:type="dcterms:W3CDTF">2009-08-13T21:08:28Z</dcterms:created>
  <dcterms:modified xsi:type="dcterms:W3CDTF">2014-03-13T21:38:58Z</dcterms:modified>
</cp:coreProperties>
</file>