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9" r:id="rId2"/>
    <p:sldId id="366" r:id="rId3"/>
    <p:sldId id="367" r:id="rId4"/>
    <p:sldId id="361" r:id="rId5"/>
    <p:sldId id="392" r:id="rId6"/>
    <p:sldId id="364" r:id="rId7"/>
    <p:sldId id="393" r:id="rId8"/>
    <p:sldId id="372" r:id="rId9"/>
    <p:sldId id="373" r:id="rId10"/>
    <p:sldId id="359" r:id="rId11"/>
    <p:sldId id="303" r:id="rId12"/>
    <p:sldId id="360" r:id="rId13"/>
    <p:sldId id="374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375" r:id="rId22"/>
    <p:sldId id="383" r:id="rId23"/>
    <p:sldId id="379" r:id="rId24"/>
    <p:sldId id="386" r:id="rId25"/>
    <p:sldId id="389" r:id="rId26"/>
    <p:sldId id="390" r:id="rId27"/>
    <p:sldId id="391" r:id="rId28"/>
    <p:sldId id="388" r:id="rId29"/>
    <p:sldId id="385" r:id="rId30"/>
    <p:sldId id="380" r:id="rId31"/>
    <p:sldId id="381" r:id="rId32"/>
    <p:sldId id="382" r:id="rId33"/>
  </p:sldIdLst>
  <p:sldSz cx="9144000" cy="6858000" type="screen4x3"/>
  <p:notesSz cx="6864350" cy="99964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ar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90" autoAdjust="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60B54-C110-4C26-B4B7-D8D2DE0C380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C2F4251-DA0E-4B5F-B39F-4E8DBCBE887C}">
      <dgm:prSet phldrT="[Texto]" custT="1"/>
      <dgm:spPr/>
      <dgm:t>
        <a:bodyPr/>
        <a:lstStyle/>
        <a:p>
          <a:r>
            <a:rPr lang="pt-BR" sz="1200" b="1" dirty="0" smtClean="0"/>
            <a:t>Empregos</a:t>
          </a:r>
          <a:endParaRPr lang="pt-BR" sz="1200" b="1" dirty="0"/>
        </a:p>
      </dgm:t>
    </dgm:pt>
    <dgm:pt modelId="{14F0E189-0E16-4C10-A5D1-DC7E64CDFCC0}" type="parTrans" cxnId="{8C9609F6-099C-432A-90D5-33B4CC29B7F3}">
      <dgm:prSet/>
      <dgm:spPr/>
      <dgm:t>
        <a:bodyPr/>
        <a:lstStyle/>
        <a:p>
          <a:endParaRPr lang="pt-BR"/>
        </a:p>
      </dgm:t>
    </dgm:pt>
    <dgm:pt modelId="{9B503455-B3BA-4344-B1B8-24302AFC449A}" type="sibTrans" cxnId="{8C9609F6-099C-432A-90D5-33B4CC29B7F3}">
      <dgm:prSet/>
      <dgm:spPr/>
      <dgm:t>
        <a:bodyPr/>
        <a:lstStyle/>
        <a:p>
          <a:endParaRPr lang="pt-BR"/>
        </a:p>
      </dgm:t>
    </dgm:pt>
    <dgm:pt modelId="{068E55AB-72B6-4957-AD10-CF2420E491D4}">
      <dgm:prSet phldrT="[Texto]"/>
      <dgm:spPr/>
      <dgm:t>
        <a:bodyPr/>
        <a:lstStyle/>
        <a:p>
          <a:r>
            <a:rPr lang="pt-BR" b="0" dirty="0" smtClean="0"/>
            <a:t>Geração de renda de 72 bilhões ao ano.</a:t>
          </a:r>
          <a:endParaRPr lang="pt-BR" b="0" dirty="0"/>
        </a:p>
      </dgm:t>
    </dgm:pt>
    <dgm:pt modelId="{10DC44E6-390B-4263-A7F2-9359F9EA4977}" type="parTrans" cxnId="{02EEC685-554F-451F-8F5E-0013C0938AC1}">
      <dgm:prSet/>
      <dgm:spPr/>
      <dgm:t>
        <a:bodyPr/>
        <a:lstStyle/>
        <a:p>
          <a:endParaRPr lang="pt-BR"/>
        </a:p>
      </dgm:t>
    </dgm:pt>
    <dgm:pt modelId="{01903DA5-BE7C-4E7F-9D28-63E81B59D58C}" type="sibTrans" cxnId="{02EEC685-554F-451F-8F5E-0013C0938AC1}">
      <dgm:prSet/>
      <dgm:spPr/>
      <dgm:t>
        <a:bodyPr/>
        <a:lstStyle/>
        <a:p>
          <a:endParaRPr lang="pt-BR"/>
        </a:p>
      </dgm:t>
    </dgm:pt>
    <dgm:pt modelId="{CE44C1F4-D90E-4E88-A29A-9B3CDFA33CB1}">
      <dgm:prSet phldrT="[Texto]" custT="1"/>
      <dgm:spPr/>
      <dgm:t>
        <a:bodyPr/>
        <a:lstStyle/>
        <a:p>
          <a:r>
            <a:rPr lang="pt-BR" sz="1200" b="1" dirty="0" smtClean="0"/>
            <a:t>Tributos</a:t>
          </a:r>
          <a:endParaRPr lang="pt-BR" sz="1200" b="1" dirty="0"/>
        </a:p>
      </dgm:t>
    </dgm:pt>
    <dgm:pt modelId="{FD47B17A-D4FC-4AE1-A524-DE555B552670}" type="parTrans" cxnId="{4A08EDEE-6D3E-474B-B8C7-3846F404B5CB}">
      <dgm:prSet/>
      <dgm:spPr/>
      <dgm:t>
        <a:bodyPr/>
        <a:lstStyle/>
        <a:p>
          <a:endParaRPr lang="pt-BR"/>
        </a:p>
      </dgm:t>
    </dgm:pt>
    <dgm:pt modelId="{25674984-9DE3-49DE-AE9F-1A48B8834B32}" type="sibTrans" cxnId="{4A08EDEE-6D3E-474B-B8C7-3846F404B5CB}">
      <dgm:prSet/>
      <dgm:spPr/>
      <dgm:t>
        <a:bodyPr/>
        <a:lstStyle/>
        <a:p>
          <a:endParaRPr lang="pt-BR"/>
        </a:p>
      </dgm:t>
    </dgm:pt>
    <dgm:pt modelId="{0A45531A-80EC-4706-84BB-459A04DD146D}">
      <dgm:prSet phldrT="[Texto]"/>
      <dgm:spPr/>
      <dgm:t>
        <a:bodyPr/>
        <a:lstStyle/>
        <a:p>
          <a:pPr algn="l"/>
          <a:endParaRPr lang="pt-BR" b="0" dirty="0"/>
        </a:p>
      </dgm:t>
    </dgm:pt>
    <dgm:pt modelId="{8D421622-973C-48CC-A520-D8CDD8BF886B}" type="parTrans" cxnId="{7BDF0B11-ED83-4B56-A62D-2E898B6DEF0B}">
      <dgm:prSet/>
      <dgm:spPr/>
      <dgm:t>
        <a:bodyPr/>
        <a:lstStyle/>
        <a:p>
          <a:endParaRPr lang="pt-BR"/>
        </a:p>
      </dgm:t>
    </dgm:pt>
    <dgm:pt modelId="{BAB7604A-8F75-49EB-BE52-688FB8F47FCB}" type="sibTrans" cxnId="{7BDF0B11-ED83-4B56-A62D-2E898B6DEF0B}">
      <dgm:prSet/>
      <dgm:spPr/>
      <dgm:t>
        <a:bodyPr/>
        <a:lstStyle/>
        <a:p>
          <a:endParaRPr lang="pt-BR"/>
        </a:p>
      </dgm:t>
    </dgm:pt>
    <dgm:pt modelId="{9A61B2AC-438E-4FBD-AEF6-789CD4D440F7}">
      <dgm:prSet phldrT="[Texto]" custT="1"/>
      <dgm:spPr/>
      <dgm:t>
        <a:bodyPr/>
        <a:lstStyle/>
        <a:p>
          <a:r>
            <a:rPr lang="pt-BR" sz="1100" b="1" dirty="0" smtClean="0"/>
            <a:t>Geração de Renda</a:t>
          </a:r>
          <a:endParaRPr lang="pt-BR" sz="1100" b="1" dirty="0"/>
        </a:p>
      </dgm:t>
    </dgm:pt>
    <dgm:pt modelId="{C080319F-1559-4EF0-B262-A1591D836D79}" type="parTrans" cxnId="{B92E8ABA-E923-486D-9A29-1AFD6FB314F8}">
      <dgm:prSet/>
      <dgm:spPr/>
      <dgm:t>
        <a:bodyPr/>
        <a:lstStyle/>
        <a:p>
          <a:endParaRPr lang="pt-BR"/>
        </a:p>
      </dgm:t>
    </dgm:pt>
    <dgm:pt modelId="{23D95093-A8A9-4192-BDAD-B302B169B3BA}" type="sibTrans" cxnId="{B92E8ABA-E923-486D-9A29-1AFD6FB314F8}">
      <dgm:prSet/>
      <dgm:spPr/>
      <dgm:t>
        <a:bodyPr/>
        <a:lstStyle/>
        <a:p>
          <a:endParaRPr lang="pt-BR"/>
        </a:p>
      </dgm:t>
    </dgm:pt>
    <dgm:pt modelId="{1F1A24F8-25C9-431C-AA52-9A3E482CE57E}">
      <dgm:prSet/>
      <dgm:spPr/>
      <dgm:t>
        <a:bodyPr/>
        <a:lstStyle/>
        <a:p>
          <a:r>
            <a:rPr lang="pt-BR" dirty="0" smtClean="0"/>
            <a:t>1,1 milhão de empregos gerados</a:t>
          </a:r>
          <a:endParaRPr lang="pt-BR" dirty="0"/>
        </a:p>
      </dgm:t>
    </dgm:pt>
    <dgm:pt modelId="{629C2B5F-48F7-433C-A66C-25B6A6430D48}" type="parTrans" cxnId="{21A46CC9-DCD7-4E42-9D96-FA676BE2C7DE}">
      <dgm:prSet/>
      <dgm:spPr/>
      <dgm:t>
        <a:bodyPr/>
        <a:lstStyle/>
        <a:p>
          <a:endParaRPr lang="pt-BR"/>
        </a:p>
      </dgm:t>
    </dgm:pt>
    <dgm:pt modelId="{E07A21A1-DDED-4F61-B9E8-8B88BFC1E6F1}" type="sibTrans" cxnId="{21A46CC9-DCD7-4E42-9D96-FA676BE2C7DE}">
      <dgm:prSet/>
      <dgm:spPr/>
      <dgm:t>
        <a:bodyPr/>
        <a:lstStyle/>
        <a:p>
          <a:endParaRPr lang="pt-BR"/>
        </a:p>
      </dgm:t>
    </dgm:pt>
    <dgm:pt modelId="{D80ED0D3-FF41-4011-B476-ACFBA9A9ACF8}">
      <dgm:prSet phldrT="[Texto]"/>
      <dgm:spPr/>
      <dgm:t>
        <a:bodyPr/>
        <a:lstStyle/>
        <a:p>
          <a:pPr algn="l"/>
          <a:endParaRPr lang="pt-BR" b="0" dirty="0"/>
        </a:p>
      </dgm:t>
    </dgm:pt>
    <dgm:pt modelId="{97B7BA66-7F59-4F8E-A63E-2443AF0F507F}" type="parTrans" cxnId="{3FEB86B3-DBAD-432B-AFD4-C35270F0691F}">
      <dgm:prSet/>
      <dgm:spPr/>
      <dgm:t>
        <a:bodyPr/>
        <a:lstStyle/>
        <a:p>
          <a:endParaRPr lang="pt-BR"/>
        </a:p>
      </dgm:t>
    </dgm:pt>
    <dgm:pt modelId="{D5FB2AEB-4E78-4DFF-A277-FDEEB12060FF}" type="sibTrans" cxnId="{3FEB86B3-DBAD-432B-AFD4-C35270F0691F}">
      <dgm:prSet/>
      <dgm:spPr/>
      <dgm:t>
        <a:bodyPr/>
        <a:lstStyle/>
        <a:p>
          <a:endParaRPr lang="pt-BR"/>
        </a:p>
      </dgm:t>
    </dgm:pt>
    <dgm:pt modelId="{ABCF4C6B-0614-47D0-A1D7-C6547B6D04F0}">
      <dgm:prSet phldrT="[Texto]"/>
      <dgm:spPr/>
      <dgm:t>
        <a:bodyPr/>
        <a:lstStyle/>
        <a:p>
          <a:pPr algn="l"/>
          <a:r>
            <a:rPr lang="pt-BR" b="0" dirty="0" smtClean="0"/>
            <a:t>Arrecadação de 106 bilhões em Tributos</a:t>
          </a:r>
          <a:endParaRPr lang="pt-BR" b="0" dirty="0"/>
        </a:p>
      </dgm:t>
    </dgm:pt>
    <dgm:pt modelId="{0D70A6ED-D948-4FDC-B894-3F1A98C19D24}" type="parTrans" cxnId="{D36B1EE0-52E5-43CB-A9B1-BA5754E3F477}">
      <dgm:prSet/>
      <dgm:spPr/>
      <dgm:t>
        <a:bodyPr/>
        <a:lstStyle/>
        <a:p>
          <a:endParaRPr lang="pt-BR"/>
        </a:p>
      </dgm:t>
    </dgm:pt>
    <dgm:pt modelId="{8DC26544-E2F2-443C-88B3-46D09B78CF1C}" type="sibTrans" cxnId="{D36B1EE0-52E5-43CB-A9B1-BA5754E3F477}">
      <dgm:prSet/>
      <dgm:spPr/>
      <dgm:t>
        <a:bodyPr/>
        <a:lstStyle/>
        <a:p>
          <a:endParaRPr lang="pt-BR"/>
        </a:p>
      </dgm:t>
    </dgm:pt>
    <dgm:pt modelId="{B785B1F1-A696-4691-BBC0-ED6B9BF08CC9}" type="pres">
      <dgm:prSet presAssocID="{9B360B54-C110-4C26-B4B7-D8D2DE0C38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13D8E86-7173-44D5-981E-FAF940C3A6AD}" type="pres">
      <dgm:prSet presAssocID="{6C2F4251-DA0E-4B5F-B39F-4E8DBCBE887C}" presName="composite" presStyleCnt="0"/>
      <dgm:spPr/>
    </dgm:pt>
    <dgm:pt modelId="{D5EDB83D-2064-4DB6-9236-39E30B8A5570}" type="pres">
      <dgm:prSet presAssocID="{6C2F4251-DA0E-4B5F-B39F-4E8DBCBE887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ECE060-8B58-4F40-8B9D-E072D3008DDE}" type="pres">
      <dgm:prSet presAssocID="{6C2F4251-DA0E-4B5F-B39F-4E8DBCBE887C}" presName="descendantText" presStyleLbl="alignAcc1" presStyleIdx="0" presStyleCnt="3" custLinFactNeighborX="17082" custLinFactNeighborY="-2147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D794AE-D13B-4EA3-96FB-804AC404144D}" type="pres">
      <dgm:prSet presAssocID="{9B503455-B3BA-4344-B1B8-24302AFC449A}" presName="sp" presStyleCnt="0"/>
      <dgm:spPr/>
    </dgm:pt>
    <dgm:pt modelId="{CD616BE1-6DAE-4558-8637-683A8FD20C3B}" type="pres">
      <dgm:prSet presAssocID="{9A61B2AC-438E-4FBD-AEF6-789CD4D440F7}" presName="composite" presStyleCnt="0"/>
      <dgm:spPr/>
    </dgm:pt>
    <dgm:pt modelId="{A86FABDE-7161-4882-9D1E-572EC6C02C24}" type="pres">
      <dgm:prSet presAssocID="{9A61B2AC-438E-4FBD-AEF6-789CD4D440F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CCEC536-EFF5-4402-BCDC-B9ED2DC784BB}" type="pres">
      <dgm:prSet presAssocID="{9A61B2AC-438E-4FBD-AEF6-789CD4D440F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454148-FA67-48F7-8917-10FFCBC0C610}" type="pres">
      <dgm:prSet presAssocID="{23D95093-A8A9-4192-BDAD-B302B169B3BA}" presName="sp" presStyleCnt="0"/>
      <dgm:spPr/>
    </dgm:pt>
    <dgm:pt modelId="{A5FC237D-D25D-42D4-A60F-A8C452212643}" type="pres">
      <dgm:prSet presAssocID="{CE44C1F4-D90E-4E88-A29A-9B3CDFA33CB1}" presName="composite" presStyleCnt="0"/>
      <dgm:spPr/>
    </dgm:pt>
    <dgm:pt modelId="{94608D29-06BD-4791-82B5-F0AD02F1FAF2}" type="pres">
      <dgm:prSet presAssocID="{CE44C1F4-D90E-4E88-A29A-9B3CDFA33CB1}" presName="parentText" presStyleLbl="alignNode1" presStyleIdx="2" presStyleCnt="3" custLinFactNeighborX="-9499" custLinFactNeighborY="603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6F7141-A202-45A0-97ED-03E5167EB315}" type="pres">
      <dgm:prSet presAssocID="{CE44C1F4-D90E-4E88-A29A-9B3CDFA33CB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616B847-A4CF-4415-A493-C75149E32B9F}" type="presOf" srcId="{ABCF4C6B-0614-47D0-A1D7-C6547B6D04F0}" destId="{436F7141-A202-45A0-97ED-03E5167EB315}" srcOrd="0" destOrd="0" presId="urn:microsoft.com/office/officeart/2005/8/layout/chevron2"/>
    <dgm:cxn modelId="{3FEB86B3-DBAD-432B-AFD4-C35270F0691F}" srcId="{CE44C1F4-D90E-4E88-A29A-9B3CDFA33CB1}" destId="{D80ED0D3-FF41-4011-B476-ACFBA9A9ACF8}" srcOrd="1" destOrd="0" parTransId="{97B7BA66-7F59-4F8E-A63E-2443AF0F507F}" sibTransId="{D5FB2AEB-4E78-4DFF-A277-FDEEB12060FF}"/>
    <dgm:cxn modelId="{BBA83F8B-FA1A-4FE7-95E2-C6FB30F5320F}" type="presOf" srcId="{6C2F4251-DA0E-4B5F-B39F-4E8DBCBE887C}" destId="{D5EDB83D-2064-4DB6-9236-39E30B8A5570}" srcOrd="0" destOrd="0" presId="urn:microsoft.com/office/officeart/2005/8/layout/chevron2"/>
    <dgm:cxn modelId="{8C9609F6-099C-432A-90D5-33B4CC29B7F3}" srcId="{9B360B54-C110-4C26-B4B7-D8D2DE0C3805}" destId="{6C2F4251-DA0E-4B5F-B39F-4E8DBCBE887C}" srcOrd="0" destOrd="0" parTransId="{14F0E189-0E16-4C10-A5D1-DC7E64CDFCC0}" sibTransId="{9B503455-B3BA-4344-B1B8-24302AFC449A}"/>
    <dgm:cxn modelId="{885BA119-A096-4D91-9011-E7EAC916FE2B}" type="presOf" srcId="{068E55AB-72B6-4957-AD10-CF2420E491D4}" destId="{9CCEC536-EFF5-4402-BCDC-B9ED2DC784BB}" srcOrd="0" destOrd="0" presId="urn:microsoft.com/office/officeart/2005/8/layout/chevron2"/>
    <dgm:cxn modelId="{30FC86AC-0F95-477F-B65D-B2E613BBED8C}" type="presOf" srcId="{1F1A24F8-25C9-431C-AA52-9A3E482CE57E}" destId="{4FECE060-8B58-4F40-8B9D-E072D3008DDE}" srcOrd="0" destOrd="0" presId="urn:microsoft.com/office/officeart/2005/8/layout/chevron2"/>
    <dgm:cxn modelId="{5B78F23C-C379-4D57-8C16-8443E8B7F4B1}" type="presOf" srcId="{CE44C1F4-D90E-4E88-A29A-9B3CDFA33CB1}" destId="{94608D29-06BD-4791-82B5-F0AD02F1FAF2}" srcOrd="0" destOrd="0" presId="urn:microsoft.com/office/officeart/2005/8/layout/chevron2"/>
    <dgm:cxn modelId="{4A08EDEE-6D3E-474B-B8C7-3846F404B5CB}" srcId="{9B360B54-C110-4C26-B4B7-D8D2DE0C3805}" destId="{CE44C1F4-D90E-4E88-A29A-9B3CDFA33CB1}" srcOrd="2" destOrd="0" parTransId="{FD47B17A-D4FC-4AE1-A524-DE555B552670}" sibTransId="{25674984-9DE3-49DE-AE9F-1A48B8834B32}"/>
    <dgm:cxn modelId="{D36B1EE0-52E5-43CB-A9B1-BA5754E3F477}" srcId="{CE44C1F4-D90E-4E88-A29A-9B3CDFA33CB1}" destId="{ABCF4C6B-0614-47D0-A1D7-C6547B6D04F0}" srcOrd="0" destOrd="0" parTransId="{0D70A6ED-D948-4FDC-B894-3F1A98C19D24}" sibTransId="{8DC26544-E2F2-443C-88B3-46D09B78CF1C}"/>
    <dgm:cxn modelId="{A648C47D-1345-41C5-96EE-6A5737BCC9DB}" type="presOf" srcId="{9B360B54-C110-4C26-B4B7-D8D2DE0C3805}" destId="{B785B1F1-A696-4691-BBC0-ED6B9BF08CC9}" srcOrd="0" destOrd="0" presId="urn:microsoft.com/office/officeart/2005/8/layout/chevron2"/>
    <dgm:cxn modelId="{02EEC685-554F-451F-8F5E-0013C0938AC1}" srcId="{9A61B2AC-438E-4FBD-AEF6-789CD4D440F7}" destId="{068E55AB-72B6-4957-AD10-CF2420E491D4}" srcOrd="0" destOrd="0" parTransId="{10DC44E6-390B-4263-A7F2-9359F9EA4977}" sibTransId="{01903DA5-BE7C-4E7F-9D28-63E81B59D58C}"/>
    <dgm:cxn modelId="{7BDF0B11-ED83-4B56-A62D-2E898B6DEF0B}" srcId="{CE44C1F4-D90E-4E88-A29A-9B3CDFA33CB1}" destId="{0A45531A-80EC-4706-84BB-459A04DD146D}" srcOrd="2" destOrd="0" parTransId="{8D421622-973C-48CC-A520-D8CDD8BF886B}" sibTransId="{BAB7604A-8F75-49EB-BE52-688FB8F47FCB}"/>
    <dgm:cxn modelId="{084EFA9C-880C-4A2A-8CDB-7AD07A1D0F44}" type="presOf" srcId="{D80ED0D3-FF41-4011-B476-ACFBA9A9ACF8}" destId="{436F7141-A202-45A0-97ED-03E5167EB315}" srcOrd="0" destOrd="1" presId="urn:microsoft.com/office/officeart/2005/8/layout/chevron2"/>
    <dgm:cxn modelId="{B92E8ABA-E923-486D-9A29-1AFD6FB314F8}" srcId="{9B360B54-C110-4C26-B4B7-D8D2DE0C3805}" destId="{9A61B2AC-438E-4FBD-AEF6-789CD4D440F7}" srcOrd="1" destOrd="0" parTransId="{C080319F-1559-4EF0-B262-A1591D836D79}" sibTransId="{23D95093-A8A9-4192-BDAD-B302B169B3BA}"/>
    <dgm:cxn modelId="{21A46CC9-DCD7-4E42-9D96-FA676BE2C7DE}" srcId="{6C2F4251-DA0E-4B5F-B39F-4E8DBCBE887C}" destId="{1F1A24F8-25C9-431C-AA52-9A3E482CE57E}" srcOrd="0" destOrd="0" parTransId="{629C2B5F-48F7-433C-A66C-25B6A6430D48}" sibTransId="{E07A21A1-DDED-4F61-B9E8-8B88BFC1E6F1}"/>
    <dgm:cxn modelId="{936F89E1-3A50-455C-88DF-FCBEE7B5333B}" type="presOf" srcId="{9A61B2AC-438E-4FBD-AEF6-789CD4D440F7}" destId="{A86FABDE-7161-4882-9D1E-572EC6C02C24}" srcOrd="0" destOrd="0" presId="urn:microsoft.com/office/officeart/2005/8/layout/chevron2"/>
    <dgm:cxn modelId="{F7B18E2E-3B14-4E02-AC65-D6F8A42381BD}" type="presOf" srcId="{0A45531A-80EC-4706-84BB-459A04DD146D}" destId="{436F7141-A202-45A0-97ED-03E5167EB315}" srcOrd="0" destOrd="2" presId="urn:microsoft.com/office/officeart/2005/8/layout/chevron2"/>
    <dgm:cxn modelId="{7115CFE3-5FCA-40A9-AFAE-265CB04CDBC1}" type="presParOf" srcId="{B785B1F1-A696-4691-BBC0-ED6B9BF08CC9}" destId="{A13D8E86-7173-44D5-981E-FAF940C3A6AD}" srcOrd="0" destOrd="0" presId="urn:microsoft.com/office/officeart/2005/8/layout/chevron2"/>
    <dgm:cxn modelId="{CB6100A8-05E6-41E3-916E-A00EF767E558}" type="presParOf" srcId="{A13D8E86-7173-44D5-981E-FAF940C3A6AD}" destId="{D5EDB83D-2064-4DB6-9236-39E30B8A5570}" srcOrd="0" destOrd="0" presId="urn:microsoft.com/office/officeart/2005/8/layout/chevron2"/>
    <dgm:cxn modelId="{FE6F0970-0F47-4340-A353-52D13C2CB51F}" type="presParOf" srcId="{A13D8E86-7173-44D5-981E-FAF940C3A6AD}" destId="{4FECE060-8B58-4F40-8B9D-E072D3008DDE}" srcOrd="1" destOrd="0" presId="urn:microsoft.com/office/officeart/2005/8/layout/chevron2"/>
    <dgm:cxn modelId="{F1EF801C-5248-4617-A3BD-7E4D08043543}" type="presParOf" srcId="{B785B1F1-A696-4691-BBC0-ED6B9BF08CC9}" destId="{42D794AE-D13B-4EA3-96FB-804AC404144D}" srcOrd="1" destOrd="0" presId="urn:microsoft.com/office/officeart/2005/8/layout/chevron2"/>
    <dgm:cxn modelId="{D441C0DA-51BB-4A77-B65E-27B98EC43EF3}" type="presParOf" srcId="{B785B1F1-A696-4691-BBC0-ED6B9BF08CC9}" destId="{CD616BE1-6DAE-4558-8637-683A8FD20C3B}" srcOrd="2" destOrd="0" presId="urn:microsoft.com/office/officeart/2005/8/layout/chevron2"/>
    <dgm:cxn modelId="{E171D0CD-F982-4D61-A529-30704E0E6645}" type="presParOf" srcId="{CD616BE1-6DAE-4558-8637-683A8FD20C3B}" destId="{A86FABDE-7161-4882-9D1E-572EC6C02C24}" srcOrd="0" destOrd="0" presId="urn:microsoft.com/office/officeart/2005/8/layout/chevron2"/>
    <dgm:cxn modelId="{EECC3482-9AD3-4B17-8A8F-0B7FF925644A}" type="presParOf" srcId="{CD616BE1-6DAE-4558-8637-683A8FD20C3B}" destId="{9CCEC536-EFF5-4402-BCDC-B9ED2DC784BB}" srcOrd="1" destOrd="0" presId="urn:microsoft.com/office/officeart/2005/8/layout/chevron2"/>
    <dgm:cxn modelId="{EFF06BBB-FD48-4FC3-9C56-E99C1FC08F3D}" type="presParOf" srcId="{B785B1F1-A696-4691-BBC0-ED6B9BF08CC9}" destId="{E7454148-FA67-48F7-8917-10FFCBC0C610}" srcOrd="3" destOrd="0" presId="urn:microsoft.com/office/officeart/2005/8/layout/chevron2"/>
    <dgm:cxn modelId="{774BA795-1B2B-4BDD-9007-C0AF914DC07A}" type="presParOf" srcId="{B785B1F1-A696-4691-BBC0-ED6B9BF08CC9}" destId="{A5FC237D-D25D-42D4-A60F-A8C452212643}" srcOrd="4" destOrd="0" presId="urn:microsoft.com/office/officeart/2005/8/layout/chevron2"/>
    <dgm:cxn modelId="{254A8AAD-77D8-4E08-9C9A-FAE5D54E763F}" type="presParOf" srcId="{A5FC237D-D25D-42D4-A60F-A8C452212643}" destId="{94608D29-06BD-4791-82B5-F0AD02F1FAF2}" srcOrd="0" destOrd="0" presId="urn:microsoft.com/office/officeart/2005/8/layout/chevron2"/>
    <dgm:cxn modelId="{FF96F700-909B-415F-AC00-D934F8CCF5E2}" type="presParOf" srcId="{A5FC237D-D25D-42D4-A60F-A8C452212643}" destId="{436F7141-A202-45A0-97ED-03E5167EB31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DB83D-2064-4DB6-9236-39E30B8A5570}">
      <dsp:nvSpPr>
        <dsp:cNvPr id="0" name=""/>
        <dsp:cNvSpPr/>
      </dsp:nvSpPr>
      <dsp:spPr>
        <a:xfrm rot="5400000">
          <a:off x="-251085" y="252979"/>
          <a:ext cx="1673902" cy="11717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/>
            <a:t>Empregos</a:t>
          </a:r>
          <a:endParaRPr lang="pt-BR" sz="1200" b="1" kern="1200" dirty="0"/>
        </a:p>
      </dsp:txBody>
      <dsp:txXfrm rot="-5400000">
        <a:off x="1" y="587760"/>
        <a:ext cx="1171731" cy="502171"/>
      </dsp:txXfrm>
    </dsp:sp>
    <dsp:sp modelId="{4FECE060-8B58-4F40-8B9D-E072D3008DDE}">
      <dsp:nvSpPr>
        <dsp:cNvPr id="0" name=""/>
        <dsp:cNvSpPr/>
      </dsp:nvSpPr>
      <dsp:spPr>
        <a:xfrm rot="5400000">
          <a:off x="2550356" y="-1378624"/>
          <a:ext cx="1088036" cy="384528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1,1 milhão de empregos gerados</a:t>
          </a:r>
          <a:endParaRPr lang="pt-BR" sz="1600" kern="1200" dirty="0"/>
        </a:p>
      </dsp:txBody>
      <dsp:txXfrm rot="-5400000">
        <a:off x="1171732" y="53114"/>
        <a:ext cx="3792171" cy="981808"/>
      </dsp:txXfrm>
    </dsp:sp>
    <dsp:sp modelId="{A86FABDE-7161-4882-9D1E-572EC6C02C24}">
      <dsp:nvSpPr>
        <dsp:cNvPr id="0" name=""/>
        <dsp:cNvSpPr/>
      </dsp:nvSpPr>
      <dsp:spPr>
        <a:xfrm rot="5400000">
          <a:off x="-251085" y="1733588"/>
          <a:ext cx="1673902" cy="11717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Geração de Renda</a:t>
          </a:r>
          <a:endParaRPr lang="pt-BR" sz="1100" b="1" kern="1200" dirty="0"/>
        </a:p>
      </dsp:txBody>
      <dsp:txXfrm rot="-5400000">
        <a:off x="1" y="2068369"/>
        <a:ext cx="1171731" cy="502171"/>
      </dsp:txXfrm>
    </dsp:sp>
    <dsp:sp modelId="{9CCEC536-EFF5-4402-BCDC-B9ED2DC784BB}">
      <dsp:nvSpPr>
        <dsp:cNvPr id="0" name=""/>
        <dsp:cNvSpPr/>
      </dsp:nvSpPr>
      <dsp:spPr>
        <a:xfrm rot="5400000">
          <a:off x="2550356" y="103878"/>
          <a:ext cx="1088036" cy="384528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kern="1200" dirty="0" smtClean="0"/>
            <a:t>Geração de renda de 72 bilhões ao ano.</a:t>
          </a:r>
          <a:endParaRPr lang="pt-BR" sz="1600" b="0" kern="1200" dirty="0"/>
        </a:p>
      </dsp:txBody>
      <dsp:txXfrm rot="-5400000">
        <a:off x="1171732" y="1535616"/>
        <a:ext cx="3792171" cy="981808"/>
      </dsp:txXfrm>
    </dsp:sp>
    <dsp:sp modelId="{94608D29-06BD-4791-82B5-F0AD02F1FAF2}">
      <dsp:nvSpPr>
        <dsp:cNvPr id="0" name=""/>
        <dsp:cNvSpPr/>
      </dsp:nvSpPr>
      <dsp:spPr>
        <a:xfrm rot="5400000">
          <a:off x="-251085" y="3216090"/>
          <a:ext cx="1673902" cy="11717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/>
            <a:t>Tributos</a:t>
          </a:r>
          <a:endParaRPr lang="pt-BR" sz="1200" b="1" kern="1200" dirty="0"/>
        </a:p>
      </dsp:txBody>
      <dsp:txXfrm rot="-5400000">
        <a:off x="1" y="3550871"/>
        <a:ext cx="1171731" cy="502171"/>
      </dsp:txXfrm>
    </dsp:sp>
    <dsp:sp modelId="{436F7141-A202-45A0-97ED-03E5167EB315}">
      <dsp:nvSpPr>
        <dsp:cNvPr id="0" name=""/>
        <dsp:cNvSpPr/>
      </dsp:nvSpPr>
      <dsp:spPr>
        <a:xfrm rot="5400000">
          <a:off x="2550356" y="1584486"/>
          <a:ext cx="1088036" cy="384528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kern="1200" dirty="0" smtClean="0"/>
            <a:t>Arrecadação de 106 bilhões em Tributos</a:t>
          </a:r>
          <a:endParaRPr lang="pt-BR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0" kern="1200" dirty="0"/>
        </a:p>
      </dsp:txBody>
      <dsp:txXfrm rot="-5400000">
        <a:off x="1171732" y="3016224"/>
        <a:ext cx="3792171" cy="98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719B4-0F25-4D34-8F8D-3ABCA254D757}" type="datetimeFigureOut">
              <a:rPr lang="pt-BR" smtClean="0"/>
              <a:t>20/02/2014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149D7-E77E-4663-BF3F-BD00CE8F3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61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1" y="0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fld id="{BB516E9C-D234-4C2A-BAEE-2E6F880E1E29}" type="datetimeFigureOut">
              <a:rPr lang="pt-BR" smtClean="0"/>
              <a:pPr/>
              <a:t>20/02/2014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9300"/>
            <a:ext cx="50006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6" y="4748333"/>
            <a:ext cx="5491480" cy="4498419"/>
          </a:xfrm>
          <a:prstGeom prst="rect">
            <a:avLst/>
          </a:prstGeom>
        </p:spPr>
        <p:txBody>
          <a:bodyPr vert="horz" lIns="92181" tIns="46090" rIns="92181" bIns="4609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94928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1" y="9494928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r">
              <a:defRPr sz="1200"/>
            </a:lvl1pPr>
          </a:lstStyle>
          <a:p>
            <a:fld id="{D21FBA35-CB6D-4CF3-B3B9-2A001CF249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2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58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34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7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62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66763" y="831850"/>
            <a:ext cx="5507037" cy="41322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582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66763" y="831850"/>
            <a:ext cx="5507037" cy="41322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25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C57-ABF8-4442-9C7D-FCD0449CF52D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83B-3F37-49CB-AB6A-117B23F711E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A6C-8565-4E89-8E0B-E27D3F12163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r="31433" b="7738"/>
          <a:stretch>
            <a:fillRect/>
          </a:stretch>
        </p:blipFill>
        <p:spPr bwMode="auto">
          <a:xfrm>
            <a:off x="558800" y="368300"/>
            <a:ext cx="1393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 userDrawn="1"/>
        </p:nvCxnSpPr>
        <p:spPr>
          <a:xfrm>
            <a:off x="460375" y="1050925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AFB12-1DBE-414F-9EBC-17CCFC2FFAFC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r="31433" b="7738"/>
          <a:stretch>
            <a:fillRect/>
          </a:stretch>
        </p:blipFill>
        <p:spPr bwMode="auto">
          <a:xfrm>
            <a:off x="558800" y="368300"/>
            <a:ext cx="1393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 userDrawn="1"/>
        </p:nvCxnSpPr>
        <p:spPr>
          <a:xfrm>
            <a:off x="460375" y="1050925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AFB12-1DBE-414F-9EBC-17CCFC2FFA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0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r="31433" b="7738"/>
          <a:stretch>
            <a:fillRect/>
          </a:stretch>
        </p:blipFill>
        <p:spPr bwMode="auto">
          <a:xfrm>
            <a:off x="558800" y="368300"/>
            <a:ext cx="1393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 userDrawn="1"/>
        </p:nvCxnSpPr>
        <p:spPr>
          <a:xfrm>
            <a:off x="460375" y="1050925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AD26C-25F5-4968-9EFC-683B46D473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98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r="31433" b="7738"/>
          <a:stretch>
            <a:fillRect/>
          </a:stretch>
        </p:blipFill>
        <p:spPr bwMode="auto">
          <a:xfrm>
            <a:off x="558800" y="368300"/>
            <a:ext cx="1393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 userDrawn="1"/>
        </p:nvCxnSpPr>
        <p:spPr>
          <a:xfrm>
            <a:off x="460375" y="1050925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AD26C-25F5-4968-9EFC-683B46D473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6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619-5A54-4571-8FED-1BB8F3F6688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9325" r="31433" b="7737"/>
          <a:stretch/>
        </p:blipFill>
        <p:spPr bwMode="auto">
          <a:xfrm>
            <a:off x="559005" y="368768"/>
            <a:ext cx="1393244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 userDrawn="1"/>
        </p:nvCxnSpPr>
        <p:spPr>
          <a:xfrm>
            <a:off x="461143" y="1051148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70C3-ABD9-42C2-AF0B-1074B32159D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F2E-7601-4820-93C7-99577662C84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5531-D2F4-4788-8004-3C09ACDB95F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70AF-7C97-4C69-B851-3B6202E8010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803-F7BC-450B-AED9-7057CB92E877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875F-0C4E-4B3D-9304-158DB12C9F3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669D-5E75-4C9A-B9F6-23DF49F7DA0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F57F-EFF2-4367-AB1E-73694992724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8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13" Type="http://schemas.openxmlformats.org/officeDocument/2006/relationships/package" Target="../embeddings/Microsoft_Excel_Worksheet4.xlsx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11" Type="http://schemas.openxmlformats.org/officeDocument/2006/relationships/package" Target="../embeddings/Microsoft_Excel_Worksheet3.xlsx"/><Relationship Id="rId5" Type="http://schemas.openxmlformats.org/officeDocument/2006/relationships/package" Target="../embeddings/Microsoft_Excel_Worksheet1.xlsx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emf"/><Relationship Id="rId1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21" Type="http://schemas.openxmlformats.org/officeDocument/2006/relationships/image" Target="../media/image21.jp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cid:image005.jpg@01CF2D6C.5A7FB330" TargetMode="External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99161"/>
            <a:ext cx="8952359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520076" y="4312165"/>
            <a:ext cx="8103848" cy="17645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Apresentação Secretário Executivo do </a:t>
            </a:r>
          </a:p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Ministério da Fazenda</a:t>
            </a:r>
          </a:p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Paulo </a:t>
            </a:r>
            <a:r>
              <a:rPr lang="pt-BR" sz="2700" b="1" dirty="0" err="1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pt-BR" sz="2700" b="1" dirty="0" err="1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affarelli</a:t>
            </a:r>
            <a:endParaRPr lang="pt-BR" sz="2700" b="1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21 de Fevereiro de 2014</a:t>
            </a:r>
            <a:endParaRPr lang="en-US" sz="2400" b="1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4" name="523d1cf1-6642-4e3a-9bab-a47b69022ee4" descr="E1BB9BC2-3358-4BFF-9977-1311CB9C1564@TREELABS"/>
          <p:cNvPicPr>
            <a:picLocks noChangeAspect="1" noChangeArrowheads="1"/>
          </p:cNvPicPr>
          <p:nvPr/>
        </p:nvPicPr>
        <p:blipFill rotWithShape="1">
          <a:blip r:embed="rId2" cstate="print"/>
          <a:srcRect l="7937" r="28422"/>
          <a:stretch/>
        </p:blipFill>
        <p:spPr bwMode="auto">
          <a:xfrm>
            <a:off x="1874587" y="1124744"/>
            <a:ext cx="53617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548424" y="467380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Estudo FGV/ABRAINC: Cadeia Produtiva da Construção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45" y="1124744"/>
            <a:ext cx="7926924" cy="566852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06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04408" y="467380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Estudo FGV/ABRAINC: Edificações e Incorporação</a:t>
            </a:r>
          </a:p>
        </p:txBody>
      </p:sp>
      <p:sp>
        <p:nvSpPr>
          <p:cNvPr id="35" name="Elipse 34"/>
          <p:cNvSpPr/>
          <p:nvPr/>
        </p:nvSpPr>
        <p:spPr>
          <a:xfrm>
            <a:off x="1287138" y="2390491"/>
            <a:ext cx="1206830" cy="686495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7" name="Grupo 36"/>
          <p:cNvGrpSpPr/>
          <p:nvPr/>
        </p:nvGrpSpPr>
        <p:grpSpPr>
          <a:xfrm>
            <a:off x="1465750" y="3507569"/>
            <a:ext cx="1202542" cy="688872"/>
            <a:chOff x="2070281" y="957"/>
            <a:chExt cx="844839" cy="844839"/>
          </a:xfrm>
          <a:solidFill>
            <a:schemeClr val="bg1"/>
          </a:solidFill>
        </p:grpSpPr>
        <p:sp>
          <p:nvSpPr>
            <p:cNvPr id="39" name="Elipse 4"/>
            <p:cNvSpPr/>
            <p:nvPr/>
          </p:nvSpPr>
          <p:spPr>
            <a:xfrm>
              <a:off x="2198783" y="146586"/>
              <a:ext cx="592267" cy="5273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574" tIns="18574" rIns="18574" bIns="18574" numCol="1" spcCol="1270" anchor="ctr" anchorCtr="0">
              <a:noAutofit/>
            </a:bodyPr>
            <a:lstStyle/>
            <a:p>
              <a:pPr algn="ctr" defTabSz="13001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925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2070281" y="957"/>
              <a:ext cx="844839" cy="844839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41" name="Elipse 40"/>
          <p:cNvSpPr/>
          <p:nvPr/>
        </p:nvSpPr>
        <p:spPr>
          <a:xfrm>
            <a:off x="1402720" y="4471719"/>
            <a:ext cx="1202542" cy="6888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Retângulo 42"/>
          <p:cNvSpPr/>
          <p:nvPr/>
        </p:nvSpPr>
        <p:spPr>
          <a:xfrm>
            <a:off x="1352176" y="2454474"/>
            <a:ext cx="10400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Obras de </a:t>
            </a:r>
          </a:p>
          <a:p>
            <a:pPr algn="ctr"/>
            <a:r>
              <a:rPr lang="pt-B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Infraestrutura</a:t>
            </a:r>
            <a:endParaRPr lang="pt-BR" sz="1100" dirty="0"/>
          </a:p>
        </p:txBody>
      </p:sp>
      <p:sp>
        <p:nvSpPr>
          <p:cNvPr id="44" name="Retângulo 43"/>
          <p:cNvSpPr/>
          <p:nvPr/>
        </p:nvSpPr>
        <p:spPr>
          <a:xfrm>
            <a:off x="1416348" y="4609416"/>
            <a:ext cx="10776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Serviços </a:t>
            </a:r>
          </a:p>
          <a:p>
            <a:pPr algn="ctr"/>
            <a:r>
              <a:rPr lang="pt-B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Especializados</a:t>
            </a:r>
            <a:endParaRPr lang="pt-BR" sz="1100" dirty="0"/>
          </a:p>
        </p:txBody>
      </p:sp>
      <p:cxnSp>
        <p:nvCxnSpPr>
          <p:cNvPr id="45" name="Conector reto 44"/>
          <p:cNvCxnSpPr>
            <a:endCxn id="35" idx="3"/>
          </p:cNvCxnSpPr>
          <p:nvPr/>
        </p:nvCxnSpPr>
        <p:spPr>
          <a:xfrm flipV="1">
            <a:off x="979569" y="2976451"/>
            <a:ext cx="484305" cy="679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endCxn id="41" idx="1"/>
          </p:cNvCxnSpPr>
          <p:nvPr/>
        </p:nvCxnSpPr>
        <p:spPr>
          <a:xfrm>
            <a:off x="1086591" y="3920853"/>
            <a:ext cx="492237" cy="651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1171624" y="3852902"/>
            <a:ext cx="3058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230024204"/>
              </p:ext>
            </p:extLst>
          </p:nvPr>
        </p:nvGraphicFramePr>
        <p:xfrm>
          <a:off x="3443415" y="1886437"/>
          <a:ext cx="5017017" cy="4638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2776207" y="3749530"/>
            <a:ext cx="537501" cy="22666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1537001" y="3542868"/>
            <a:ext cx="88017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Construção de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Edifícios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059832" y="1219473"/>
            <a:ext cx="489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Números do Setor – 2007 a 2011</a:t>
            </a:r>
            <a:endParaRPr lang="pt-BR" dirty="0"/>
          </a:p>
        </p:txBody>
      </p:sp>
      <p:grpSp>
        <p:nvGrpSpPr>
          <p:cNvPr id="50" name="Grupo 49"/>
          <p:cNvGrpSpPr/>
          <p:nvPr/>
        </p:nvGrpSpPr>
        <p:grpSpPr>
          <a:xfrm>
            <a:off x="42288" y="3473387"/>
            <a:ext cx="1202542" cy="688872"/>
            <a:chOff x="2070281" y="957"/>
            <a:chExt cx="844839" cy="844839"/>
          </a:xfrm>
          <a:solidFill>
            <a:schemeClr val="bg1"/>
          </a:solidFill>
        </p:grpSpPr>
        <p:sp>
          <p:nvSpPr>
            <p:cNvPr id="51" name="Elipse 4"/>
            <p:cNvSpPr/>
            <p:nvPr/>
          </p:nvSpPr>
          <p:spPr>
            <a:xfrm>
              <a:off x="2198783" y="146586"/>
              <a:ext cx="592267" cy="5273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574" tIns="18574" rIns="18574" bIns="18574" numCol="1" spcCol="1270" anchor="ctr" anchorCtr="0">
              <a:noAutofit/>
            </a:bodyPr>
            <a:lstStyle/>
            <a:p>
              <a:pPr algn="ctr" defTabSz="13001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925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2070281" y="957"/>
              <a:ext cx="844839" cy="844839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55" name="Retângulo 54"/>
          <p:cNvSpPr/>
          <p:nvPr/>
        </p:nvSpPr>
        <p:spPr>
          <a:xfrm>
            <a:off x="174602" y="3596620"/>
            <a:ext cx="8334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Cadeia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Produtiva</a:t>
            </a:r>
            <a:endParaRPr lang="pt-BR" sz="11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83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72360" y="476672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Desonerações e sua manutenção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10039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7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03704"/>
              </p:ext>
            </p:extLst>
          </p:nvPr>
        </p:nvGraphicFramePr>
        <p:xfrm>
          <a:off x="1023938" y="1924819"/>
          <a:ext cx="709612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Worksheet" r:id="rId5" imgW="7096113" imgH="2000062" progId="Excel.Sheet.12">
                  <p:embed/>
                </p:oleObj>
              </mc:Choice>
              <mc:Fallback>
                <p:oleObj name="Worksheet" r:id="rId5" imgW="7096113" imgH="20000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3938" y="1924819"/>
                        <a:ext cx="7096125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662241"/>
              </p:ext>
            </p:extLst>
          </p:nvPr>
        </p:nvGraphicFramePr>
        <p:xfrm>
          <a:off x="1028888" y="1556792"/>
          <a:ext cx="7096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Worksheet" r:id="rId8" imgW="7096113" imgH="200092" progId="Excel.Sheet.12">
                  <p:embed/>
                </p:oleObj>
              </mc:Choice>
              <mc:Fallback>
                <p:oleObj name="Worksheet" r:id="rId8" imgW="7096113" imgH="2000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8888" y="1556792"/>
                        <a:ext cx="70961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2267744" y="1124744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DESONERAÇÕES A SEREM MANTIDAS</a:t>
            </a:r>
            <a:endParaRPr lang="pt-BR" sz="1400" b="1" dirty="0"/>
          </a:p>
        </p:txBody>
      </p:sp>
      <p:graphicFrame>
        <p:nvGraphicFramePr>
          <p:cNvPr id="32" name="Obje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417321"/>
              </p:ext>
            </p:extLst>
          </p:nvPr>
        </p:nvGraphicFramePr>
        <p:xfrm>
          <a:off x="1024759" y="4453111"/>
          <a:ext cx="7096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Worksheet" r:id="rId11" imgW="7096113" imgH="200092" progId="Excel.Sheet.12">
                  <p:embed/>
                </p:oleObj>
              </mc:Choice>
              <mc:Fallback>
                <p:oleObj name="Worksheet" r:id="rId11" imgW="7096113" imgH="2000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4759" y="4453111"/>
                        <a:ext cx="70961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2263615" y="402106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ALTERAÇÕES A SEREM CONSIDERADAS</a:t>
            </a:r>
            <a:endParaRPr lang="pt-BR" sz="1400" b="1" dirty="0"/>
          </a:p>
        </p:txBody>
      </p:sp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065593"/>
              </p:ext>
            </p:extLst>
          </p:nvPr>
        </p:nvGraphicFramePr>
        <p:xfrm>
          <a:off x="1023938" y="4787602"/>
          <a:ext cx="70961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Worksheet" r:id="rId13" imgW="7096113" imgH="1809867" progId="Excel.Sheet.12">
                  <p:embed/>
                </p:oleObj>
              </mc:Choice>
              <mc:Fallback>
                <p:oleObj name="Worksheet" r:id="rId13" imgW="7096113" imgH="18098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23938" y="4787602"/>
                        <a:ext cx="7096125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88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432016" y="334397"/>
            <a:ext cx="826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O setor da Incorporação</a:t>
            </a:r>
          </a:p>
        </p:txBody>
      </p:sp>
      <p:sp>
        <p:nvSpPr>
          <p:cNvPr id="10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pt-BR" sz="1200" b="1" dirty="0" smtClean="0">
                <a:solidFill>
                  <a:prstClr val="black"/>
                </a:solidFill>
              </a:rPr>
              <a:t>8</a:t>
            </a:r>
            <a:endParaRPr lang="pt-BR" sz="1200" b="1" dirty="0">
              <a:solidFill>
                <a:prstClr val="black"/>
              </a:solidFill>
            </a:endParaRPr>
          </a:p>
        </p:txBody>
      </p:sp>
      <p:sp>
        <p:nvSpPr>
          <p:cNvPr id="13" name="CaixaDeTexto 6"/>
          <p:cNvSpPr txBox="1"/>
          <p:nvPr/>
        </p:nvSpPr>
        <p:spPr>
          <a:xfrm>
            <a:off x="251520" y="5775647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prstClr val="black"/>
                </a:solidFill>
              </a:rPr>
              <a:t>Fonte: IBGE e MTE.</a:t>
            </a:r>
          </a:p>
          <a:p>
            <a:r>
              <a:rPr lang="pt-BR" sz="1200" dirty="0" smtClean="0">
                <a:solidFill>
                  <a:prstClr val="black"/>
                </a:solidFill>
              </a:rPr>
              <a:t>Valor Bruto Adicionado ao PIB (R$ bilhões) – valores a preços correntes</a:t>
            </a:r>
          </a:p>
          <a:p>
            <a:r>
              <a:rPr lang="pt-BR" sz="1200" dirty="0" smtClean="0">
                <a:solidFill>
                  <a:prstClr val="black"/>
                </a:solidFill>
              </a:rPr>
              <a:t>2013*: Valor bruto adicionado ao PIB – construção civil – out/12 a set/13.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66508" y="1578278"/>
            <a:ext cx="38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O </a:t>
            </a:r>
            <a:r>
              <a:rPr lang="pt-BR" sz="20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Evolução </a:t>
            </a:r>
            <a:r>
              <a:rPr lang="pt-BR" sz="20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da Construção Civil</a:t>
            </a:r>
            <a:endParaRPr lang="pt-BR" sz="2000" dirty="0">
              <a:solidFill>
                <a:prstClr val="black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860032" y="157827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Aporte de recursos (capital + dívida) possibilitou o crescimento</a:t>
            </a:r>
            <a:endParaRPr lang="pt-BR" sz="1400" dirty="0">
              <a:solidFill>
                <a:prstClr val="black"/>
              </a:solidFill>
            </a:endParaRPr>
          </a:p>
        </p:txBody>
      </p:sp>
      <p:sp>
        <p:nvSpPr>
          <p:cNvPr id="18" name="CaixaDeTexto 6"/>
          <p:cNvSpPr txBox="1"/>
          <p:nvPr/>
        </p:nvSpPr>
        <p:spPr>
          <a:xfrm>
            <a:off x="4788024" y="577564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prstClr val="black"/>
                </a:solidFill>
              </a:rPr>
              <a:t>Fonte: BACEN e </a:t>
            </a:r>
            <a:r>
              <a:rPr lang="pt-BR" sz="1200" dirty="0" err="1" smtClean="0">
                <a:solidFill>
                  <a:prstClr val="black"/>
                </a:solidFill>
                <a:cs typeface="Calibri" pitchFamily="34" charset="0"/>
              </a:rPr>
              <a:t>BM&amp;Fbovespa</a:t>
            </a:r>
            <a:r>
              <a:rPr lang="pt-BR" sz="1200" dirty="0" smtClean="0">
                <a:solidFill>
                  <a:prstClr val="black"/>
                </a:solidFill>
                <a:cs typeface="Calibri" pitchFamily="34" charset="0"/>
              </a:rPr>
              <a:t> (Ofertas públicas primárias, IPO+</a:t>
            </a:r>
            <a:r>
              <a:rPr lang="pt-BR" sz="1200" dirty="0" err="1" smtClean="0">
                <a:solidFill>
                  <a:prstClr val="black"/>
                </a:solidFill>
                <a:cs typeface="Calibri" pitchFamily="34" charset="0"/>
              </a:rPr>
              <a:t>Follow</a:t>
            </a:r>
            <a:r>
              <a:rPr lang="pt-BR" sz="1200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pt-BR" sz="1200" dirty="0" err="1" smtClean="0">
                <a:solidFill>
                  <a:prstClr val="black"/>
                </a:solidFill>
                <a:cs typeface="Calibri" pitchFamily="34" charset="0"/>
              </a:rPr>
              <a:t>On</a:t>
            </a:r>
            <a:r>
              <a:rPr lang="pt-BR" sz="1200" dirty="0" smtClean="0">
                <a:solidFill>
                  <a:prstClr val="black"/>
                </a:solidFill>
                <a:cs typeface="Calibri" pitchFamily="34" charset="0"/>
              </a:rPr>
              <a:t>)</a:t>
            </a:r>
            <a:endParaRPr lang="pt-BR" sz="1200" dirty="0">
              <a:solidFill>
                <a:prstClr val="black"/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572000" y="1629320"/>
            <a:ext cx="0" cy="46800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66940" y="1938318"/>
            <a:ext cx="38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Últimos anos mostram perda de ímpeto</a:t>
            </a:r>
            <a:endParaRPr lang="pt-BR" sz="1600" dirty="0">
              <a:solidFill>
                <a:prstClr val="black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571" y="2433588"/>
            <a:ext cx="43529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56" y="2427641"/>
            <a:ext cx="44005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9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pt-BR" sz="1200" b="1" dirty="0" smtClean="0">
                <a:solidFill>
                  <a:prstClr val="black"/>
                </a:solidFill>
              </a:rPr>
              <a:t>9</a:t>
            </a:r>
            <a:endParaRPr lang="pt-BR" sz="1200" b="1" dirty="0">
              <a:solidFill>
                <a:prstClr val="black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7664" y="332656"/>
            <a:ext cx="658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Evolução de endividamento - há espaço para novas captações?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58106" y="184482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black"/>
                </a:solidFill>
                <a:cs typeface="Calibri" pitchFamily="34" charset="0"/>
              </a:rPr>
              <a:t>Dívida Total</a:t>
            </a:r>
          </a:p>
          <a:p>
            <a:pPr algn="ctr"/>
            <a:r>
              <a:rPr lang="pt-BR" sz="1400" dirty="0">
                <a:solidFill>
                  <a:prstClr val="black"/>
                </a:solidFill>
                <a:cs typeface="Calibri" pitchFamily="34" charset="0"/>
              </a:rPr>
              <a:t>(em R$ bilhões)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304411" y="185353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black"/>
                </a:solidFill>
                <a:cs typeface="Calibri" pitchFamily="34" charset="0"/>
              </a:rPr>
              <a:t>Dívida líquida</a:t>
            </a:r>
          </a:p>
          <a:p>
            <a:pPr algn="ctr"/>
            <a:r>
              <a:rPr lang="pt-BR" sz="1400" dirty="0">
                <a:solidFill>
                  <a:prstClr val="black"/>
                </a:solidFill>
                <a:cs typeface="Calibri" pitchFamily="34" charset="0"/>
              </a:rPr>
              <a:t>(em R$ bilhões)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0" y="6309320"/>
            <a:ext cx="896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  <a:cs typeface="Calibri" pitchFamily="34" charset="0"/>
              </a:rPr>
              <a:t>2008 – 2012: Consolidação proporcional / set/13*: CPC 19 IFRS 11</a:t>
            </a:r>
          </a:p>
          <a:p>
            <a:r>
              <a:rPr lang="pt-BR" sz="1100" dirty="0" smtClean="0">
                <a:solidFill>
                  <a:prstClr val="black"/>
                </a:solidFill>
                <a:cs typeface="Calibri" pitchFamily="34" charset="0"/>
              </a:rPr>
              <a:t>Fonte</a:t>
            </a:r>
            <a:r>
              <a:rPr lang="pt-BR" sz="1100" dirty="0">
                <a:solidFill>
                  <a:prstClr val="black"/>
                </a:solidFill>
                <a:cs typeface="Calibri" pitchFamily="34" charset="0"/>
              </a:rPr>
              <a:t>: Relatórios das Companhias – MRV, Cyrela, Gafisa, PDG, Rossi, Brookfield, CCDI, Viver, Even, Rodobens, Trisul, Tecnisa, Direcional, </a:t>
            </a:r>
            <a:r>
              <a:rPr lang="pt-BR" sz="1100" dirty="0" err="1" smtClean="0">
                <a:solidFill>
                  <a:prstClr val="black"/>
                </a:solidFill>
                <a:cs typeface="Calibri" pitchFamily="34" charset="0"/>
              </a:rPr>
              <a:t>Eztec</a:t>
            </a:r>
            <a:r>
              <a:rPr lang="pt-BR" sz="1100" dirty="0" smtClean="0">
                <a:solidFill>
                  <a:prstClr val="black"/>
                </a:solidFill>
                <a:cs typeface="Calibri" pitchFamily="34" charset="0"/>
              </a:rPr>
              <a:t>, </a:t>
            </a:r>
            <a:r>
              <a:rPr lang="pt-BR" sz="1100" dirty="0" err="1" smtClean="0">
                <a:solidFill>
                  <a:prstClr val="black"/>
                </a:solidFill>
                <a:cs typeface="Calibri" pitchFamily="34" charset="0"/>
              </a:rPr>
              <a:t>Helbor</a:t>
            </a:r>
            <a:r>
              <a:rPr lang="pt-BR" sz="1100" dirty="0" smtClean="0">
                <a:solidFill>
                  <a:prstClr val="black"/>
                </a:solidFill>
                <a:cs typeface="Calibri" pitchFamily="34" charset="0"/>
              </a:rPr>
              <a:t>.</a:t>
            </a:r>
            <a:endParaRPr lang="pt-BR" sz="1100" dirty="0">
              <a:solidFill>
                <a:prstClr val="black"/>
              </a:solidFill>
              <a:cs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11171" r="7644"/>
          <a:stretch>
            <a:fillRect/>
          </a:stretch>
        </p:blipFill>
        <p:spPr bwMode="auto">
          <a:xfrm>
            <a:off x="5028710" y="2615406"/>
            <a:ext cx="3719754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3004"/>
            <a:ext cx="4581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7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pt-BR" sz="1200" b="1" dirty="0" smtClean="0">
                <a:solidFill>
                  <a:prstClr val="black"/>
                </a:solidFill>
              </a:rPr>
              <a:t>10</a:t>
            </a:r>
            <a:endParaRPr lang="pt-BR" sz="1200" b="1" dirty="0">
              <a:solidFill>
                <a:prstClr val="black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55576" y="417787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Aportes de capital – emissões de ações por incorporadoras brasileiras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381328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prstClr val="black"/>
                </a:solidFill>
                <a:cs typeface="Calibri" pitchFamily="34" charset="0"/>
              </a:rPr>
              <a:t>* Construtoras analisadas: MRV, Cyrela, Gafisa, PDG, Rossi, Brookfield, CCDI, Viver, Even, Rodobens, Trisul, Tecnisa, Direcional, Eztec .</a:t>
            </a:r>
          </a:p>
          <a:p>
            <a:r>
              <a:rPr lang="pt-BR" sz="1200" dirty="0">
                <a:solidFill>
                  <a:prstClr val="black"/>
                </a:solidFill>
                <a:cs typeface="Calibri" pitchFamily="34" charset="0"/>
              </a:rPr>
              <a:t>Fonte: </a:t>
            </a:r>
            <a:r>
              <a:rPr lang="pt-BR" sz="1200" dirty="0" err="1">
                <a:solidFill>
                  <a:prstClr val="black"/>
                </a:solidFill>
                <a:cs typeface="Calibri" pitchFamily="34" charset="0"/>
              </a:rPr>
              <a:t>BM&amp;Fbovespa</a:t>
            </a:r>
            <a:r>
              <a:rPr lang="pt-BR" sz="1200" dirty="0">
                <a:solidFill>
                  <a:prstClr val="black"/>
                </a:solidFill>
                <a:cs typeface="Calibri" pitchFamily="34" charset="0"/>
              </a:rPr>
              <a:t> – Ofertas públicas primárias, </a:t>
            </a:r>
            <a:r>
              <a:rPr lang="pt-BR" sz="1200" dirty="0" err="1">
                <a:solidFill>
                  <a:prstClr val="black"/>
                </a:solidFill>
                <a:cs typeface="Calibri" pitchFamily="34" charset="0"/>
              </a:rPr>
              <a:t>IPO+Follow</a:t>
            </a:r>
            <a:r>
              <a:rPr lang="pt-BR" sz="1200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pt-BR" sz="1200" dirty="0" err="1">
                <a:solidFill>
                  <a:prstClr val="black"/>
                </a:solidFill>
                <a:cs typeface="Calibri" pitchFamily="34" charset="0"/>
              </a:rPr>
              <a:t>On</a:t>
            </a:r>
            <a:r>
              <a:rPr lang="pt-BR" sz="1200" dirty="0">
                <a:solidFill>
                  <a:prstClr val="black"/>
                </a:solidFill>
                <a:cs typeface="Calibri" pitchFamily="34" charset="0"/>
              </a:rPr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23982" y="1700808"/>
            <a:ext cx="754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black"/>
                </a:solidFill>
                <a:cs typeface="Calibri" pitchFamily="34" charset="0"/>
              </a:rPr>
              <a:t>Baixo </a:t>
            </a:r>
            <a:r>
              <a:rPr lang="pt-BR" b="1" dirty="0" err="1">
                <a:solidFill>
                  <a:prstClr val="black"/>
                </a:solidFill>
                <a:cs typeface="Calibri" pitchFamily="34" charset="0"/>
              </a:rPr>
              <a:t>valuation</a:t>
            </a:r>
            <a:r>
              <a:rPr lang="pt-BR" b="1" dirty="0">
                <a:solidFill>
                  <a:prstClr val="black"/>
                </a:solidFill>
                <a:cs typeface="Calibri" pitchFamily="34" charset="0"/>
              </a:rPr>
              <a:t> + Aversão risco = Restrições a novas emissões</a:t>
            </a:r>
            <a:endParaRPr lang="pt-BR" sz="1400" dirty="0">
              <a:solidFill>
                <a:prstClr val="black"/>
              </a:solidFill>
              <a:cs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5733" b="2457"/>
          <a:stretch>
            <a:fillRect/>
          </a:stretch>
        </p:blipFill>
        <p:spPr bwMode="auto">
          <a:xfrm>
            <a:off x="954883" y="2348880"/>
            <a:ext cx="7234235" cy="343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 bwMode="auto">
          <a:xfrm>
            <a:off x="997725" y="5868561"/>
            <a:ext cx="7148551" cy="374571"/>
          </a:xfrm>
          <a:prstGeom prst="roundRect">
            <a:avLst/>
          </a:prstGeom>
          <a:solidFill>
            <a:schemeClr val="accent1"/>
          </a:solidFill>
          <a:ln w="19050">
            <a:solidFill>
              <a:srgbClr val="00693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indent="-285750" algn="ctr">
              <a:buSzPct val="100000"/>
            </a:pPr>
            <a:r>
              <a:rPr lang="pt-BR" sz="1600" b="1" dirty="0">
                <a:solidFill>
                  <a:prstClr val="white"/>
                </a:solidFill>
              </a:rPr>
              <a:t>Volume total levantado entre 2006 e 2013: R$ 15,3 bilhões </a:t>
            </a:r>
          </a:p>
        </p:txBody>
      </p:sp>
    </p:spTree>
    <p:extLst>
      <p:ext uri="{BB962C8B-B14F-4D97-AF65-F5344CB8AC3E}">
        <p14:creationId xmlns:p14="http://schemas.microsoft.com/office/powerpoint/2010/main" val="19106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432016" y="334397"/>
            <a:ext cx="8244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Lançamentos x Vendas – Empresas Abertas</a:t>
            </a:r>
          </a:p>
          <a:p>
            <a:pPr algn="ctr">
              <a:defRPr/>
            </a:pP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Queda no nível de atividade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008" y="6309320"/>
            <a:ext cx="824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prstClr val="black"/>
                </a:solidFill>
              </a:rPr>
              <a:t>2013*: </a:t>
            </a:r>
            <a:r>
              <a:rPr lang="pt-BR" sz="1000" dirty="0" smtClean="0">
                <a:solidFill>
                  <a:prstClr val="black"/>
                </a:solidFill>
              </a:rPr>
              <a:t> </a:t>
            </a:r>
            <a:r>
              <a:rPr lang="pt-BR" sz="1000" dirty="0" smtClean="0"/>
              <a:t>Rossi, </a:t>
            </a:r>
            <a:r>
              <a:rPr lang="pt-BR" sz="1000" dirty="0" err="1" smtClean="0"/>
              <a:t>Eztec</a:t>
            </a:r>
            <a:r>
              <a:rPr lang="pt-BR" sz="1000" dirty="0" smtClean="0"/>
              <a:t>, </a:t>
            </a:r>
            <a:r>
              <a:rPr lang="pt-BR" sz="1000" dirty="0" err="1" smtClean="0"/>
              <a:t>Brookfield</a:t>
            </a:r>
            <a:r>
              <a:rPr lang="pt-BR" sz="1000" dirty="0" smtClean="0"/>
              <a:t> e Viver: 4T13 = média dos últimos 3 trimestres devido a informação ainda não estar disponível.</a:t>
            </a:r>
            <a:endParaRPr lang="pt-BR" sz="1000" dirty="0">
              <a:solidFill>
                <a:prstClr val="black"/>
              </a:solidFill>
            </a:endParaRPr>
          </a:p>
          <a:p>
            <a:r>
              <a:rPr lang="pt-BR" sz="1000" dirty="0">
                <a:solidFill>
                  <a:prstClr val="black"/>
                </a:solidFill>
              </a:rPr>
              <a:t>Fonte: Relatórios das Companhias – </a:t>
            </a:r>
            <a:r>
              <a:rPr lang="pt-BR" sz="1000" dirty="0" err="1">
                <a:solidFill>
                  <a:prstClr val="black"/>
                </a:solidFill>
              </a:rPr>
              <a:t>Brookfield</a:t>
            </a:r>
            <a:r>
              <a:rPr lang="pt-BR" sz="1000" dirty="0">
                <a:solidFill>
                  <a:prstClr val="black"/>
                </a:solidFill>
              </a:rPr>
              <a:t>, CCDI, </a:t>
            </a:r>
            <a:r>
              <a:rPr lang="pt-BR" sz="1000" dirty="0" err="1">
                <a:solidFill>
                  <a:prstClr val="black"/>
                </a:solidFill>
              </a:rPr>
              <a:t>Cyrela</a:t>
            </a:r>
            <a:r>
              <a:rPr lang="pt-BR" sz="1000" dirty="0">
                <a:solidFill>
                  <a:prstClr val="black"/>
                </a:solidFill>
              </a:rPr>
              <a:t>, Direcional, </a:t>
            </a:r>
            <a:r>
              <a:rPr lang="pt-BR" sz="1000" dirty="0" err="1">
                <a:solidFill>
                  <a:prstClr val="black"/>
                </a:solidFill>
              </a:rPr>
              <a:t>Even</a:t>
            </a:r>
            <a:r>
              <a:rPr lang="pt-BR" sz="1000" dirty="0">
                <a:solidFill>
                  <a:prstClr val="black"/>
                </a:solidFill>
              </a:rPr>
              <a:t>, </a:t>
            </a:r>
            <a:r>
              <a:rPr lang="pt-BR" sz="1000" dirty="0" err="1">
                <a:solidFill>
                  <a:prstClr val="black"/>
                </a:solidFill>
              </a:rPr>
              <a:t>Eztec</a:t>
            </a:r>
            <a:r>
              <a:rPr lang="pt-BR" sz="1000" dirty="0">
                <a:solidFill>
                  <a:prstClr val="black"/>
                </a:solidFill>
              </a:rPr>
              <a:t>, Gafisa, </a:t>
            </a:r>
            <a:r>
              <a:rPr lang="pt-BR" sz="1000" dirty="0" err="1">
                <a:solidFill>
                  <a:prstClr val="black"/>
                </a:solidFill>
              </a:rPr>
              <a:t>Helbor</a:t>
            </a:r>
            <a:r>
              <a:rPr lang="pt-BR" sz="1000" dirty="0">
                <a:solidFill>
                  <a:prstClr val="black"/>
                </a:solidFill>
              </a:rPr>
              <a:t>, MRV, PDG, </a:t>
            </a:r>
            <a:r>
              <a:rPr lang="pt-BR" sz="1000" dirty="0" err="1">
                <a:solidFill>
                  <a:prstClr val="black"/>
                </a:solidFill>
              </a:rPr>
              <a:t>Rodobens</a:t>
            </a:r>
            <a:r>
              <a:rPr lang="pt-BR" sz="1000" dirty="0">
                <a:solidFill>
                  <a:prstClr val="black"/>
                </a:solidFill>
              </a:rPr>
              <a:t>, Rossi, Tecnisa, </a:t>
            </a:r>
            <a:r>
              <a:rPr lang="pt-BR" sz="1000" dirty="0" err="1">
                <a:solidFill>
                  <a:prstClr val="black"/>
                </a:solidFill>
              </a:rPr>
              <a:t>Trisul</a:t>
            </a:r>
            <a:r>
              <a:rPr lang="pt-BR" sz="1000" dirty="0">
                <a:solidFill>
                  <a:prstClr val="black"/>
                </a:solidFill>
              </a:rPr>
              <a:t>, Viver.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7504" y="1340768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Lançamentos x Vendas – </a:t>
            </a:r>
            <a:r>
              <a:rPr lang="pt-BR" sz="16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deflacionado por INCC</a:t>
            </a:r>
          </a:p>
          <a:p>
            <a:pPr algn="ctr"/>
            <a:r>
              <a:rPr lang="pt-BR" sz="16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Tendência </a:t>
            </a:r>
            <a:r>
              <a:rPr lang="pt-BR" sz="16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clara de queda</a:t>
            </a:r>
          </a:p>
          <a:p>
            <a:pPr algn="ctr"/>
            <a:r>
              <a:rPr lang="pt-BR" sz="1200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(em R$ bilhões - % cia)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7010400" y="6520259"/>
            <a:ext cx="2133600" cy="365125"/>
          </a:xfrm>
        </p:spPr>
        <p:txBody>
          <a:bodyPr/>
          <a:lstStyle/>
          <a:p>
            <a:r>
              <a:rPr lang="pt-BR" b="1" dirty="0" smtClean="0">
                <a:solidFill>
                  <a:prstClr val="black"/>
                </a:solidFill>
              </a:rPr>
              <a:t>11</a:t>
            </a:r>
            <a:endParaRPr lang="pt-BR" b="1" dirty="0">
              <a:solidFill>
                <a:prstClr val="black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2008" y="5313402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black"/>
                </a:solidFill>
              </a:rPr>
              <a:t>O Índice de Confiança da Construção (ICST), indicador mensal da FGV, fechou </a:t>
            </a:r>
            <a:r>
              <a:rPr lang="pt-BR" sz="2000" b="1" dirty="0" smtClean="0">
                <a:solidFill>
                  <a:prstClr val="black"/>
                </a:solidFill>
              </a:rPr>
              <a:t>jan/14 em um dos menores níveis </a:t>
            </a:r>
            <a:r>
              <a:rPr lang="pt-BR" sz="2000" b="1" dirty="0">
                <a:solidFill>
                  <a:prstClr val="black"/>
                </a:solidFill>
              </a:rPr>
              <a:t>da série histórica, iniciada em julho de 2010.</a:t>
            </a:r>
            <a:endParaRPr lang="pt-BR" sz="2000" b="1" dirty="0">
              <a:solidFill>
                <a:srgbClr val="EEECE1">
                  <a:lumMod val="10000"/>
                </a:srgbClr>
              </a:solidFill>
              <a:cs typeface="Tahoma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637485" y="1340768"/>
            <a:ext cx="311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Índice de Confiança da Construção</a:t>
            </a:r>
          </a:p>
          <a:p>
            <a:pPr algn="ctr"/>
            <a:r>
              <a:rPr lang="pt-BR" sz="1200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(ICST)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524328" y="4581128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prstClr val="black"/>
                </a:solidFill>
              </a:rPr>
              <a:t>Fonte: FGV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12360" y="2348880"/>
            <a:ext cx="100811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397032" y="2213248"/>
            <a:ext cx="543120" cy="42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869600"/>
            <a:ext cx="4033837" cy="271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3909"/>
          <a:stretch>
            <a:fillRect/>
          </a:stretch>
        </p:blipFill>
        <p:spPr bwMode="auto">
          <a:xfrm>
            <a:off x="179512" y="2365773"/>
            <a:ext cx="4627878" cy="23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179512" y="4725144"/>
            <a:ext cx="1978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 smtClean="0">
                <a:solidFill>
                  <a:prstClr val="black"/>
                </a:solidFill>
              </a:rPr>
              <a:t>Fonte: Relatórios das Companhias </a:t>
            </a:r>
            <a:endParaRPr lang="pt-BR" sz="1000" dirty="0"/>
          </a:p>
        </p:txBody>
      </p:sp>
      <p:sp>
        <p:nvSpPr>
          <p:cNvPr id="21" name="Elipse 20"/>
          <p:cNvSpPr/>
          <p:nvPr/>
        </p:nvSpPr>
        <p:spPr>
          <a:xfrm rot="20680949">
            <a:off x="35496" y="1844824"/>
            <a:ext cx="1440160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Deflacionado por INCC</a:t>
            </a:r>
          </a:p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2008 a 2013: 38,5%</a:t>
            </a:r>
            <a:endParaRPr lang="pt-B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546" t="3909" r="2061" b="3909"/>
          <a:stretch>
            <a:fillRect/>
          </a:stretch>
        </p:blipFill>
        <p:spPr bwMode="auto">
          <a:xfrm>
            <a:off x="1709826" y="2420888"/>
            <a:ext cx="5724348" cy="288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467544" y="345430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Construção Civil – Empresas Abertas</a:t>
            </a:r>
          </a:p>
          <a:p>
            <a:pPr algn="ctr">
              <a:defRPr/>
            </a:pP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Lançamentos PMCMV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008" y="6237312"/>
            <a:ext cx="88204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prstClr val="black"/>
                </a:solidFill>
              </a:rPr>
              <a:t>2013*: </a:t>
            </a:r>
            <a:r>
              <a:rPr lang="pt-BR" sz="1100" dirty="0" smtClean="0">
                <a:solidFill>
                  <a:prstClr val="black"/>
                </a:solidFill>
              </a:rPr>
              <a:t>9M13 </a:t>
            </a:r>
            <a:r>
              <a:rPr lang="pt-BR" sz="1100" dirty="0">
                <a:solidFill>
                  <a:prstClr val="black"/>
                </a:solidFill>
              </a:rPr>
              <a:t>anualizado</a:t>
            </a:r>
          </a:p>
          <a:p>
            <a:r>
              <a:rPr lang="pt-BR" sz="1100" dirty="0">
                <a:solidFill>
                  <a:prstClr val="black"/>
                </a:solidFill>
              </a:rPr>
              <a:t>Fonte: Relatórios das Companhias – </a:t>
            </a:r>
            <a:r>
              <a:rPr lang="pt-BR" sz="1100" dirty="0" err="1">
                <a:solidFill>
                  <a:prstClr val="black"/>
                </a:solidFill>
              </a:rPr>
              <a:t>Brookfield</a:t>
            </a:r>
            <a:r>
              <a:rPr lang="pt-BR" sz="1100" dirty="0">
                <a:solidFill>
                  <a:prstClr val="black"/>
                </a:solidFill>
              </a:rPr>
              <a:t>, CCDI, </a:t>
            </a:r>
            <a:r>
              <a:rPr lang="pt-BR" sz="1100" dirty="0" err="1">
                <a:solidFill>
                  <a:prstClr val="black"/>
                </a:solidFill>
              </a:rPr>
              <a:t>Cyrela</a:t>
            </a:r>
            <a:r>
              <a:rPr lang="pt-BR" sz="1100" dirty="0">
                <a:solidFill>
                  <a:prstClr val="black"/>
                </a:solidFill>
              </a:rPr>
              <a:t>, Direcional, </a:t>
            </a:r>
            <a:r>
              <a:rPr lang="pt-BR" sz="1100" dirty="0" err="1">
                <a:solidFill>
                  <a:prstClr val="black"/>
                </a:solidFill>
              </a:rPr>
              <a:t>Even</a:t>
            </a:r>
            <a:r>
              <a:rPr lang="pt-BR" sz="1100" dirty="0">
                <a:solidFill>
                  <a:prstClr val="black"/>
                </a:solidFill>
              </a:rPr>
              <a:t>, </a:t>
            </a:r>
            <a:r>
              <a:rPr lang="pt-BR" sz="1100" dirty="0" err="1">
                <a:solidFill>
                  <a:prstClr val="black"/>
                </a:solidFill>
              </a:rPr>
              <a:t>Eztec</a:t>
            </a:r>
            <a:r>
              <a:rPr lang="pt-BR" sz="1100" dirty="0">
                <a:solidFill>
                  <a:prstClr val="black"/>
                </a:solidFill>
              </a:rPr>
              <a:t>, Gafisa, </a:t>
            </a:r>
            <a:r>
              <a:rPr lang="pt-BR" sz="1100" dirty="0" err="1">
                <a:solidFill>
                  <a:prstClr val="black"/>
                </a:solidFill>
              </a:rPr>
              <a:t>Helbor</a:t>
            </a:r>
            <a:r>
              <a:rPr lang="pt-BR" sz="1100" dirty="0">
                <a:solidFill>
                  <a:prstClr val="black"/>
                </a:solidFill>
              </a:rPr>
              <a:t>, MRV, PDG, </a:t>
            </a:r>
            <a:r>
              <a:rPr lang="pt-BR" sz="1100" dirty="0" err="1">
                <a:solidFill>
                  <a:prstClr val="black"/>
                </a:solidFill>
              </a:rPr>
              <a:t>Rodobens</a:t>
            </a:r>
            <a:r>
              <a:rPr lang="pt-BR" sz="1100" dirty="0">
                <a:solidFill>
                  <a:prstClr val="black"/>
                </a:solidFill>
              </a:rPr>
              <a:t>, Rossi, Tecnisa, </a:t>
            </a:r>
            <a:r>
              <a:rPr lang="pt-BR" sz="1100" dirty="0" err="1">
                <a:solidFill>
                  <a:prstClr val="black"/>
                </a:solidFill>
              </a:rPr>
              <a:t>Trisul</a:t>
            </a:r>
            <a:r>
              <a:rPr lang="pt-BR" sz="1100" dirty="0">
                <a:solidFill>
                  <a:prstClr val="black"/>
                </a:solidFill>
              </a:rPr>
              <a:t>, Viver.</a:t>
            </a:r>
          </a:p>
          <a:p>
            <a:r>
              <a:rPr lang="pt-BR" sz="1100" dirty="0">
                <a:solidFill>
                  <a:prstClr val="black"/>
                </a:solidFill>
              </a:rPr>
              <a:t>Salário Mínimo: R$ 678,00.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155679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Lançamentos MCMV</a:t>
            </a:r>
          </a:p>
          <a:p>
            <a:pPr algn="ctr"/>
            <a:r>
              <a:rPr lang="pt-BR" sz="1200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(em R$ bilhões - % cia)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1125905"/>
            <a:ext cx="820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Após 2010 o programa tem mostrado substancial retração</a:t>
            </a: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pt-BR" sz="1200" b="1" dirty="0" smtClean="0">
                <a:solidFill>
                  <a:prstClr val="black"/>
                </a:solidFill>
              </a:rPr>
              <a:t>12</a:t>
            </a:r>
            <a:endParaRPr lang="pt-BR" sz="1200" b="1" dirty="0">
              <a:solidFill>
                <a:prstClr val="black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8000" y="5806425"/>
            <a:ext cx="820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Implicações: Queda no nível de atividade e emprego</a:t>
            </a:r>
          </a:p>
        </p:txBody>
      </p:sp>
      <p:cxnSp>
        <p:nvCxnSpPr>
          <p:cNvPr id="16" name="Conector angulado 15"/>
          <p:cNvCxnSpPr/>
          <p:nvPr/>
        </p:nvCxnSpPr>
        <p:spPr>
          <a:xfrm rot="10800000" flipH="1" flipV="1">
            <a:off x="4068272" y="2601015"/>
            <a:ext cx="2952000" cy="9720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aixaDeTexto 14"/>
          <p:cNvSpPr txBox="1"/>
          <p:nvPr/>
        </p:nvSpPr>
        <p:spPr>
          <a:xfrm>
            <a:off x="4936163" y="2323480"/>
            <a:ext cx="1404156" cy="259615"/>
          </a:xfrm>
          <a:prstGeom prst="rect">
            <a:avLst/>
          </a:prstGeom>
          <a:noFill/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-70%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CaixaDeTexto 14"/>
          <p:cNvSpPr txBox="1"/>
          <p:nvPr/>
        </p:nvSpPr>
        <p:spPr>
          <a:xfrm>
            <a:off x="4499992" y="2611512"/>
            <a:ext cx="2276499" cy="259615"/>
          </a:xfrm>
          <a:prstGeom prst="rect">
            <a:avLst/>
          </a:prstGeom>
          <a:noFill/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>
                <a:solidFill>
                  <a:srgbClr val="FF0000"/>
                </a:solidFill>
              </a:rPr>
              <a:t>MCMV (</a:t>
            </a:r>
            <a:r>
              <a:rPr lang="en-US" sz="1200" dirty="0" err="1">
                <a:solidFill>
                  <a:srgbClr val="FF0000"/>
                </a:solidFill>
              </a:rPr>
              <a:t>Faixa</a:t>
            </a:r>
            <a:r>
              <a:rPr lang="en-US" sz="1200" dirty="0">
                <a:solidFill>
                  <a:srgbClr val="FF0000"/>
                </a:solidFill>
              </a:rPr>
              <a:t> 2 e </a:t>
            </a:r>
            <a:r>
              <a:rPr lang="en-US" sz="1200" dirty="0" smtClean="0">
                <a:solidFill>
                  <a:srgbClr val="FF0000"/>
                </a:solidFill>
              </a:rPr>
              <a:t>3) </a:t>
            </a:r>
            <a:r>
              <a:rPr lang="en-US" sz="1200" dirty="0">
                <a:solidFill>
                  <a:srgbClr val="FF0000"/>
                </a:solidFill>
              </a:rPr>
              <a:t>– </a:t>
            </a:r>
            <a:r>
              <a:rPr lang="en-US" sz="1200" dirty="0" smtClean="0">
                <a:solidFill>
                  <a:srgbClr val="FF0000"/>
                </a:solidFill>
              </a:rPr>
              <a:t>2010/2013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352" t="7818" r="2352" b="3909"/>
          <a:stretch>
            <a:fillRect/>
          </a:stretch>
        </p:blipFill>
        <p:spPr bwMode="auto">
          <a:xfrm>
            <a:off x="4808170" y="2736849"/>
            <a:ext cx="4084310" cy="227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352" t="2932" r="2352" b="4886"/>
          <a:stretch>
            <a:fillRect/>
          </a:stretch>
        </p:blipFill>
        <p:spPr bwMode="auto">
          <a:xfrm>
            <a:off x="539552" y="2607019"/>
            <a:ext cx="4084310" cy="237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432016" y="334397"/>
            <a:ext cx="826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Financiamento a Construção</a:t>
            </a:r>
          </a:p>
        </p:txBody>
      </p:sp>
      <p:sp>
        <p:nvSpPr>
          <p:cNvPr id="10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pt-BR" sz="1200" b="1" dirty="0" smtClean="0">
                <a:solidFill>
                  <a:prstClr val="black"/>
                </a:solidFill>
              </a:rPr>
              <a:t>13</a:t>
            </a:r>
            <a:endParaRPr lang="pt-BR" sz="1200" b="1" dirty="0">
              <a:solidFill>
                <a:prstClr val="black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7941" y="5589240"/>
            <a:ext cx="82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black"/>
                </a:solidFill>
              </a:rPr>
              <a:t>Queda de </a:t>
            </a:r>
            <a:r>
              <a:rPr lang="pt-BR" b="1" dirty="0" smtClean="0">
                <a:solidFill>
                  <a:prstClr val="black"/>
                </a:solidFill>
              </a:rPr>
              <a:t>27%, em unidades, no </a:t>
            </a:r>
            <a:r>
              <a:rPr lang="pt-BR" b="1" dirty="0">
                <a:solidFill>
                  <a:prstClr val="black"/>
                </a:solidFill>
              </a:rPr>
              <a:t>financiamento à construção em </a:t>
            </a:r>
            <a:r>
              <a:rPr lang="pt-BR" b="1" dirty="0" smtClean="0">
                <a:solidFill>
                  <a:prstClr val="black"/>
                </a:solidFill>
              </a:rPr>
              <a:t>2013 </a:t>
            </a:r>
            <a:r>
              <a:rPr lang="pt-BR" b="1" dirty="0">
                <a:solidFill>
                  <a:prstClr val="black"/>
                </a:solidFill>
              </a:rPr>
              <a:t>x </a:t>
            </a:r>
            <a:r>
              <a:rPr lang="pt-BR" b="1" dirty="0" smtClean="0">
                <a:solidFill>
                  <a:prstClr val="black"/>
                </a:solidFill>
              </a:rPr>
              <a:t>2011</a:t>
            </a:r>
            <a:endParaRPr lang="pt-BR" b="1" dirty="0">
              <a:solidFill>
                <a:prstClr val="black"/>
              </a:solidFill>
            </a:endParaRPr>
          </a:p>
        </p:txBody>
      </p:sp>
      <p:sp>
        <p:nvSpPr>
          <p:cNvPr id="13" name="CaixaDeTexto 6"/>
          <p:cNvSpPr txBox="1"/>
          <p:nvPr/>
        </p:nvSpPr>
        <p:spPr>
          <a:xfrm>
            <a:off x="1028973" y="508518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prstClr val="black"/>
                </a:solidFill>
              </a:rPr>
              <a:t>Fonte: ABECIP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34230" y="1988839"/>
            <a:ext cx="2894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Unidades Financiadas - </a:t>
            </a:r>
            <a:r>
              <a:rPr lang="pt-BR" sz="16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SBPE </a:t>
            </a:r>
            <a:r>
              <a:rPr lang="pt-BR" sz="16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(construção + aquisição)</a:t>
            </a:r>
          </a:p>
          <a:p>
            <a:pPr algn="ctr"/>
            <a:r>
              <a:rPr lang="pt-BR" sz="1200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(em milhares)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65477" y="2011486"/>
            <a:ext cx="289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Valor Financiado </a:t>
            </a:r>
            <a:r>
              <a:rPr lang="pt-BR" sz="1600" b="1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- </a:t>
            </a:r>
            <a:r>
              <a:rPr lang="pt-BR" sz="1600" b="1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SBPE</a:t>
            </a:r>
            <a:endParaRPr lang="pt-BR" sz="1600" b="1" dirty="0">
              <a:solidFill>
                <a:srgbClr val="EEECE1">
                  <a:lumMod val="10000"/>
                </a:srgbClr>
              </a:solidFill>
              <a:cs typeface="Tahoma" pitchFamily="34" charset="0"/>
            </a:endParaRPr>
          </a:p>
          <a:p>
            <a:pPr algn="ctr"/>
            <a:r>
              <a:rPr lang="pt-BR" sz="1200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(em R$ bilhões)</a:t>
            </a:r>
            <a:endParaRPr lang="pt-BR" sz="1200" dirty="0">
              <a:solidFill>
                <a:prstClr val="black"/>
              </a:solidFill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>
            <a:off x="3419872" y="3344292"/>
            <a:ext cx="720080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aixaDeTexto 6"/>
          <p:cNvSpPr txBox="1"/>
          <p:nvPr/>
        </p:nvSpPr>
        <p:spPr>
          <a:xfrm>
            <a:off x="5148064" y="508518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prstClr val="black"/>
                </a:solidFill>
              </a:rPr>
              <a:t>Fonte: ABECIP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7532" y="1196752"/>
            <a:ext cx="82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black"/>
                </a:solidFill>
              </a:rPr>
              <a:t>Queda de lançamentos e vendas já afetaram o financiamento a construção</a:t>
            </a:r>
          </a:p>
        </p:txBody>
      </p:sp>
    </p:spTree>
    <p:extLst>
      <p:ext uri="{BB962C8B-B14F-4D97-AF65-F5344CB8AC3E}">
        <p14:creationId xmlns:p14="http://schemas.microsoft.com/office/powerpoint/2010/main" val="20991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1560" y="476672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Pauta proposta</a:t>
            </a:r>
          </a:p>
        </p:txBody>
      </p:sp>
      <p:sp>
        <p:nvSpPr>
          <p:cNvPr id="6" name="Retângulo 7"/>
          <p:cNvSpPr>
            <a:spLocks noChangeArrowheads="1"/>
          </p:cNvSpPr>
          <p:nvPr/>
        </p:nvSpPr>
        <p:spPr bwMode="auto">
          <a:xfrm>
            <a:off x="179388" y="134076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 Abrainc, sua constituição e seu escopo</a:t>
            </a:r>
          </a:p>
          <a:p>
            <a:r>
              <a:rPr lang="pt-BR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Estudos Fipe, </a:t>
            </a:r>
            <a:r>
              <a:rPr lang="pt-BR" b="1" dirty="0" err="1"/>
              <a:t>Booz</a:t>
            </a:r>
            <a:r>
              <a:rPr lang="pt-BR" b="1" dirty="0"/>
              <a:t> e FGV (incluindo desonerações)</a:t>
            </a:r>
          </a:p>
          <a:p>
            <a:r>
              <a:rPr lang="pt-BR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Atualizações sobre o setor - progressão de lançamentos, vendas, endividamento* </a:t>
            </a:r>
          </a:p>
          <a:p>
            <a:r>
              <a:rPr lang="pt-BR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O ciclo de negócios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Os recursos bloqueados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Registros – o Registro Eletrônico e outras propostas</a:t>
            </a:r>
          </a:p>
          <a:p>
            <a:r>
              <a:rPr lang="pt-BR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As questões do trabalho - a terceirização na construção civil</a:t>
            </a:r>
          </a:p>
          <a:p>
            <a:r>
              <a:rPr lang="pt-BR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 proposta ABRAINC para o PMCMV 3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7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67544" y="216404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Queda na Produção implica em queda no </a:t>
            </a: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emprego e </a:t>
            </a:r>
          </a:p>
          <a:p>
            <a:pPr algn="ctr">
              <a:defRPr/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arrecadação de impostos</a:t>
            </a:r>
            <a:endParaRPr lang="pt-BR" b="1" dirty="0">
              <a:solidFill>
                <a:srgbClr val="EEECE1">
                  <a:lumMod val="10000"/>
                </a:srgbClr>
              </a:solidFill>
              <a:cs typeface="Tahoma" pitchFamily="34" charset="0"/>
            </a:endParaRPr>
          </a:p>
        </p:txBody>
      </p:sp>
      <p:sp>
        <p:nvSpPr>
          <p:cNvPr id="12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pt-BR" sz="1200" b="1" dirty="0" smtClean="0">
                <a:solidFill>
                  <a:prstClr val="black"/>
                </a:solidFill>
              </a:rPr>
              <a:t>14</a:t>
            </a:r>
            <a:endParaRPr lang="pt-BR" sz="1200" b="1" dirty="0">
              <a:solidFill>
                <a:prstClr val="black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3508" y="521990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black"/>
                </a:solidFill>
              </a:rPr>
              <a:t>Forte correlação entre </a:t>
            </a:r>
            <a:r>
              <a:rPr lang="pt-BR" b="1" dirty="0" smtClean="0">
                <a:solidFill>
                  <a:prstClr val="black"/>
                </a:solidFill>
              </a:rPr>
              <a:t>lançamento, emprego e arrecadação de impostos</a:t>
            </a:r>
            <a:endParaRPr lang="pt-BR" b="1" dirty="0">
              <a:solidFill>
                <a:prstClr val="black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796134" y="1124744"/>
            <a:ext cx="289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Geração líquida de empregos</a:t>
            </a:r>
          </a:p>
          <a:p>
            <a:pPr algn="ctr"/>
            <a:r>
              <a:rPr lang="pt-BR" sz="14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(construção civil)</a:t>
            </a:r>
            <a:endParaRPr lang="pt-BR" sz="1100" dirty="0">
              <a:solidFill>
                <a:prstClr val="black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57808" y="5662989"/>
            <a:ext cx="80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</a:rPr>
              <a:t>Segundo </a:t>
            </a:r>
            <a:r>
              <a:rPr lang="pt-BR" b="1" dirty="0">
                <a:solidFill>
                  <a:prstClr val="black"/>
                </a:solidFill>
              </a:rPr>
              <a:t>estimativa do IPEA, para cada emprego na construção civil, existem outros 3 empregos indiretos</a:t>
            </a:r>
          </a:p>
        </p:txBody>
      </p:sp>
      <p:sp>
        <p:nvSpPr>
          <p:cNvPr id="14" name="CaixaDeTexto 6"/>
          <p:cNvSpPr txBox="1"/>
          <p:nvPr/>
        </p:nvSpPr>
        <p:spPr>
          <a:xfrm>
            <a:off x="971600" y="6453337"/>
            <a:ext cx="5760640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prstClr val="black"/>
                </a:solidFill>
              </a:rPr>
              <a:t>Fonte: http:www.ipea.gov.br/pub/bcmt/mt_12g.pdf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17" name="CaixaDeTexto 6"/>
          <p:cNvSpPr txBox="1"/>
          <p:nvPr/>
        </p:nvSpPr>
        <p:spPr>
          <a:xfrm>
            <a:off x="5868142" y="3657270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>
                <a:solidFill>
                  <a:prstClr val="black"/>
                </a:solidFill>
              </a:rPr>
              <a:t>Fonte: CAGED</a:t>
            </a:r>
            <a:endParaRPr lang="pt-BR" sz="1000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5287" r="23966" b="2115"/>
          <a:stretch>
            <a:fillRect/>
          </a:stretch>
        </p:blipFill>
        <p:spPr bwMode="auto">
          <a:xfrm>
            <a:off x="5724128" y="1614052"/>
            <a:ext cx="2969486" cy="204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l="2054" r="2054" b="3909"/>
          <a:stretch>
            <a:fillRect/>
          </a:stretch>
        </p:blipFill>
        <p:spPr bwMode="auto">
          <a:xfrm>
            <a:off x="35496" y="2431337"/>
            <a:ext cx="4572243" cy="240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ixaDeTexto 14"/>
          <p:cNvSpPr txBox="1"/>
          <p:nvPr/>
        </p:nvSpPr>
        <p:spPr>
          <a:xfrm>
            <a:off x="197381" y="1974092"/>
            <a:ext cx="4248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Lançamentos x Vendas – </a:t>
            </a:r>
            <a:r>
              <a:rPr lang="pt-BR" sz="14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deflacionado por INCC</a:t>
            </a:r>
          </a:p>
          <a:p>
            <a:pPr algn="ctr"/>
            <a:r>
              <a:rPr lang="pt-BR" sz="1200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</a:t>
            </a:r>
            <a:r>
              <a:rPr lang="pt-BR" sz="1200" dirty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em R$ bilhões - % cia)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21" name="Seta para a direita 20"/>
          <p:cNvSpPr/>
          <p:nvPr/>
        </p:nvSpPr>
        <p:spPr>
          <a:xfrm rot="20043244">
            <a:off x="4681887" y="2899257"/>
            <a:ext cx="919825" cy="216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3" name="Seta para a direita 22"/>
          <p:cNvSpPr/>
          <p:nvPr/>
        </p:nvSpPr>
        <p:spPr>
          <a:xfrm rot="1494578">
            <a:off x="4704942" y="4063699"/>
            <a:ext cx="919825" cy="216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40152" y="4149080"/>
            <a:ext cx="252028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Menor arrecadação pública de impostos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4214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ciclo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Recursos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Bloqueados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Registro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Eletrônico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outras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propostas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2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13253" y="1082010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 sistema registral  é focal no ciclo das operações do setor imobiliário.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Determinados atos, como o Registro da Incorporação e o Registro do Contrato – Pessoa Física dependem dos Cartórios, e seus processos tem grande impacto na fluidez das operações e do ciclo financeiro das empresas do setor.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Este impacto é realçado pela heterogeneidade dos procedimentos e a inexistência de sistemas de controle e incentivos adequados.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Alterações procedimentais e  legislativas são imperiosas para os avanços necessários. Destaques em relação a esta questão: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da sistemática de bloqueio de 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Eletrônico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</a:t>
            </a:r>
            <a:r>
              <a:rPr lang="pt-BR" dirty="0" smtClean="0"/>
              <a:t>utras medidas em discussão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Registros: Registro Eletrônico e outras propostas </a:t>
            </a:r>
          </a:p>
        </p:txBody>
      </p:sp>
    </p:spTree>
    <p:extLst>
      <p:ext uri="{BB962C8B-B14F-4D97-AF65-F5344CB8AC3E}">
        <p14:creationId xmlns:p14="http://schemas.microsoft.com/office/powerpoint/2010/main" val="136518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179512" y="334397"/>
            <a:ext cx="8780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		Desoneração Burocrática – Desbloqueio de recursos reduz necessidade de capital de giro</a:t>
            </a:r>
            <a:endParaRPr lang="pt-BR" b="1" dirty="0">
              <a:solidFill>
                <a:srgbClr val="EEECE1">
                  <a:lumMod val="10000"/>
                </a:srgbClr>
              </a:solidFill>
              <a:cs typeface="Tahom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700808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Recursos Bloqueados</a:t>
            </a:r>
            <a:endParaRPr lang="pt-BR" sz="2000" dirty="0">
              <a:solidFill>
                <a:prstClr val="black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745044" y="1629320"/>
            <a:ext cx="403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Proposta:</a:t>
            </a:r>
          </a:p>
          <a:p>
            <a:pPr algn="ctr"/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Retenção de 10% do Financiamento às PF e liberação das parcelas do PJ </a:t>
            </a:r>
            <a:endParaRPr lang="pt-BR" dirty="0">
              <a:solidFill>
                <a:prstClr val="black"/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427984" y="1415341"/>
            <a:ext cx="0" cy="51480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para baixo 14"/>
          <p:cNvSpPr/>
          <p:nvPr/>
        </p:nvSpPr>
        <p:spPr>
          <a:xfrm>
            <a:off x="1979736" y="3800082"/>
            <a:ext cx="432000" cy="79200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58552" y="2565471"/>
            <a:ext cx="43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Instituições financeiras desembolsariam recursos de financiamentos às PF e PJ a partir do protocolo do registro dos contratos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766103" y="4047918"/>
            <a:ext cx="16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R$ 8,5 bilhões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21" name="Mais 20"/>
          <p:cNvSpPr>
            <a:spLocks noChangeAspect="1"/>
          </p:cNvSpPr>
          <p:nvPr/>
        </p:nvSpPr>
        <p:spPr>
          <a:xfrm>
            <a:off x="5378103" y="3774964"/>
            <a:ext cx="356400" cy="324036"/>
          </a:xfrm>
          <a:prstGeom prst="mathPl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" name="Seta para baixo 21"/>
          <p:cNvSpPr/>
          <p:nvPr/>
        </p:nvSpPr>
        <p:spPr>
          <a:xfrm>
            <a:off x="6638071" y="4047958"/>
            <a:ext cx="252000" cy="36000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>
              <a:rot lat="0" lon="0" rev="540000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Mais 22"/>
          <p:cNvSpPr>
            <a:spLocks noChangeAspect="1"/>
          </p:cNvSpPr>
          <p:nvPr/>
        </p:nvSpPr>
        <p:spPr>
          <a:xfrm>
            <a:off x="7598937" y="3774964"/>
            <a:ext cx="356400" cy="324036"/>
          </a:xfrm>
          <a:prstGeom prst="mathPl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CaixaDeTexto 23"/>
          <p:cNvSpPr txBox="1"/>
          <p:nvPr/>
        </p:nvSpPr>
        <p:spPr>
          <a:xfrm>
            <a:off x="7040937" y="4047918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crescimento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Mais 17"/>
          <p:cNvSpPr>
            <a:spLocks noChangeAspect="1"/>
          </p:cNvSpPr>
          <p:nvPr/>
        </p:nvSpPr>
        <p:spPr>
          <a:xfrm>
            <a:off x="5241131" y="4572310"/>
            <a:ext cx="356400" cy="324036"/>
          </a:xfrm>
          <a:prstGeom prst="mathPl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CaixaDeTexto 24"/>
          <p:cNvSpPr txBox="1"/>
          <p:nvPr/>
        </p:nvSpPr>
        <p:spPr>
          <a:xfrm>
            <a:off x="5608327" y="4532238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100.000 unidades / ano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26" name="Mais 25"/>
          <p:cNvSpPr>
            <a:spLocks noChangeAspect="1"/>
          </p:cNvSpPr>
          <p:nvPr/>
        </p:nvSpPr>
        <p:spPr>
          <a:xfrm>
            <a:off x="5241131" y="5041964"/>
            <a:ext cx="356400" cy="324036"/>
          </a:xfrm>
          <a:prstGeom prst="mathPl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CaixaDeTexto 26"/>
          <p:cNvSpPr txBox="1"/>
          <p:nvPr/>
        </p:nvSpPr>
        <p:spPr>
          <a:xfrm>
            <a:off x="5608327" y="5001892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250.000 empregos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29" name="Espaço Reservado para Número de Slide 17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16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604071" y="5397023"/>
            <a:ext cx="43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Efeito prático: com a implementação das propostas o capital de giro para construção de um apartamento popular cai de R$70 mil para R$35 mil. 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4953240"/>
            <a:ext cx="3274021" cy="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2276872"/>
            <a:ext cx="3274021" cy="119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9512" y="6309320"/>
            <a:ext cx="3024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 smtClean="0"/>
              <a:t>Obs</a:t>
            </a:r>
            <a:r>
              <a:rPr lang="pt-BR" sz="1050" dirty="0" smtClean="0"/>
              <a:t>: Dados consolidados de 30/09/2013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1919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endParaRPr lang="pt-BR" dirty="0"/>
          </a:p>
          <a:p>
            <a:pPr lvl="0"/>
            <a:r>
              <a:rPr lang="pt-BR" b="1" dirty="0"/>
              <a:t>Registro </a:t>
            </a:r>
            <a:r>
              <a:rPr lang="pt-BR" b="1" dirty="0" smtClean="0"/>
              <a:t>Eletrônico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Uso </a:t>
            </a:r>
            <a:r>
              <a:rPr lang="pt-BR" dirty="0"/>
              <a:t>de plataformas existentes (Penhora Eletrônica) -  assim, os Cartórios </a:t>
            </a:r>
            <a:r>
              <a:rPr lang="pt-BR" dirty="0" smtClean="0"/>
              <a:t> em diversas regiões, como no </a:t>
            </a:r>
            <a:r>
              <a:rPr lang="pt-BR" dirty="0"/>
              <a:t>Estado de </a:t>
            </a:r>
            <a:r>
              <a:rPr lang="pt-BR" dirty="0" smtClean="0"/>
              <a:t>SP, </a:t>
            </a:r>
            <a:r>
              <a:rPr lang="pt-BR" dirty="0"/>
              <a:t>já estariam preparados para a nova </a:t>
            </a:r>
            <a:r>
              <a:rPr lang="pt-BR" dirty="0" smtClean="0"/>
              <a:t>prática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Intercâmbio </a:t>
            </a:r>
            <a:r>
              <a:rPr lang="pt-BR" dirty="0"/>
              <a:t>de dados: XML/ PDF/A – ECP – extrato de contrato, com condições negociais e </a:t>
            </a:r>
            <a:r>
              <a:rPr lang="pt-BR" dirty="0" smtClean="0"/>
              <a:t>garantias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</a:t>
            </a:r>
            <a:r>
              <a:rPr lang="pt-BR" dirty="0"/>
              <a:t>físico assinado pelo Banco – responsabilidade de que o contrato formalizado, assinado pelas partes e arquivado (precedente: instrumento particular como escritura </a:t>
            </a:r>
            <a:r>
              <a:rPr lang="pt-BR" dirty="0" smtClean="0"/>
              <a:t>pública)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Redução </a:t>
            </a:r>
            <a:r>
              <a:rPr lang="pt-BR" dirty="0"/>
              <a:t>dos prazos máximos de registro para 5 dias úteis para documentos recebidos em XML e 10 dias úteis para documentos recebidos em  </a:t>
            </a:r>
            <a:r>
              <a:rPr lang="pt-BR" dirty="0" smtClean="0"/>
              <a:t>PDF.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procedimental: Imposto de Transmissão: bastam dados da guia; Procurador: basta indicação de </a:t>
            </a:r>
            <a:r>
              <a:rPr lang="pt-BR" dirty="0" smtClean="0"/>
              <a:t>local/livro/data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Aprovação pela Corregedoria de São Paulo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Outras propostas: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Cobrança </a:t>
            </a:r>
            <a:r>
              <a:rPr lang="pt-BR" b="1" dirty="0"/>
              <a:t>parcelada, com porcentual expressivo no </a:t>
            </a:r>
            <a:r>
              <a:rPr lang="pt-BR" b="1" dirty="0" smtClean="0"/>
              <a:t>Registro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Ajustes </a:t>
            </a:r>
            <a:r>
              <a:rPr lang="pt-BR" b="1" dirty="0"/>
              <a:t>na penalização </a:t>
            </a:r>
            <a:r>
              <a:rPr lang="pt-BR" dirty="0"/>
              <a:t>pelo não cumprimento de definição </a:t>
            </a:r>
            <a:r>
              <a:rPr lang="pt-BR" dirty="0" smtClean="0"/>
              <a:t>regulatória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</a:t>
            </a:r>
            <a:r>
              <a:rPr lang="pt-BR" b="1" dirty="0"/>
              <a:t>de </a:t>
            </a:r>
            <a:r>
              <a:rPr lang="pt-BR" b="1" i="1" dirty="0" err="1"/>
              <a:t>check-list</a:t>
            </a:r>
            <a:r>
              <a:rPr lang="pt-BR" b="1" dirty="0"/>
              <a:t> </a:t>
            </a:r>
            <a:r>
              <a:rPr lang="pt-BR" b="1" dirty="0" smtClean="0"/>
              <a:t>unificado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Guia ITBI </a:t>
            </a:r>
            <a:r>
              <a:rPr lang="pt-BR" b="1" dirty="0"/>
              <a:t>por Prefeituras </a:t>
            </a:r>
            <a:r>
              <a:rPr lang="pt-BR" dirty="0"/>
              <a:t>- após </a:t>
            </a:r>
            <a:r>
              <a:rPr lang="pt-BR" dirty="0" smtClean="0"/>
              <a:t>prazo sem recolhimento </a:t>
            </a:r>
            <a:r>
              <a:rPr lang="pt-BR" dirty="0"/>
              <a:t>para </a:t>
            </a:r>
            <a:r>
              <a:rPr lang="pt-BR" dirty="0" smtClean="0"/>
              <a:t>Registro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39197" y="359033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O Registro Eletrônico e outras propostas </a:t>
            </a:r>
          </a:p>
        </p:txBody>
      </p:sp>
    </p:spTree>
    <p:extLst>
      <p:ext uri="{BB962C8B-B14F-4D97-AF65-F5344CB8AC3E}">
        <p14:creationId xmlns:p14="http://schemas.microsoft.com/office/powerpoint/2010/main" val="1642485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proposta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discussão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73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PMCMV3 – Proposta ABRAINC 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528" y="1116577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Bases gerais de proposta elaborada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incremento da carga fiscal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Alinhamento com demografia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Busca de solução de mercado sempre que possível</a:t>
            </a:r>
          </a:p>
          <a:p>
            <a:endParaRPr lang="pt-BR" b="1" dirty="0"/>
          </a:p>
          <a:p>
            <a:r>
              <a:rPr lang="pt-BR" b="1" dirty="0" smtClean="0"/>
              <a:t>Diretrizes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Expandir </a:t>
            </a:r>
            <a:r>
              <a:rPr lang="pt-BR" dirty="0"/>
              <a:t>programa para beneficiar 3 milhões de famílias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Inclusividade</a:t>
            </a:r>
            <a:r>
              <a:rPr lang="pt-BR" dirty="0"/>
              <a:t>, com acesso de todas famílias até 6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Alternativa de mercado para famílias de 2-3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Priorizar subsídios do Faixa 2 para beneficiários de maior necessidade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Recuperar a atratividade econômica original do Faixa 2 </a:t>
            </a:r>
            <a:endParaRPr lang="pt-BR" dirty="0" smtClean="0"/>
          </a:p>
          <a:p>
            <a:endParaRPr lang="pt-BR" dirty="0"/>
          </a:p>
          <a:p>
            <a:pPr lvl="0"/>
            <a:r>
              <a:rPr lang="pt-BR" b="1" dirty="0"/>
              <a:t>Propostas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Reajuste das faixas de </a:t>
            </a:r>
            <a:r>
              <a:rPr lang="pt-BR" dirty="0" smtClean="0"/>
              <a:t>renda, dos </a:t>
            </a:r>
            <a:r>
              <a:rPr lang="pt-BR" dirty="0"/>
              <a:t>valores do </a:t>
            </a:r>
            <a:r>
              <a:rPr lang="pt-BR" dirty="0" smtClean="0"/>
              <a:t>subsídio e do RET 1%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Tabela </a:t>
            </a:r>
            <a:r>
              <a:rPr lang="pt-BR" dirty="0" err="1"/>
              <a:t>Price</a:t>
            </a:r>
            <a:r>
              <a:rPr lang="pt-BR" dirty="0"/>
              <a:t> (LTV máx. de 80%), prazo 420 meses p/ compradores até 35 anos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Juros menores para casais &lt; 3 </a:t>
            </a:r>
            <a:r>
              <a:rPr lang="pt-BR" dirty="0" err="1"/>
              <a:t>s.m</a:t>
            </a:r>
            <a:r>
              <a:rPr lang="pt-BR" dirty="0"/>
              <a:t>. ou mães solteiras.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“Fator Social” - multiplicador do subsídio - para maior necessidade social</a:t>
            </a:r>
          </a:p>
          <a:p>
            <a:pPr marL="0"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418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terceirização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imobiliário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14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13253" y="1082010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Terceirização e </a:t>
            </a:r>
            <a:r>
              <a:rPr lang="pt-BR" b="1" dirty="0" err="1" smtClean="0"/>
              <a:t>subempreitada</a:t>
            </a:r>
            <a:r>
              <a:rPr lang="pt-BR" b="1" dirty="0" smtClean="0"/>
              <a:t> são intrínsecas às operações do setor: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Mobilidade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Especialização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</a:t>
            </a:r>
            <a:r>
              <a:rPr lang="pt-BR" i="1" dirty="0" err="1" smtClean="0"/>
              <a:t>turn</a:t>
            </a:r>
            <a:r>
              <a:rPr lang="pt-BR" i="1" dirty="0" smtClean="0"/>
              <a:t>-over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Princípio da livre iniciativa para o prestador de serviços/ empreiteiro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Questionamentos em relação a atividade-meio e atividade-fim</a:t>
            </a:r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Necessidade do fortalecimento do arcabouço jurídico – PL 4330 -  Deputado Sandro Mabel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Outras questões referentes a trabalho – Corretores Associados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 terceirização na Construção Civil </a:t>
            </a:r>
          </a:p>
        </p:txBody>
      </p:sp>
    </p:spTree>
    <p:extLst>
      <p:ext uri="{BB962C8B-B14F-4D97-AF65-F5344CB8AC3E}">
        <p14:creationId xmlns:p14="http://schemas.microsoft.com/office/powerpoint/2010/main" val="3868366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03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constituição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escopo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61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 bwMode="auto">
          <a:xfrm>
            <a:off x="2221862" y="980728"/>
            <a:ext cx="0" cy="5544616"/>
          </a:xfrm>
          <a:prstGeom prst="line">
            <a:avLst/>
          </a:prstGeom>
          <a:solidFill>
            <a:srgbClr val="F8F8F8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Objeto 11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Slide do think-cell" r:id="rId5" imgW="360" imgH="360" progId="">
                  <p:embed/>
                </p:oleObj>
              </mc:Choice>
              <mc:Fallback>
                <p:oleObj name="Slide do think-cell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50828" y="247656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dirty="0" smtClean="0"/>
              <a:t>Repasse</a:t>
            </a:r>
            <a:r>
              <a:rPr lang="en-US" dirty="0" smtClean="0"/>
              <a:t> </a:t>
            </a:r>
            <a:r>
              <a:rPr lang="pt-BR" dirty="0" smtClean="0"/>
              <a:t>Associativo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5BC40-1278-4E72-9AB2-65DB041A227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Divisa 12"/>
          <p:cNvSpPr/>
          <p:nvPr/>
        </p:nvSpPr>
        <p:spPr>
          <a:xfrm>
            <a:off x="179512" y="1628800"/>
            <a:ext cx="8712968" cy="432048"/>
          </a:xfrm>
          <a:prstGeom prst="chevron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Elipse 14"/>
          <p:cNvSpPr/>
          <p:nvPr/>
        </p:nvSpPr>
        <p:spPr>
          <a:xfrm>
            <a:off x="467544" y="1700808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Elipse 15"/>
          <p:cNvSpPr/>
          <p:nvPr/>
        </p:nvSpPr>
        <p:spPr>
          <a:xfrm>
            <a:off x="1043608" y="1700808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Elipse 16"/>
          <p:cNvSpPr/>
          <p:nvPr/>
        </p:nvSpPr>
        <p:spPr>
          <a:xfrm>
            <a:off x="1619672" y="1700808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Elipse 18"/>
          <p:cNvSpPr/>
          <p:nvPr/>
        </p:nvSpPr>
        <p:spPr>
          <a:xfrm>
            <a:off x="2267744" y="1700808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2771800" y="1700808"/>
            <a:ext cx="300990" cy="3009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491880" y="1700808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Elipse 23"/>
          <p:cNvSpPr/>
          <p:nvPr/>
        </p:nvSpPr>
        <p:spPr>
          <a:xfrm>
            <a:off x="6863298" y="1700808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CaixaDeTexto 27"/>
          <p:cNvSpPr txBox="1"/>
          <p:nvPr/>
        </p:nvSpPr>
        <p:spPr>
          <a:xfrm>
            <a:off x="0" y="956628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Contratação </a:t>
            </a:r>
            <a:r>
              <a:rPr lang="pt-BR" sz="1200" b="0" smtClean="0">
                <a:latin typeface="Arial Narrow" pitchFamily="34" charset="0"/>
              </a:rPr>
              <a:t>do PJ</a:t>
            </a:r>
            <a:endParaRPr lang="pt-BR" sz="1200" b="0" dirty="0" smtClean="0">
              <a:latin typeface="Arial Narrow" pitchFamily="34" charset="0"/>
            </a:endParaRPr>
          </a:p>
          <a:p>
            <a:endParaRPr lang="pt-BR" sz="1200" b="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67544" y="225277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Lançamento e Início das vendas</a:t>
            </a:r>
          </a:p>
          <a:p>
            <a:endParaRPr lang="pt-BR" sz="1200" b="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331640" y="95662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Inicio da Construção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267744" y="95662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Repasse dos clientes ao Banco</a:t>
            </a:r>
          </a:p>
          <a:p>
            <a:endParaRPr lang="pt-BR" sz="1200" b="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339752" y="2252772"/>
            <a:ext cx="169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dirty="0" smtClean="0">
                <a:latin typeface="Arial Narrow" pitchFamily="34" charset="0"/>
              </a:rPr>
              <a:t>Assinatura do contrato de financiamento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067944" y="22527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Pagamento de registro</a:t>
            </a:r>
            <a:endParaRPr lang="pt-BR" sz="1200" b="0" dirty="0">
              <a:latin typeface="Arial Narrow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156176" y="225277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Retirada de documentos do cartório e envio para banco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956376" y="225277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dirty="0" smtClean="0">
                <a:latin typeface="Arial Narrow" pitchFamily="34" charset="0"/>
              </a:rPr>
              <a:t>Desbloqueio do dinheiro</a:t>
            </a:r>
          </a:p>
        </p:txBody>
      </p:sp>
      <p:sp>
        <p:nvSpPr>
          <p:cNvPr id="36" name="Elipse 35"/>
          <p:cNvSpPr/>
          <p:nvPr/>
        </p:nvSpPr>
        <p:spPr>
          <a:xfrm>
            <a:off x="8231450" y="1700808"/>
            <a:ext cx="300990" cy="3009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Seta para a esquerda e para a direita 36"/>
          <p:cNvSpPr/>
          <p:nvPr/>
        </p:nvSpPr>
        <p:spPr>
          <a:xfrm>
            <a:off x="2267744" y="3994604"/>
            <a:ext cx="6552728" cy="489150"/>
          </a:xfrm>
          <a:prstGeom prst="leftRightArrow">
            <a:avLst/>
          </a:prstGeom>
          <a:solidFill>
            <a:srgbClr val="346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 smtClean="0">
                <a:latin typeface="Arial Narrow" pitchFamily="34" charset="0"/>
              </a:rPr>
              <a:t>Prazo total de Repasse Associativo – prazo entre 5 e 6 meses</a:t>
            </a:r>
            <a:endParaRPr lang="pt-BR" sz="1200" dirty="0">
              <a:latin typeface="Arial Narrow" pitchFamily="34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267744" y="4483720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555776" y="4497079"/>
            <a:ext cx="633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Neste momento é  creditado bloqueado para construtora o % acumulado de obra  sobre o valor  do contrato</a:t>
            </a:r>
            <a:endParaRPr lang="pt-BR" sz="1200" b="0" dirty="0"/>
          </a:p>
        </p:txBody>
      </p:sp>
      <p:sp>
        <p:nvSpPr>
          <p:cNvPr id="42" name="Elipse 41"/>
          <p:cNvSpPr/>
          <p:nvPr/>
        </p:nvSpPr>
        <p:spPr>
          <a:xfrm>
            <a:off x="4703058" y="1700808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419872" y="95662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Pagamento de taxas (ITBI)</a:t>
            </a:r>
            <a:endParaRPr lang="pt-BR" sz="1200" b="0" dirty="0">
              <a:latin typeface="Arial Narrow" pitchFamily="34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4067944" y="1700808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CaixaDeTexto 44"/>
          <p:cNvSpPr txBox="1"/>
          <p:nvPr/>
        </p:nvSpPr>
        <p:spPr>
          <a:xfrm>
            <a:off x="4427984" y="95662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Entrada em cartório para registro</a:t>
            </a:r>
            <a:endParaRPr lang="pt-BR" sz="1200" b="0" dirty="0">
              <a:latin typeface="Arial Narrow" pitchFamily="34" charset="0"/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7799402" y="1700808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CaixaDeTexto 46"/>
          <p:cNvSpPr txBox="1"/>
          <p:nvPr/>
        </p:nvSpPr>
        <p:spPr>
          <a:xfrm>
            <a:off x="7452320" y="95662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Processamento no Banco</a:t>
            </a:r>
            <a:endParaRPr lang="pt-BR" sz="1200" b="0" dirty="0">
              <a:latin typeface="Arial Narrow" pitchFamily="34" charset="0"/>
            </a:endParaRPr>
          </a:p>
        </p:txBody>
      </p:sp>
      <p:sp>
        <p:nvSpPr>
          <p:cNvPr id="48" name="Seta para a esquerda e para a direita 47"/>
          <p:cNvSpPr/>
          <p:nvPr/>
        </p:nvSpPr>
        <p:spPr>
          <a:xfrm>
            <a:off x="2843808" y="4746352"/>
            <a:ext cx="5832648" cy="720080"/>
          </a:xfrm>
          <a:prstGeom prst="leftRightArrow">
            <a:avLst/>
          </a:prstGeom>
          <a:solidFill>
            <a:srgbClr val="346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 smtClean="0">
                <a:latin typeface="Arial Narrow" pitchFamily="34" charset="0"/>
              </a:rPr>
              <a:t>Durante este período o saldo bloqueado cresce de acordo com liberações que acompanham evolução da obra</a:t>
            </a:r>
            <a:endParaRPr lang="pt-BR" sz="1000" dirty="0">
              <a:latin typeface="Arial Narrow" pitchFamily="34" charset="0"/>
            </a:endParaRPr>
          </a:p>
        </p:txBody>
      </p:sp>
      <p:sp>
        <p:nvSpPr>
          <p:cNvPr id="49" name="Seta para a esquerda e para a direita 48"/>
          <p:cNvSpPr/>
          <p:nvPr/>
        </p:nvSpPr>
        <p:spPr>
          <a:xfrm>
            <a:off x="2843808" y="5466432"/>
            <a:ext cx="5832648" cy="720080"/>
          </a:xfrm>
          <a:prstGeom prst="leftRightArrow">
            <a:avLst/>
          </a:prstGeom>
          <a:solidFill>
            <a:srgbClr val="346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 smtClean="0">
                <a:latin typeface="Arial Narrow" pitchFamily="34" charset="0"/>
              </a:rPr>
              <a:t>Durante este período o banco recebe do cliente  parcela relativa aos juros do contrato</a:t>
            </a:r>
            <a:endParaRPr lang="pt-BR" sz="1000" dirty="0">
              <a:latin typeface="Arial Narrow" pitchFamily="34" charset="0"/>
            </a:endParaRPr>
          </a:p>
        </p:txBody>
      </p:sp>
      <p:sp>
        <p:nvSpPr>
          <p:cNvPr id="50" name="Seta para a esquerda e para a direita 49"/>
          <p:cNvSpPr/>
          <p:nvPr/>
        </p:nvSpPr>
        <p:spPr>
          <a:xfrm>
            <a:off x="1547664" y="2636912"/>
            <a:ext cx="1584176" cy="648072"/>
          </a:xfrm>
          <a:prstGeom prst="leftRightArrow">
            <a:avLst/>
          </a:prstGeom>
          <a:solidFill>
            <a:srgbClr val="346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 smtClean="0">
                <a:latin typeface="Arial Narrow" pitchFamily="34" charset="0"/>
              </a:rPr>
              <a:t>Troca Financiamento</a:t>
            </a:r>
          </a:p>
          <a:p>
            <a:pPr algn="ctr"/>
            <a:r>
              <a:rPr lang="pt-BR" sz="1000" dirty="0" smtClean="0">
                <a:latin typeface="Arial Narrow" pitchFamily="34" charset="0"/>
              </a:rPr>
              <a:t>(PJ por PF)</a:t>
            </a:r>
            <a:endParaRPr lang="pt-BR" sz="1000" dirty="0">
              <a:latin typeface="Arial Narrow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267744" y="6183883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555776" y="619724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b="0" dirty="0" smtClean="0">
                <a:latin typeface="Arial Narrow" pitchFamily="34" charset="0"/>
              </a:rPr>
              <a:t>O prazo para registro em cartório varia de cidade para cidade, o prazo legal é de 30 dias, mas o processo pode levar </a:t>
            </a:r>
            <a:r>
              <a:rPr lang="pt-BR" sz="1200" dirty="0" smtClean="0">
                <a:latin typeface="Arial Narrow" pitchFamily="34" charset="0"/>
              </a:rPr>
              <a:t>prazo </a:t>
            </a:r>
            <a:r>
              <a:rPr lang="pt-BR" sz="1200" smtClean="0">
                <a:latin typeface="Arial Narrow" pitchFamily="34" charset="0"/>
              </a:rPr>
              <a:t>bastante superior a este</a:t>
            </a:r>
            <a:endParaRPr lang="pt-BR" sz="1200" b="0" dirty="0"/>
          </a:p>
        </p:txBody>
      </p:sp>
      <p:cxnSp>
        <p:nvCxnSpPr>
          <p:cNvPr id="56" name="Conector de seta reta 55"/>
          <p:cNvCxnSpPr>
            <a:stCxn id="15" idx="0"/>
          </p:cNvCxnSpPr>
          <p:nvPr/>
        </p:nvCxnSpPr>
        <p:spPr bwMode="auto">
          <a:xfrm flipH="1" flipV="1">
            <a:off x="611561" y="1412776"/>
            <a:ext cx="6478" cy="288032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onector de seta reta 56"/>
          <p:cNvCxnSpPr>
            <a:stCxn id="16" idx="4"/>
          </p:cNvCxnSpPr>
          <p:nvPr/>
        </p:nvCxnSpPr>
        <p:spPr bwMode="auto">
          <a:xfrm>
            <a:off x="1194103" y="2001798"/>
            <a:ext cx="0" cy="275074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Conector de seta reta 62"/>
          <p:cNvCxnSpPr/>
          <p:nvPr/>
        </p:nvCxnSpPr>
        <p:spPr bwMode="auto">
          <a:xfrm>
            <a:off x="2915816" y="1988840"/>
            <a:ext cx="0" cy="275074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onector de seta reta 63"/>
          <p:cNvCxnSpPr/>
          <p:nvPr/>
        </p:nvCxnSpPr>
        <p:spPr bwMode="auto">
          <a:xfrm>
            <a:off x="4211960" y="1988840"/>
            <a:ext cx="0" cy="275074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Conector de seta reta 64"/>
          <p:cNvCxnSpPr/>
          <p:nvPr/>
        </p:nvCxnSpPr>
        <p:spPr bwMode="auto">
          <a:xfrm>
            <a:off x="7013922" y="2001798"/>
            <a:ext cx="0" cy="275074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Conector de seta reta 65"/>
          <p:cNvCxnSpPr/>
          <p:nvPr/>
        </p:nvCxnSpPr>
        <p:spPr bwMode="auto">
          <a:xfrm>
            <a:off x="8388424" y="1988840"/>
            <a:ext cx="0" cy="275074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Conector de seta reta 66"/>
          <p:cNvCxnSpPr/>
          <p:nvPr/>
        </p:nvCxnSpPr>
        <p:spPr bwMode="auto">
          <a:xfrm flipH="1" flipV="1">
            <a:off x="1757209" y="1412776"/>
            <a:ext cx="6479" cy="288032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Conector de seta reta 67"/>
          <p:cNvCxnSpPr/>
          <p:nvPr/>
        </p:nvCxnSpPr>
        <p:spPr bwMode="auto">
          <a:xfrm flipH="1" flipV="1">
            <a:off x="2405281" y="1412776"/>
            <a:ext cx="6479" cy="288032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Conector de seta reta 68"/>
          <p:cNvCxnSpPr/>
          <p:nvPr/>
        </p:nvCxnSpPr>
        <p:spPr bwMode="auto">
          <a:xfrm flipH="1" flipV="1">
            <a:off x="3635896" y="1412776"/>
            <a:ext cx="6479" cy="288032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onector de seta reta 69"/>
          <p:cNvCxnSpPr/>
          <p:nvPr/>
        </p:nvCxnSpPr>
        <p:spPr bwMode="auto">
          <a:xfrm flipH="1" flipV="1">
            <a:off x="4853553" y="1412776"/>
            <a:ext cx="6479" cy="288032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Conector de seta reta 70"/>
          <p:cNvCxnSpPr/>
          <p:nvPr/>
        </p:nvCxnSpPr>
        <p:spPr bwMode="auto">
          <a:xfrm flipH="1" flipV="1">
            <a:off x="7943547" y="1406426"/>
            <a:ext cx="6479" cy="288032"/>
          </a:xfrm>
          <a:prstGeom prst="straightConnector1">
            <a:avLst/>
          </a:prstGeom>
          <a:solidFill>
            <a:srgbClr val="F8F8F8"/>
          </a:solidFill>
          <a:ln w="25400" cap="flat" cmpd="sng" algn="ctr">
            <a:solidFill>
              <a:srgbClr val="346BA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eta para a esquerda e para a direita 26"/>
          <p:cNvSpPr/>
          <p:nvPr/>
        </p:nvSpPr>
        <p:spPr>
          <a:xfrm>
            <a:off x="1259632" y="3324172"/>
            <a:ext cx="1728192" cy="680891"/>
          </a:xfrm>
          <a:prstGeom prst="leftRightArrow">
            <a:avLst/>
          </a:prstGeom>
          <a:solidFill>
            <a:srgbClr val="346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 Narrow" pitchFamily="34" charset="0"/>
              </a:rPr>
              <a:t>Cliente</a:t>
            </a:r>
            <a:r>
              <a:rPr lang="pt-BR" baseline="0" dirty="0">
                <a:latin typeface="Arial Narrow" pitchFamily="34" charset="0"/>
              </a:rPr>
              <a:t> paga 5-10% VGV</a:t>
            </a:r>
            <a:endParaRPr lang="pt-BR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Slide do think-cell" r:id="rId5" imgW="360" imgH="360" progId="">
                  <p:embed/>
                </p:oleObj>
              </mc:Choice>
              <mc:Fallback>
                <p:oleObj name="Slide do think-cell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5936" y="255687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dirty="0" smtClean="0"/>
              <a:t>Registro Contratos PF – caso típico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5BC40-1278-4E72-9AB2-65DB041A2279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4" name="Conector de seta reta 3"/>
          <p:cNvCxnSpPr/>
          <p:nvPr/>
        </p:nvCxnSpPr>
        <p:spPr bwMode="auto">
          <a:xfrm>
            <a:off x="683568" y="2315345"/>
            <a:ext cx="14342" cy="936104"/>
          </a:xfrm>
          <a:prstGeom prst="straightConnector1">
            <a:avLst/>
          </a:prstGeom>
          <a:ln>
            <a:solidFill>
              <a:srgbClr val="346BA4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79512" y="189534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 smtClean="0"/>
              <a:t>Lançamento</a:t>
            </a:r>
            <a:endParaRPr lang="pt-BR" b="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1828179" y="1811289"/>
            <a:ext cx="137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dirty="0" smtClean="0"/>
              <a:t>Início da construção</a:t>
            </a:r>
            <a:endParaRPr lang="pt-BR" b="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451628" y="1812450"/>
            <a:ext cx="1008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dirty="0" smtClean="0"/>
              <a:t>Entrega da obra</a:t>
            </a:r>
            <a:endParaRPr lang="pt-BR" b="0" dirty="0"/>
          </a:p>
        </p:txBody>
      </p:sp>
      <p:cxnSp>
        <p:nvCxnSpPr>
          <p:cNvPr id="20" name="Conector reto 19"/>
          <p:cNvCxnSpPr/>
          <p:nvPr/>
        </p:nvCxnSpPr>
        <p:spPr bwMode="auto">
          <a:xfrm>
            <a:off x="4211960" y="2243337"/>
            <a:ext cx="0" cy="3849959"/>
          </a:xfrm>
          <a:prstGeom prst="line">
            <a:avLst/>
          </a:prstGeom>
          <a:solidFill>
            <a:srgbClr val="F8F8F8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</p:cxnSp>
      <p:sp>
        <p:nvSpPr>
          <p:cNvPr id="13" name="Divisa 12"/>
          <p:cNvSpPr/>
          <p:nvPr/>
        </p:nvSpPr>
        <p:spPr>
          <a:xfrm>
            <a:off x="539552" y="3539481"/>
            <a:ext cx="8352928" cy="72008"/>
          </a:xfrm>
          <a:prstGeom prst="chevron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5" name="Elipse 54"/>
          <p:cNvSpPr/>
          <p:nvPr/>
        </p:nvSpPr>
        <p:spPr>
          <a:xfrm>
            <a:off x="4067944" y="3395465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9" name="Triângulo retângulo 8"/>
          <p:cNvSpPr/>
          <p:nvPr/>
        </p:nvSpPr>
        <p:spPr bwMode="auto">
          <a:xfrm rot="16200000">
            <a:off x="2681292" y="1792787"/>
            <a:ext cx="792087" cy="4861541"/>
          </a:xfrm>
          <a:prstGeom prst="rtTriangle">
            <a:avLst/>
          </a:prstGeom>
          <a:solidFill>
            <a:srgbClr val="346BA4"/>
          </a:solidFill>
          <a:ln>
            <a:solidFill>
              <a:srgbClr val="346BA4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3073" tIns="123073" rIns="123073" bIns="123073" numCol="1" rtlCol="0" anchor="t" anchorCtr="0" compatLnSpc="1">
            <a:prstTxWarp prst="textNoShape">
              <a:avLst/>
            </a:prstTxWarp>
          </a:bodyPr>
          <a:lstStyle/>
          <a:p>
            <a:pPr marL="201613" marR="0" indent="-201613" algn="l" defTabSz="8207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32F36"/>
              </a:buClr>
              <a:buSzPct val="75000"/>
              <a:buFont typeface="Arial" pitchFamily="34" charset="0"/>
              <a:buNone/>
              <a:tabLst/>
            </a:pPr>
            <a:endParaRPr kumimoji="0" 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81409" name="Picture 65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7271" r="50704" b="51443"/>
          <a:stretch/>
        </p:blipFill>
        <p:spPr bwMode="auto">
          <a:xfrm>
            <a:off x="4255811" y="5267673"/>
            <a:ext cx="4420645" cy="82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1410" name="Picture 6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37216" r="66603" b="53611"/>
          <a:stretch/>
        </p:blipFill>
        <p:spPr bwMode="auto">
          <a:xfrm>
            <a:off x="2195735" y="2531369"/>
            <a:ext cx="5603667" cy="8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Elipse 57"/>
          <p:cNvSpPr/>
          <p:nvPr/>
        </p:nvSpPr>
        <p:spPr>
          <a:xfrm>
            <a:off x="2182778" y="3395465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53" name="Elipse 52"/>
          <p:cNvSpPr/>
          <p:nvPr/>
        </p:nvSpPr>
        <p:spPr>
          <a:xfrm>
            <a:off x="539552" y="3395465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54" name="Elipse 53"/>
          <p:cNvSpPr/>
          <p:nvPr/>
        </p:nvSpPr>
        <p:spPr>
          <a:xfrm>
            <a:off x="7799402" y="3406366"/>
            <a:ext cx="300990" cy="300990"/>
          </a:xfrm>
          <a:prstGeom prst="ellipse">
            <a:avLst/>
          </a:prstGeom>
          <a:solidFill>
            <a:srgbClr val="346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 bwMode="auto">
          <a:xfrm>
            <a:off x="2325410" y="2296474"/>
            <a:ext cx="14342" cy="936104"/>
          </a:xfrm>
          <a:prstGeom prst="straightConnector1">
            <a:avLst/>
          </a:prstGeom>
          <a:ln>
            <a:solidFill>
              <a:srgbClr val="346BA4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 bwMode="auto">
          <a:xfrm>
            <a:off x="7933133" y="2315345"/>
            <a:ext cx="14342" cy="936104"/>
          </a:xfrm>
          <a:prstGeom prst="straightConnector1">
            <a:avLst/>
          </a:prstGeom>
          <a:ln>
            <a:solidFill>
              <a:srgbClr val="346BA4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 bwMode="auto">
          <a:xfrm>
            <a:off x="4196640" y="1820291"/>
            <a:ext cx="14342" cy="351038"/>
          </a:xfrm>
          <a:prstGeom prst="straightConnector1">
            <a:avLst/>
          </a:prstGeom>
          <a:ln>
            <a:solidFill>
              <a:srgbClr val="346BA4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3677687" y="1379241"/>
            <a:ext cx="1008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Início dos repasses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39551" y="4619601"/>
            <a:ext cx="104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0%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5496" y="444204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 smtClean="0"/>
              <a:t>Vendas</a:t>
            </a:r>
            <a:endParaRPr lang="pt-BR" b="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076056" y="471817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100%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38636" y="980728"/>
            <a:ext cx="2706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Empreendimento VGV R$50 Milhões</a:t>
            </a:r>
            <a:endParaRPr lang="pt-BR" u="sng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2706777" y="5734417"/>
            <a:ext cx="143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 smtClean="0"/>
              <a:t>Saldo de recursos bloqueados</a:t>
            </a:r>
            <a:endParaRPr lang="pt-BR" b="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67544" y="342900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2123728" y="342900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4002415" y="342900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7740006" y="342900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-30632" y="3429000"/>
            <a:ext cx="10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 smtClean="0"/>
              <a:t>Meses</a:t>
            </a:r>
            <a:endParaRPr lang="pt-BR" b="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4139952" y="51571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R$6MM</a:t>
            </a:r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5868144" y="5013176"/>
            <a:ext cx="13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R$12MM</a:t>
            </a:r>
            <a:endParaRPr lang="pt-BR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8166467" y="5987752"/>
            <a:ext cx="115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R$0MM</a:t>
            </a:r>
            <a:endParaRPr lang="pt-BR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076007" y="6093296"/>
            <a:ext cx="135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10% VGV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077687" y="6106507"/>
            <a:ext cx="12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25% VGV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6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9612" y="20338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</a:rPr>
              <a:t>Régua de Recebimento</a:t>
            </a:r>
          </a:p>
          <a:p>
            <a:pPr algn="ctr"/>
            <a:r>
              <a:rPr lang="pt-BR" b="1" smtClean="0">
                <a:solidFill>
                  <a:prstClr val="black"/>
                </a:solidFill>
              </a:rPr>
              <a:t>Contratos PJ</a:t>
            </a:r>
            <a:endParaRPr lang="pt-BR" b="1" dirty="0">
              <a:solidFill>
                <a:prstClr val="black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615052" y="1412776"/>
            <a:ext cx="1080000" cy="11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Contratação PJ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1789740" y="1412776"/>
            <a:ext cx="1080000" cy="11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Recebimen-to</a:t>
            </a:r>
            <a:r>
              <a:rPr lang="pt-BR" sz="1400" dirty="0" smtClean="0">
                <a:solidFill>
                  <a:schemeClr val="tx1"/>
                </a:solidFill>
              </a:rPr>
              <a:t> da Minuta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2955258" y="1412776"/>
            <a:ext cx="1080000" cy="11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Assinaturas e </a:t>
            </a:r>
            <a:r>
              <a:rPr lang="pt-BR" sz="1400" dirty="0" err="1" smtClean="0">
                <a:solidFill>
                  <a:schemeClr val="tx1"/>
                </a:solidFill>
              </a:rPr>
              <a:t>Reconhe-cimento</a:t>
            </a:r>
            <a:r>
              <a:rPr lang="pt-BR" sz="1400" dirty="0" smtClean="0">
                <a:solidFill>
                  <a:schemeClr val="tx1"/>
                </a:solidFill>
              </a:rPr>
              <a:t> de firmas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4121338" y="1412776"/>
            <a:ext cx="1080000" cy="11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Pagamento de taxas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5301370" y="1412776"/>
            <a:ext cx="1080000" cy="1116000"/>
          </a:xfrm>
          <a:prstGeom prst="rect">
            <a:avLst/>
          </a:prstGeom>
          <a:solidFill>
            <a:srgbClr val="D0FC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Efetivo protocolo do Contrato no Cartório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7668464" y="1412776"/>
            <a:ext cx="1080000" cy="11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Liberação da Matrícula com Registro do Cartório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295912" y="3789040"/>
            <a:ext cx="1080000" cy="11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Envio do Registro ao Banco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179512" y="2890972"/>
            <a:ext cx="1393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Dias entre etapas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179512" y="323939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Dias acumulados</a:t>
            </a:r>
            <a:endParaRPr lang="pt-BR" sz="1100" b="1" dirty="0"/>
          </a:p>
        </p:txBody>
      </p:sp>
      <p:cxnSp>
        <p:nvCxnSpPr>
          <p:cNvPr id="124" name="Conector de seta reta 123"/>
          <p:cNvCxnSpPr/>
          <p:nvPr/>
        </p:nvCxnSpPr>
        <p:spPr>
          <a:xfrm>
            <a:off x="1144930" y="2752462"/>
            <a:ext cx="763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/>
          <p:nvPr/>
        </p:nvCxnSpPr>
        <p:spPr>
          <a:xfrm>
            <a:off x="2339752" y="2636912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/>
          <p:nvPr/>
        </p:nvCxnSpPr>
        <p:spPr>
          <a:xfrm>
            <a:off x="3491880" y="2636912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4644008" y="2636912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>
            <a:off x="5868144" y="2636912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8229894" y="26369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2182082" y="28146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34" name="CaixaDeTexto 133"/>
          <p:cNvSpPr txBox="1"/>
          <p:nvPr/>
        </p:nvSpPr>
        <p:spPr>
          <a:xfrm>
            <a:off x="2194906" y="31119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35" name="CaixaDeTexto 134"/>
          <p:cNvSpPr txBox="1"/>
          <p:nvPr/>
        </p:nvSpPr>
        <p:spPr>
          <a:xfrm>
            <a:off x="3334210" y="28146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36" name="CaixaDeTexto 135"/>
          <p:cNvSpPr txBox="1"/>
          <p:nvPr/>
        </p:nvSpPr>
        <p:spPr>
          <a:xfrm>
            <a:off x="3347034" y="31119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39" name="CaixaDeTexto 138"/>
          <p:cNvSpPr txBox="1"/>
          <p:nvPr/>
        </p:nvSpPr>
        <p:spPr>
          <a:xfrm>
            <a:off x="5710474" y="28146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</a:rPr>
              <a:t>7</a:t>
            </a:r>
            <a:endParaRPr lang="pt-BR" sz="1600" b="1" dirty="0" smtClean="0">
              <a:solidFill>
                <a:schemeClr val="accent1"/>
              </a:solidFill>
            </a:endParaRPr>
          </a:p>
        </p:txBody>
      </p:sp>
      <p:sp>
        <p:nvSpPr>
          <p:cNvPr id="140" name="CaixaDeTexto 139"/>
          <p:cNvSpPr txBox="1"/>
          <p:nvPr/>
        </p:nvSpPr>
        <p:spPr>
          <a:xfrm>
            <a:off x="5679756" y="311194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41" name="CaixaDeTexto 140"/>
          <p:cNvSpPr txBox="1"/>
          <p:nvPr/>
        </p:nvSpPr>
        <p:spPr>
          <a:xfrm>
            <a:off x="8035150" y="28146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42" name="CaixaDeTexto 141"/>
          <p:cNvSpPr txBox="1"/>
          <p:nvPr/>
        </p:nvSpPr>
        <p:spPr>
          <a:xfrm>
            <a:off x="8048804" y="311194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81</a:t>
            </a:r>
          </a:p>
        </p:txBody>
      </p:sp>
      <p:sp>
        <p:nvSpPr>
          <p:cNvPr id="145" name="Retângulo 144"/>
          <p:cNvSpPr/>
          <p:nvPr/>
        </p:nvSpPr>
        <p:spPr>
          <a:xfrm>
            <a:off x="2516556" y="3789040"/>
            <a:ext cx="1080000" cy="11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Análise e Comando de Antecipação do PJ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6" name="CaixaDeTexto 145"/>
          <p:cNvSpPr txBox="1"/>
          <p:nvPr/>
        </p:nvSpPr>
        <p:spPr>
          <a:xfrm>
            <a:off x="179512" y="5267084"/>
            <a:ext cx="1393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Dias entre etapas</a:t>
            </a:r>
          </a:p>
        </p:txBody>
      </p:sp>
      <p:sp>
        <p:nvSpPr>
          <p:cNvPr id="147" name="CaixaDeTexto 146"/>
          <p:cNvSpPr txBox="1"/>
          <p:nvPr/>
        </p:nvSpPr>
        <p:spPr>
          <a:xfrm>
            <a:off x="179512" y="551708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Dias acumulados</a:t>
            </a:r>
            <a:endParaRPr lang="pt-BR" sz="1100" b="1" dirty="0"/>
          </a:p>
        </p:txBody>
      </p:sp>
      <p:cxnSp>
        <p:nvCxnSpPr>
          <p:cNvPr id="148" name="Conector de seta reta 147"/>
          <p:cNvCxnSpPr/>
          <p:nvPr/>
        </p:nvCxnSpPr>
        <p:spPr>
          <a:xfrm flipV="1">
            <a:off x="931818" y="5114212"/>
            <a:ext cx="3712190" cy="143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/>
          <p:cNvCxnSpPr/>
          <p:nvPr/>
        </p:nvCxnSpPr>
        <p:spPr>
          <a:xfrm>
            <a:off x="1849350" y="5013176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/>
          <p:cNvSpPr txBox="1"/>
          <p:nvPr/>
        </p:nvSpPr>
        <p:spPr>
          <a:xfrm>
            <a:off x="2482938" y="68853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3635066" y="68952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5967788" y="6894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8336836" y="6894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81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692242" y="5205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1647840" y="54736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84</a:t>
            </a:r>
          </a:p>
        </p:txBody>
      </p:sp>
      <p:cxnSp>
        <p:nvCxnSpPr>
          <p:cNvPr id="164" name="Conector reto 163"/>
          <p:cNvCxnSpPr/>
          <p:nvPr/>
        </p:nvCxnSpPr>
        <p:spPr>
          <a:xfrm>
            <a:off x="3038552" y="5013176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ixaDeTexto 164"/>
          <p:cNvSpPr txBox="1"/>
          <p:nvPr/>
        </p:nvSpPr>
        <p:spPr>
          <a:xfrm>
            <a:off x="2885958" y="5205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</a:rPr>
              <a:t>5</a:t>
            </a:r>
            <a:endParaRPr lang="pt-BR" sz="1600" b="1" dirty="0" smtClean="0">
              <a:solidFill>
                <a:schemeClr val="accent1"/>
              </a:solidFill>
            </a:endParaRPr>
          </a:p>
        </p:txBody>
      </p:sp>
      <p:sp>
        <p:nvSpPr>
          <p:cNvPr id="166" name="CaixaDeTexto 165"/>
          <p:cNvSpPr txBox="1"/>
          <p:nvPr/>
        </p:nvSpPr>
        <p:spPr>
          <a:xfrm>
            <a:off x="2813920" y="5517232"/>
            <a:ext cx="444352" cy="400110"/>
          </a:xfrm>
          <a:prstGeom prst="rect">
            <a:avLst/>
          </a:prstGeom>
          <a:solidFill>
            <a:srgbClr val="D0FCFE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/>
                </a:solidFill>
              </a:rPr>
              <a:t>89</a:t>
            </a:r>
          </a:p>
        </p:txBody>
      </p:sp>
      <p:cxnSp>
        <p:nvCxnSpPr>
          <p:cNvPr id="168" name="Conector de seta reta 167"/>
          <p:cNvCxnSpPr/>
          <p:nvPr/>
        </p:nvCxnSpPr>
        <p:spPr>
          <a:xfrm flipV="1">
            <a:off x="5867582" y="2752052"/>
            <a:ext cx="2916000" cy="143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/>
          <p:cNvCxnSpPr/>
          <p:nvPr/>
        </p:nvCxnSpPr>
        <p:spPr>
          <a:xfrm>
            <a:off x="931818" y="5128726"/>
            <a:ext cx="208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aixaDeTexto 170"/>
          <p:cNvSpPr txBox="1"/>
          <p:nvPr/>
        </p:nvSpPr>
        <p:spPr>
          <a:xfrm>
            <a:off x="5436096" y="4293096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Creditar desbloqueado no protocolo de registro:</a:t>
            </a:r>
          </a:p>
          <a:p>
            <a:pPr algn="ctr"/>
            <a:r>
              <a:rPr lang="pt-BR" sz="2000" b="1" dirty="0" smtClean="0"/>
              <a:t>Redução média de 73 dias no ciclo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0758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0675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</a:pPr>
            <a:r>
              <a:rPr lang="en-US" sz="1500" b="1">
                <a:latin typeface="Calibri" panose="020F0502020204030204" pitchFamily="34" charset="0"/>
                <a:sym typeface="Arial" panose="020B0604020202020204" pitchFamily="34" charset="0"/>
              </a:rPr>
              <a:t>  </a:t>
            </a:r>
            <a:endParaRPr lang="en-US" b="1">
              <a:latin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468313" y="1685925"/>
            <a:ext cx="8207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+mj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j-lt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68313" y="1196752"/>
            <a:ext cx="7620000" cy="116681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7200" b="1" kern="0" dirty="0" smtClean="0">
                <a:solidFill>
                  <a:sysClr val="windowText" lastClr="000000"/>
                </a:solidFill>
              </a:rPr>
              <a:t>Missão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7200" b="1" kern="0" dirty="0" smtClean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7200" kern="0" dirty="0" smtClean="0">
                <a:solidFill>
                  <a:sysClr val="windowText" lastClr="000000"/>
                </a:solidFill>
              </a:rPr>
              <a:t>Representar as empresas de incorporação imobiliária no âmbito nacional, fortalecendo o setor e contribuindo para o desenvolvimento sustentável do país e de suas cidades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7200" b="1" kern="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7200" b="1" kern="0" dirty="0" smtClean="0">
                <a:solidFill>
                  <a:sysClr val="windowText" lastClr="000000"/>
                </a:solidFill>
              </a:rPr>
              <a:t>Princípios e Valores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7200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  <a:defRPr/>
            </a:pPr>
            <a:r>
              <a:rPr lang="pt-BR" sz="7200" kern="0" dirty="0">
                <a:solidFill>
                  <a:sysClr val="windowText" lastClr="000000"/>
                </a:solidFill>
              </a:rPr>
              <a:t>Responsabilidade Socioambiental, Ética, Integridade, Conformidade técnica, fiscal e urbanística, Defesa da </a:t>
            </a:r>
            <a:r>
              <a:rPr lang="pt-BR" sz="7200" kern="0" dirty="0" smtClean="0">
                <a:solidFill>
                  <a:sysClr val="windowText" lastClr="000000"/>
                </a:solidFill>
              </a:rPr>
              <a:t>Concorrência</a:t>
            </a:r>
          </a:p>
          <a:p>
            <a:pPr marL="0" indent="0">
              <a:buNone/>
              <a:defRPr/>
            </a:pPr>
            <a:endParaRPr lang="pt-BR" sz="7200" b="1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  <a:defRPr/>
            </a:pPr>
            <a:r>
              <a:rPr lang="pt-BR" sz="7200" b="1" kern="0" dirty="0" smtClean="0">
                <a:solidFill>
                  <a:sysClr val="windowText" lastClr="000000"/>
                </a:solidFill>
              </a:rPr>
              <a:t>Constituição</a:t>
            </a:r>
          </a:p>
          <a:p>
            <a:pPr marL="0" indent="0">
              <a:buNone/>
              <a:defRPr/>
            </a:pPr>
            <a:endParaRPr lang="pt-BR" sz="72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pt-BR" sz="7200" dirty="0"/>
              <a:t>Presença</a:t>
            </a:r>
            <a:r>
              <a:rPr lang="pt-BR" sz="7200" kern="0" dirty="0">
                <a:solidFill>
                  <a:sysClr val="windowText" lastClr="000000"/>
                </a:solidFill>
              </a:rPr>
              <a:t> nacional – capacidade de contribuir e disseminar </a:t>
            </a:r>
            <a:r>
              <a:rPr lang="pt-BR" sz="7200" kern="0" dirty="0" smtClean="0">
                <a:solidFill>
                  <a:sysClr val="windowText" lastClr="000000"/>
                </a:solidFill>
              </a:rPr>
              <a:t>experiências</a:t>
            </a:r>
            <a:endParaRPr lang="pt-BR" sz="72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pt-BR" sz="7200" kern="0" dirty="0">
                <a:solidFill>
                  <a:sysClr val="windowText" lastClr="000000"/>
                </a:solidFill>
              </a:rPr>
              <a:t>Aprimoramento do processo de incorporação imobiliária no </a:t>
            </a:r>
            <a:r>
              <a:rPr lang="pt-BR" sz="7200" kern="0" dirty="0" smtClean="0">
                <a:solidFill>
                  <a:sysClr val="windowText" lastClr="000000"/>
                </a:solidFill>
              </a:rPr>
              <a:t>Brasil</a:t>
            </a:r>
            <a:endParaRPr lang="pt-BR" sz="72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pt-BR" sz="7200" kern="0" dirty="0">
                <a:solidFill>
                  <a:sysClr val="windowText" lastClr="000000"/>
                </a:solidFill>
              </a:rPr>
              <a:t>Constituição em abril de </a:t>
            </a:r>
            <a:r>
              <a:rPr lang="pt-BR" sz="7200" kern="0" dirty="0" smtClean="0">
                <a:solidFill>
                  <a:sysClr val="windowText" lastClr="000000"/>
                </a:solidFill>
              </a:rPr>
              <a:t>2013</a:t>
            </a:r>
          </a:p>
          <a:p>
            <a:pPr>
              <a:defRPr/>
            </a:pPr>
            <a:r>
              <a:rPr lang="pt-BR" sz="7200" kern="0" dirty="0" smtClean="0">
                <a:solidFill>
                  <a:sysClr val="windowText" lastClr="000000"/>
                </a:solidFill>
              </a:rPr>
              <a:t>C</a:t>
            </a:r>
            <a:r>
              <a:rPr lang="pt-BR" sz="7200" dirty="0" smtClean="0"/>
              <a:t>olaboração/integração </a:t>
            </a:r>
            <a:r>
              <a:rPr lang="pt-BR" sz="7200" dirty="0"/>
              <a:t>- SECOVI, </a:t>
            </a:r>
            <a:r>
              <a:rPr lang="pt-BR" sz="7200" dirty="0" smtClean="0"/>
              <a:t>CBIC </a:t>
            </a:r>
            <a:r>
              <a:rPr lang="pt-BR" sz="7200" dirty="0"/>
              <a:t>e demais entidades</a:t>
            </a:r>
          </a:p>
          <a:p>
            <a:pPr marL="0" indent="0">
              <a:buNone/>
              <a:defRPr/>
            </a:pPr>
            <a:endParaRPr lang="pt-BR" sz="1600" kern="0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  <a:defRPr/>
            </a:pPr>
            <a:endParaRPr lang="pt-BR" sz="1600" kern="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kern="0" dirty="0" smtClean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kern="0" dirty="0" smtClean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kern="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kern="0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488" y="2996952"/>
            <a:ext cx="7620000" cy="936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6152" name="Espaço Reservado para Número de Slide 10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>
                <a:solidFill>
                  <a:srgbClr val="898989"/>
                </a:solidFill>
              </a:rPr>
              <a:t>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638" y="4293096"/>
            <a:ext cx="7620000" cy="9366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spcBef>
                <a:spcPct val="20000"/>
              </a:spcBef>
              <a:defRPr/>
            </a:pPr>
            <a:endParaRPr lang="pt-BR" sz="8000" kern="0" dirty="0">
              <a:solidFill>
                <a:sysClr val="windowText" lastClr="000000"/>
              </a:solidFill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8000" kern="0" dirty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 ABRAINC </a:t>
            </a:r>
          </a:p>
        </p:txBody>
      </p:sp>
    </p:spTree>
    <p:extLst>
      <p:ext uri="{BB962C8B-B14F-4D97-AF65-F5344CB8AC3E}">
        <p14:creationId xmlns:p14="http://schemas.microsoft.com/office/powerpoint/2010/main" val="958127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5" descr="Brookfield In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08" y="1434557"/>
            <a:ext cx="1400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Imagem 6" descr="Cur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33" y="2060848"/>
            <a:ext cx="17335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Imagem 7" descr="Cyrela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08" y="2924944"/>
            <a:ext cx="13208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8" descr="logo_direcional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3861048"/>
            <a:ext cx="1517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9" descr="emccampresidencial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1" b="12088"/>
          <a:stretch>
            <a:fillRect/>
          </a:stretch>
        </p:blipFill>
        <p:spPr bwMode="auto">
          <a:xfrm>
            <a:off x="1541463" y="4509120"/>
            <a:ext cx="13985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Imagem 10" descr="LOGO EVEN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5445224"/>
            <a:ext cx="120015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Imagem 11" descr="EZ_TEC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0" b="27319"/>
          <a:stretch>
            <a:fillRect/>
          </a:stretch>
        </p:blipFill>
        <p:spPr bwMode="auto">
          <a:xfrm>
            <a:off x="1647825" y="6056462"/>
            <a:ext cx="1131888" cy="59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Imagem 12" descr="logo_gafisa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29" y="1484784"/>
            <a:ext cx="1266825" cy="46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Imagem 15" descr="JHSF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46" y="2996952"/>
            <a:ext cx="1450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Imagem 16" descr="MRV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6" y="5173885"/>
            <a:ext cx="11334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Imagem 17" descr="odebrecht_realizações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77" y="6099771"/>
            <a:ext cx="1600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Imagem 18" descr="PDG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2" b="34915"/>
          <a:stretch>
            <a:fillRect/>
          </a:stretch>
        </p:blipFill>
        <p:spPr bwMode="auto">
          <a:xfrm>
            <a:off x="6398707" y="1476952"/>
            <a:ext cx="1266825" cy="43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Imagem 20" descr="Rossi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8" b="36687"/>
          <a:stretch>
            <a:fillRect/>
          </a:stretch>
        </p:blipFill>
        <p:spPr bwMode="auto">
          <a:xfrm>
            <a:off x="6239162" y="3067177"/>
            <a:ext cx="1585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Imagem 21" descr="tecnisa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0" b="36140"/>
          <a:stretch>
            <a:fillRect/>
          </a:stretch>
        </p:blipFill>
        <p:spPr bwMode="auto">
          <a:xfrm>
            <a:off x="6331095" y="3780449"/>
            <a:ext cx="13319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Imagem 22" descr="trisul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20" y="4563265"/>
            <a:ext cx="10652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Imagem 23" descr="logo-viver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6" b="32262"/>
          <a:stretch>
            <a:fillRect/>
          </a:stretch>
        </p:blipFill>
        <p:spPr bwMode="auto">
          <a:xfrm>
            <a:off x="6486020" y="5382989"/>
            <a:ext cx="11985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Espaço Reservado para Número de Slide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>
                <a:solidFill>
                  <a:srgbClr val="898989"/>
                </a:solidFill>
              </a:rPr>
              <a:t>2</a:t>
            </a:r>
            <a:endParaRPr lang="pt-BR" dirty="0" smtClean="0">
              <a:solidFill>
                <a:srgbClr val="898989"/>
              </a:solidFill>
            </a:endParaRPr>
          </a:p>
        </p:txBody>
      </p:sp>
      <p:pic>
        <p:nvPicPr>
          <p:cNvPr id="8213" name="Imagem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707" y="2171976"/>
            <a:ext cx="1373188" cy="51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qf0777\AppData\Local\Microsoft\Windows\Temporary Internet Files\Content.Outlook\OR2HYO6Y\Logo HM Versão2 (2)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130" y="2132856"/>
            <a:ext cx="1593025" cy="63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46" y="3717032"/>
            <a:ext cx="1872207" cy="4663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12" y="4293096"/>
            <a:ext cx="1143000" cy="81613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9162" y="56911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97" name="Picture 2" descr="Descrição: WTorre_SA"/>
          <p:cNvPicPr>
            <a:picLocks noChangeAspect="1" noChangeArrowheads="1"/>
          </p:cNvPicPr>
          <p:nvPr/>
        </p:nvPicPr>
        <p:blipFill>
          <a:blip r:embed="rId22" r:link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62" y="6148342"/>
            <a:ext cx="17430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797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3713" y="1773238"/>
            <a:ext cx="7246937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latin typeface="+mn-lt"/>
                <a:cs typeface="+mn-cs"/>
              </a:rPr>
              <a:t>Levar mais e melhores produtos ao público.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  <a:cs typeface="+mn-cs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latin typeface="+mn-lt"/>
                <a:cs typeface="+mn-cs"/>
              </a:rPr>
              <a:t>Ampliar o crédito e o financiamento aos empreendimentos e aos compradores.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  <a:cs typeface="+mn-cs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latin typeface="+mn-lt"/>
                <a:cs typeface="+mn-cs"/>
              </a:rPr>
              <a:t>Agenda pela produtividade</a:t>
            </a:r>
            <a:r>
              <a:rPr lang="pt-BR" dirty="0">
                <a:latin typeface="+mn-lt"/>
                <a:cs typeface="+mn-cs"/>
              </a:rPr>
              <a:t>, inovação </a:t>
            </a:r>
            <a:r>
              <a:rPr lang="pt-BR" dirty="0" smtClean="0">
                <a:latin typeface="+mn-lt"/>
                <a:cs typeface="+mn-cs"/>
              </a:rPr>
              <a:t>e </a:t>
            </a:r>
            <a:r>
              <a:rPr lang="pt-BR" dirty="0">
                <a:latin typeface="+mn-lt"/>
                <a:cs typeface="+mn-cs"/>
              </a:rPr>
              <a:t>qualidade.</a:t>
            </a:r>
            <a:endParaRPr lang="en-US" dirty="0">
              <a:latin typeface="+mn-lt"/>
              <a:cs typeface="+mn-cs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  <a:cs typeface="+mn-cs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latin typeface="+mn-lt"/>
                <a:cs typeface="+mn-cs"/>
              </a:rPr>
              <a:t>Busca por formação e aperfeiçoamentos nas relações do trabalho.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latin typeface="+mn-lt"/>
                <a:cs typeface="+mn-cs"/>
              </a:rPr>
              <a:t>Simplificação da legislação e burocracia nas diversas fases dos empreendimentos.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latin typeface="+mn-lt"/>
                <a:cs typeface="+mn-cs"/>
              </a:rPr>
              <a:t>Discussão de questões referentes ao crescimento das cidades, à mobilidade urbana, verticalização  e adensamento.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8313" y="1196975"/>
            <a:ext cx="8207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Questões abordadas pela nova associação:</a:t>
            </a:r>
          </a:p>
        </p:txBody>
      </p:sp>
      <p:sp>
        <p:nvSpPr>
          <p:cNvPr id="9220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>
                <a:solidFill>
                  <a:srgbClr val="898989"/>
                </a:solidFill>
              </a:rPr>
              <a:t>3</a:t>
            </a:r>
            <a:endParaRPr lang="pt-BR" dirty="0" smtClean="0">
              <a:solidFill>
                <a:srgbClr val="89898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 ABRAINC </a:t>
            </a:r>
          </a:p>
        </p:txBody>
      </p:sp>
    </p:spTree>
    <p:extLst>
      <p:ext uri="{BB962C8B-B14F-4D97-AF65-F5344CB8AC3E}">
        <p14:creationId xmlns:p14="http://schemas.microsoft.com/office/powerpoint/2010/main" val="993890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68313" y="1196975"/>
            <a:ext cx="8207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Organograma</a:t>
            </a:r>
          </a:p>
        </p:txBody>
      </p:sp>
      <p:sp>
        <p:nvSpPr>
          <p:cNvPr id="10243" name="Espaço Reservado para Número de Slide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585192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>
                <a:solidFill>
                  <a:srgbClr val="898989"/>
                </a:solidFill>
              </a:rPr>
              <a:t>5</a:t>
            </a:r>
          </a:p>
        </p:txBody>
      </p:sp>
      <p:grpSp>
        <p:nvGrpSpPr>
          <p:cNvPr id="10244" name="Grupo 57"/>
          <p:cNvGrpSpPr>
            <a:grpSpLocks/>
          </p:cNvGrpSpPr>
          <p:nvPr/>
        </p:nvGrpSpPr>
        <p:grpSpPr bwMode="auto">
          <a:xfrm>
            <a:off x="-731838" y="3501008"/>
            <a:ext cx="2665413" cy="1501775"/>
            <a:chOff x="911706" y="4458121"/>
            <a:chExt cx="2664296" cy="1502609"/>
          </a:xfrm>
        </p:grpSpPr>
        <p:sp>
          <p:nvSpPr>
            <p:cNvPr id="18" name="Retângulo 17"/>
            <p:cNvSpPr/>
            <p:nvPr/>
          </p:nvSpPr>
          <p:spPr>
            <a:xfrm>
              <a:off x="3115820" y="4458121"/>
              <a:ext cx="360212" cy="360562"/>
            </a:xfrm>
            <a:prstGeom prst="rect">
              <a:avLst/>
            </a:prstGeom>
            <a:gradFill>
              <a:gsLst>
                <a:gs pos="50000">
                  <a:srgbClr val="293D56"/>
                </a:gs>
                <a:gs pos="100000">
                  <a:srgbClr val="418EC0"/>
                </a:gs>
              </a:gsLst>
              <a:lin ang="15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 rot="19318868">
              <a:off x="911706" y="5652584"/>
              <a:ext cx="2664296" cy="308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>
                  <a:latin typeface="+mn-lt"/>
                  <a:cs typeface="+mn-cs"/>
                </a:rPr>
                <a:t>Diretor: Leonardo Diniz</a:t>
              </a:r>
            </a:p>
          </p:txBody>
        </p:sp>
      </p:grpSp>
      <p:grpSp>
        <p:nvGrpSpPr>
          <p:cNvPr id="10245" name="Grupo 58"/>
          <p:cNvGrpSpPr>
            <a:grpSpLocks/>
          </p:cNvGrpSpPr>
          <p:nvPr/>
        </p:nvGrpSpPr>
        <p:grpSpPr bwMode="auto">
          <a:xfrm>
            <a:off x="-155575" y="3511401"/>
            <a:ext cx="2663825" cy="1501775"/>
            <a:chOff x="1487770" y="4457764"/>
            <a:chExt cx="2664296" cy="1502967"/>
          </a:xfrm>
        </p:grpSpPr>
        <p:sp>
          <p:nvSpPr>
            <p:cNvPr id="19" name="Retângulo 18"/>
            <p:cNvSpPr/>
            <p:nvPr/>
          </p:nvSpPr>
          <p:spPr>
            <a:xfrm>
              <a:off x="3620160" y="4457764"/>
              <a:ext cx="360426" cy="360648"/>
            </a:xfrm>
            <a:prstGeom prst="rect">
              <a:avLst/>
            </a:prstGeom>
            <a:gradFill>
              <a:gsLst>
                <a:gs pos="50000">
                  <a:srgbClr val="293D56"/>
                </a:gs>
                <a:gs pos="100000">
                  <a:srgbClr val="418EC0"/>
                </a:gs>
              </a:gsLst>
              <a:lin ang="15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 rot="19318868">
              <a:off x="1487770" y="5652512"/>
              <a:ext cx="2664296" cy="3082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>
                  <a:latin typeface="+mn-lt"/>
                  <a:cs typeface="+mn-cs"/>
                </a:rPr>
                <a:t>Diretor: Marcelo Borges</a:t>
              </a:r>
            </a:p>
          </p:txBody>
        </p:sp>
      </p:grpSp>
      <p:grpSp>
        <p:nvGrpSpPr>
          <p:cNvPr id="10246" name="Grupo 59"/>
          <p:cNvGrpSpPr>
            <a:grpSpLocks/>
          </p:cNvGrpSpPr>
          <p:nvPr/>
        </p:nvGrpSpPr>
        <p:grpSpPr bwMode="auto">
          <a:xfrm>
            <a:off x="365125" y="3500835"/>
            <a:ext cx="2663825" cy="1511300"/>
            <a:chOff x="2007562" y="4448799"/>
            <a:chExt cx="2664296" cy="1511932"/>
          </a:xfrm>
        </p:grpSpPr>
        <p:sp>
          <p:nvSpPr>
            <p:cNvPr id="20" name="Retângulo 19"/>
            <p:cNvSpPr/>
            <p:nvPr/>
          </p:nvSpPr>
          <p:spPr>
            <a:xfrm>
              <a:off x="4143128" y="4448799"/>
              <a:ext cx="358838" cy="360513"/>
            </a:xfrm>
            <a:prstGeom prst="rect">
              <a:avLst/>
            </a:prstGeom>
            <a:gradFill>
              <a:gsLst>
                <a:gs pos="50000">
                  <a:srgbClr val="293D56"/>
                </a:gs>
                <a:gs pos="100000">
                  <a:srgbClr val="418EC0"/>
                </a:gs>
              </a:gsLst>
              <a:lin ang="15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 rot="19318868">
              <a:off x="2007562" y="5652627"/>
              <a:ext cx="2664296" cy="3081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>
                  <a:latin typeface="+mn-lt"/>
                  <a:cs typeface="+mn-cs"/>
                </a:rPr>
                <a:t>Diretor: Meyer </a:t>
              </a:r>
              <a:r>
                <a:rPr lang="pt-BR" sz="1400" dirty="0" err="1">
                  <a:latin typeface="+mn-lt"/>
                  <a:cs typeface="+mn-cs"/>
                </a:rPr>
                <a:t>Nigri</a:t>
              </a:r>
              <a:endParaRPr lang="pt-BR" sz="1400" dirty="0">
                <a:latin typeface="+mn-lt"/>
                <a:cs typeface="+mn-cs"/>
              </a:endParaRPr>
            </a:p>
          </p:txBody>
        </p:sp>
      </p:grpSp>
      <p:grpSp>
        <p:nvGrpSpPr>
          <p:cNvPr id="10247" name="Grupo 60"/>
          <p:cNvGrpSpPr>
            <a:grpSpLocks/>
          </p:cNvGrpSpPr>
          <p:nvPr/>
        </p:nvGrpSpPr>
        <p:grpSpPr bwMode="auto">
          <a:xfrm>
            <a:off x="900063" y="3500835"/>
            <a:ext cx="2663825" cy="1471612"/>
            <a:chOff x="2586266" y="4458312"/>
            <a:chExt cx="2664296" cy="1472500"/>
          </a:xfrm>
        </p:grpSpPr>
        <p:sp>
          <p:nvSpPr>
            <p:cNvPr id="21" name="Retângulo 20"/>
            <p:cNvSpPr/>
            <p:nvPr/>
          </p:nvSpPr>
          <p:spPr>
            <a:xfrm>
              <a:off x="4690076" y="4458312"/>
              <a:ext cx="360426" cy="360579"/>
            </a:xfrm>
            <a:prstGeom prst="rect">
              <a:avLst/>
            </a:prstGeom>
            <a:gradFill>
              <a:gsLst>
                <a:gs pos="50000">
                  <a:srgbClr val="293D56"/>
                </a:gs>
                <a:gs pos="100000">
                  <a:srgbClr val="418EC0"/>
                </a:gs>
              </a:gsLst>
              <a:lin ang="15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 rot="19318868">
              <a:off x="2586266" y="5622651"/>
              <a:ext cx="2664296" cy="308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>
                  <a:latin typeface="+mn-lt"/>
                  <a:cs typeface="+mn-cs"/>
                </a:rPr>
                <a:t>Diretor: Nicholas </a:t>
              </a:r>
              <a:r>
                <a:rPr lang="pt-BR" sz="1400" dirty="0" err="1">
                  <a:latin typeface="+mn-lt"/>
                  <a:cs typeface="+mn-cs"/>
                </a:rPr>
                <a:t>Reade</a:t>
              </a:r>
              <a:endParaRPr lang="pt-BR" sz="1400" dirty="0">
                <a:latin typeface="+mn-lt"/>
                <a:cs typeface="+mn-cs"/>
              </a:endParaRPr>
            </a:p>
          </p:txBody>
        </p:sp>
      </p:grpSp>
      <p:grpSp>
        <p:nvGrpSpPr>
          <p:cNvPr id="10248" name="Grupo 61"/>
          <p:cNvGrpSpPr>
            <a:grpSpLocks/>
          </p:cNvGrpSpPr>
          <p:nvPr/>
        </p:nvGrpSpPr>
        <p:grpSpPr bwMode="auto">
          <a:xfrm>
            <a:off x="1474788" y="3500835"/>
            <a:ext cx="2665412" cy="1457325"/>
            <a:chOff x="3118601" y="4458304"/>
            <a:chExt cx="2664296" cy="1458412"/>
          </a:xfrm>
        </p:grpSpPr>
        <p:sp>
          <p:nvSpPr>
            <p:cNvPr id="22" name="Retângulo 21"/>
            <p:cNvSpPr/>
            <p:nvPr/>
          </p:nvSpPr>
          <p:spPr>
            <a:xfrm>
              <a:off x="5222745" y="4458304"/>
              <a:ext cx="360211" cy="360631"/>
            </a:xfrm>
            <a:prstGeom prst="rect">
              <a:avLst/>
            </a:prstGeom>
            <a:gradFill>
              <a:gsLst>
                <a:gs pos="50000">
                  <a:srgbClr val="293D56"/>
                </a:gs>
                <a:gs pos="100000">
                  <a:srgbClr val="418EC0"/>
                </a:gs>
              </a:gsLst>
              <a:lin ang="15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 rot="19318868">
              <a:off x="3118601" y="5608511"/>
              <a:ext cx="2664296" cy="3082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>
                  <a:latin typeface="+mn-lt"/>
                  <a:cs typeface="+mn-cs"/>
                </a:rPr>
                <a:t>Diretor: Rafael </a:t>
              </a:r>
              <a:r>
                <a:rPr lang="pt-BR" sz="1400" dirty="0" err="1">
                  <a:latin typeface="+mn-lt"/>
                  <a:cs typeface="+mn-cs"/>
                </a:rPr>
                <a:t>Novellino</a:t>
              </a:r>
              <a:endParaRPr lang="pt-BR" sz="1400" dirty="0">
                <a:latin typeface="+mn-lt"/>
                <a:cs typeface="+mn-cs"/>
              </a:endParaRPr>
            </a:p>
          </p:txBody>
        </p:sp>
      </p:grpSp>
      <p:grpSp>
        <p:nvGrpSpPr>
          <p:cNvPr id="10249" name="Grupo 62"/>
          <p:cNvGrpSpPr>
            <a:grpSpLocks/>
          </p:cNvGrpSpPr>
          <p:nvPr/>
        </p:nvGrpSpPr>
        <p:grpSpPr bwMode="auto">
          <a:xfrm>
            <a:off x="1979613" y="3500835"/>
            <a:ext cx="2663825" cy="1473200"/>
            <a:chOff x="3659982" y="4458296"/>
            <a:chExt cx="2664296" cy="1474443"/>
          </a:xfrm>
        </p:grpSpPr>
        <p:sp>
          <p:nvSpPr>
            <p:cNvPr id="24" name="Retângulo 23"/>
            <p:cNvSpPr/>
            <p:nvPr/>
          </p:nvSpPr>
          <p:spPr>
            <a:xfrm>
              <a:off x="5789195" y="4458296"/>
              <a:ext cx="360427" cy="360666"/>
            </a:xfrm>
            <a:prstGeom prst="rect">
              <a:avLst/>
            </a:prstGeom>
            <a:gradFill>
              <a:gsLst>
                <a:gs pos="50000">
                  <a:srgbClr val="293D56"/>
                </a:gs>
                <a:gs pos="100000">
                  <a:srgbClr val="418EC0"/>
                </a:gs>
              </a:gsLst>
              <a:lin ang="15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 rot="19318868">
              <a:off x="3659982" y="5624504"/>
              <a:ext cx="2664296" cy="308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>
                  <a:latin typeface="+mn-lt"/>
                  <a:cs typeface="+mn-cs"/>
                </a:rPr>
                <a:t>Diretor: Ronaldo Cury</a:t>
              </a:r>
            </a:p>
          </p:txBody>
        </p:sp>
      </p:grpSp>
      <p:grpSp>
        <p:nvGrpSpPr>
          <p:cNvPr id="10250" name="Grupo 51"/>
          <p:cNvGrpSpPr>
            <a:grpSpLocks/>
          </p:cNvGrpSpPr>
          <p:nvPr/>
        </p:nvGrpSpPr>
        <p:grpSpPr bwMode="auto">
          <a:xfrm>
            <a:off x="4384675" y="1628800"/>
            <a:ext cx="2679700" cy="641324"/>
            <a:chOff x="4383968" y="1628753"/>
            <a:chExt cx="2680319" cy="641395"/>
          </a:xfrm>
        </p:grpSpPr>
        <p:sp>
          <p:nvSpPr>
            <p:cNvPr id="8" name="Retângulo 7"/>
            <p:cNvSpPr/>
            <p:nvPr/>
          </p:nvSpPr>
          <p:spPr>
            <a:xfrm>
              <a:off x="4383968" y="1754154"/>
              <a:ext cx="360446" cy="360402"/>
            </a:xfrm>
            <a:prstGeom prst="rect">
              <a:avLst/>
            </a:prstGeom>
            <a:gradFill>
              <a:gsLst>
                <a:gs pos="50000">
                  <a:srgbClr val="293D56"/>
                </a:gs>
                <a:gs pos="100000">
                  <a:srgbClr val="418EC0"/>
                </a:gs>
              </a:gsLst>
              <a:lin ang="15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760293" y="1628753"/>
              <a:ext cx="2303994" cy="5232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>
                  <a:latin typeface="+mn-lt"/>
                  <a:cs typeface="+mn-cs"/>
                </a:rPr>
                <a:t>Conselho </a:t>
              </a:r>
              <a:r>
                <a:rPr lang="pt-BR" sz="1400" dirty="0" smtClean="0">
                  <a:latin typeface="+mn-lt"/>
                  <a:cs typeface="+mn-cs"/>
                </a:rPr>
                <a:t>Deliberativo 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 smtClean="0">
                  <a:latin typeface="+mn-lt"/>
                  <a:cs typeface="+mn-cs"/>
                </a:rPr>
                <a:t> 21 Incorporadoras</a:t>
              </a:r>
              <a:endParaRPr lang="pt-BR" sz="1400" dirty="0">
                <a:latin typeface="+mn-lt"/>
                <a:cs typeface="+mn-cs"/>
              </a:endParaRPr>
            </a:p>
          </p:txBody>
        </p:sp>
        <p:cxnSp>
          <p:nvCxnSpPr>
            <p:cNvPr id="34" name="Conector reto 33"/>
            <p:cNvCxnSpPr/>
            <p:nvPr/>
          </p:nvCxnSpPr>
          <p:spPr>
            <a:xfrm>
              <a:off x="4564985" y="2125670"/>
              <a:ext cx="0" cy="1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2" name="Grupo 53"/>
          <p:cNvGrpSpPr>
            <a:grpSpLocks/>
          </p:cNvGrpSpPr>
          <p:nvPr/>
        </p:nvGrpSpPr>
        <p:grpSpPr bwMode="auto">
          <a:xfrm>
            <a:off x="4392613" y="2276872"/>
            <a:ext cx="4067175" cy="515938"/>
            <a:chOff x="4393300" y="2780928"/>
            <a:chExt cx="4067132" cy="515548"/>
          </a:xfrm>
        </p:grpSpPr>
        <p:sp>
          <p:nvSpPr>
            <p:cNvPr id="12" name="Retângulo 11"/>
            <p:cNvSpPr/>
            <p:nvPr/>
          </p:nvSpPr>
          <p:spPr>
            <a:xfrm>
              <a:off x="4393300" y="2780928"/>
              <a:ext cx="360358" cy="360091"/>
            </a:xfrm>
            <a:prstGeom prst="rect">
              <a:avLst/>
            </a:prstGeom>
            <a:gradFill>
              <a:gsLst>
                <a:gs pos="50000">
                  <a:srgbClr val="293D56"/>
                </a:gs>
                <a:gs pos="100000">
                  <a:srgbClr val="418EC0"/>
                </a:gs>
              </a:gsLst>
              <a:lin ang="15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69533" y="2780928"/>
              <a:ext cx="3690899" cy="3077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>
                  <a:latin typeface="+mn-lt"/>
                  <a:cs typeface="+mn-cs"/>
                </a:rPr>
                <a:t>Presidente: Rubens </a:t>
              </a:r>
              <a:r>
                <a:rPr lang="pt-BR" sz="1400" dirty="0" err="1">
                  <a:latin typeface="+mn-lt"/>
                  <a:cs typeface="+mn-cs"/>
                </a:rPr>
                <a:t>Menin</a:t>
              </a:r>
              <a:r>
                <a:rPr lang="pt-BR" sz="1400" dirty="0">
                  <a:latin typeface="+mn-lt"/>
                  <a:cs typeface="+mn-cs"/>
                </a:rPr>
                <a:t> (MRV)</a:t>
              </a:r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4564748" y="3152122"/>
              <a:ext cx="0" cy="144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3" name="Grupo 54"/>
          <p:cNvGrpSpPr>
            <a:grpSpLocks/>
          </p:cNvGrpSpPr>
          <p:nvPr/>
        </p:nvGrpSpPr>
        <p:grpSpPr bwMode="auto">
          <a:xfrm>
            <a:off x="4392613" y="2818210"/>
            <a:ext cx="4067175" cy="512762"/>
            <a:chOff x="4393300" y="3322314"/>
            <a:chExt cx="4067132" cy="513794"/>
          </a:xfrm>
        </p:grpSpPr>
        <p:sp>
          <p:nvSpPr>
            <p:cNvPr id="14" name="Retângulo 13"/>
            <p:cNvSpPr/>
            <p:nvPr/>
          </p:nvSpPr>
          <p:spPr>
            <a:xfrm>
              <a:off x="4393300" y="3322314"/>
              <a:ext cx="360358" cy="359497"/>
            </a:xfrm>
            <a:prstGeom prst="rect">
              <a:avLst/>
            </a:prstGeom>
            <a:gradFill>
              <a:gsLst>
                <a:gs pos="50000">
                  <a:srgbClr val="293D56"/>
                </a:gs>
                <a:gs pos="100000">
                  <a:srgbClr val="418EC0"/>
                </a:gs>
              </a:gsLst>
              <a:lin ang="15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769533" y="3322314"/>
              <a:ext cx="3690899" cy="3070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>
                  <a:latin typeface="+mn-lt"/>
                  <a:cs typeface="+mn-cs"/>
                </a:rPr>
                <a:t>Vice-presidente: João Rossi (Rossi)</a:t>
              </a:r>
            </a:p>
          </p:txBody>
        </p:sp>
        <p:cxnSp>
          <p:nvCxnSpPr>
            <p:cNvPr id="37" name="Conector reto 36"/>
            <p:cNvCxnSpPr/>
            <p:nvPr/>
          </p:nvCxnSpPr>
          <p:spPr>
            <a:xfrm>
              <a:off x="4564748" y="3691355"/>
              <a:ext cx="0" cy="14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4" name="Grupo 55"/>
          <p:cNvGrpSpPr>
            <a:grpSpLocks/>
          </p:cNvGrpSpPr>
          <p:nvPr/>
        </p:nvGrpSpPr>
        <p:grpSpPr bwMode="auto">
          <a:xfrm>
            <a:off x="4826000" y="3500835"/>
            <a:ext cx="4067175" cy="360362"/>
            <a:chOff x="4393300" y="3861048"/>
            <a:chExt cx="4067132" cy="359814"/>
          </a:xfrm>
        </p:grpSpPr>
        <p:sp>
          <p:nvSpPr>
            <p:cNvPr id="16" name="Retângulo 15"/>
            <p:cNvSpPr/>
            <p:nvPr/>
          </p:nvSpPr>
          <p:spPr>
            <a:xfrm>
              <a:off x="4393300" y="3861048"/>
              <a:ext cx="360359" cy="359814"/>
            </a:xfrm>
            <a:prstGeom prst="rect">
              <a:avLst/>
            </a:prstGeom>
            <a:gradFill>
              <a:gsLst>
                <a:gs pos="50000">
                  <a:srgbClr val="293D56"/>
                </a:gs>
                <a:gs pos="100000">
                  <a:srgbClr val="418EC0"/>
                </a:gs>
              </a:gsLst>
              <a:lin ang="15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769534" y="3861048"/>
              <a:ext cx="3690898" cy="3075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dirty="0">
                  <a:latin typeface="+mn-lt"/>
                  <a:cs typeface="+mn-cs"/>
                </a:rPr>
                <a:t>Diretor executivo Renato Ventura</a:t>
              </a:r>
            </a:p>
          </p:txBody>
        </p:sp>
      </p:grpSp>
      <p:cxnSp>
        <p:nvCxnSpPr>
          <p:cNvPr id="39" name="Conector reto 38"/>
          <p:cNvCxnSpPr/>
          <p:nvPr/>
        </p:nvCxnSpPr>
        <p:spPr bwMode="auto">
          <a:xfrm>
            <a:off x="2728913" y="3356372"/>
            <a:ext cx="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 bwMode="auto">
          <a:xfrm>
            <a:off x="2139950" y="3356372"/>
            <a:ext cx="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 bwMode="auto">
          <a:xfrm>
            <a:off x="5003800" y="3356372"/>
            <a:ext cx="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 bwMode="auto">
          <a:xfrm>
            <a:off x="4284663" y="3351610"/>
            <a:ext cx="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 bwMode="auto">
          <a:xfrm>
            <a:off x="3717925" y="3348435"/>
            <a:ext cx="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 bwMode="auto">
          <a:xfrm>
            <a:off x="3200400" y="3356372"/>
            <a:ext cx="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4429125" y="4724797"/>
            <a:ext cx="1079500" cy="369888"/>
          </a:xfrm>
          <a:prstGeom prst="rect">
            <a:avLst/>
          </a:prstGeom>
          <a:gradFill>
            <a:gsLst>
              <a:gs pos="50000">
                <a:srgbClr val="293D56"/>
              </a:gs>
              <a:gs pos="100000">
                <a:srgbClr val="418EC0"/>
              </a:gs>
            </a:gsLst>
            <a:lin ang="15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dirty="0" smtClean="0"/>
              <a:t> </a:t>
            </a:r>
            <a:r>
              <a:rPr lang="pt-BR" sz="1600" dirty="0" smtClean="0"/>
              <a:t>COMITÊS </a:t>
            </a:r>
          </a:p>
        </p:txBody>
      </p:sp>
      <p:cxnSp>
        <p:nvCxnSpPr>
          <p:cNvPr id="51" name="Conector reto 50"/>
          <p:cNvCxnSpPr/>
          <p:nvPr/>
        </p:nvCxnSpPr>
        <p:spPr bwMode="auto">
          <a:xfrm flipH="1" flipV="1">
            <a:off x="1647825" y="3344209"/>
            <a:ext cx="335597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3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2848372"/>
            <a:ext cx="12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Conector reto 54"/>
          <p:cNvCxnSpPr/>
          <p:nvPr/>
        </p:nvCxnSpPr>
        <p:spPr bwMode="auto">
          <a:xfrm>
            <a:off x="1647825" y="3356372"/>
            <a:ext cx="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 ABRAINC </a:t>
            </a:r>
          </a:p>
        </p:txBody>
      </p:sp>
    </p:spTree>
    <p:extLst>
      <p:ext uri="{BB962C8B-B14F-4D97-AF65-F5344CB8AC3E}">
        <p14:creationId xmlns:p14="http://schemas.microsoft.com/office/powerpoint/2010/main" val="1081319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Estudos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Booz, FIPE e FGV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43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51520" y="103136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b="1" dirty="0" smtClean="0"/>
          </a:p>
          <a:p>
            <a:pPr lvl="0"/>
            <a:r>
              <a:rPr lang="pt-BR" b="1" dirty="0"/>
              <a:t>Estudo </a:t>
            </a:r>
            <a:r>
              <a:rPr lang="pt-BR" b="1" dirty="0" err="1"/>
              <a:t>Booz</a:t>
            </a:r>
            <a:r>
              <a:rPr lang="pt-BR" b="1" dirty="0"/>
              <a:t>  - </a:t>
            </a:r>
            <a:r>
              <a:rPr lang="pt-BR" dirty="0"/>
              <a:t>divulgação em 19/3, em Brasília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Burocracia, licenciamentos nos diversos níveis da atividade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Impacto da burocracia excessiva e da insegurança jurídica na produção e no preço dos imóveis</a:t>
            </a:r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FIPE– Dados de empresas e de mercado – contratação FIPE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do setor e dos seus indicadores de forma trimestral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– 1º trimestre 2014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FGV </a:t>
            </a:r>
            <a:r>
              <a:rPr lang="pt-BR" b="1" dirty="0"/>
              <a:t>– </a:t>
            </a:r>
            <a:r>
              <a:rPr lang="pt-BR" b="1" dirty="0" smtClean="0"/>
              <a:t>a importância e a contribuição </a:t>
            </a:r>
            <a:r>
              <a:rPr lang="pt-BR" b="1" dirty="0"/>
              <a:t>do setor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 agregado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Empregos</a:t>
            </a:r>
          </a:p>
          <a:p>
            <a:pPr lvl="0"/>
            <a:endParaRPr lang="pt-BR" b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Principais Estudos </a:t>
            </a:r>
          </a:p>
        </p:txBody>
      </p:sp>
    </p:spTree>
    <p:extLst>
      <p:ext uri="{BB962C8B-B14F-4D97-AF65-F5344CB8AC3E}">
        <p14:creationId xmlns:p14="http://schemas.microsoft.com/office/powerpoint/2010/main" val="1188938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8280</TotalTime>
  <Words>1593</Words>
  <Application>Microsoft Office PowerPoint</Application>
  <PresentationFormat>Apresentação na tela (4:3)</PresentationFormat>
  <Paragraphs>408</Paragraphs>
  <Slides>32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Arial Narrow</vt:lpstr>
      <vt:lpstr>Calibri</vt:lpstr>
      <vt:lpstr>Helvetica</vt:lpstr>
      <vt:lpstr>Tahoma</vt:lpstr>
      <vt:lpstr>Tema do Office</vt:lpstr>
      <vt:lpstr>Worksheet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Clara Gusmão</dc:creator>
  <cp:lastModifiedBy>Renato Ventura</cp:lastModifiedBy>
  <cp:revision>461</cp:revision>
  <cp:lastPrinted>2014-02-17T18:26:36Z</cp:lastPrinted>
  <dcterms:created xsi:type="dcterms:W3CDTF">2013-08-23T14:36:15Z</dcterms:created>
  <dcterms:modified xsi:type="dcterms:W3CDTF">2014-02-20T17:03:49Z</dcterms:modified>
</cp:coreProperties>
</file>