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84" r:id="rId6"/>
    <p:sldId id="385" r:id="rId7"/>
    <p:sldId id="387" r:id="rId8"/>
    <p:sldId id="388" r:id="rId9"/>
    <p:sldId id="389" r:id="rId10"/>
    <p:sldId id="33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82" autoAdjust="0"/>
  </p:normalViewPr>
  <p:slideViewPr>
    <p:cSldViewPr snapToGrid="0"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2532" y="-10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66660-1D4E-41B0-B49B-196B9882DC81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EC37C-2164-43E7-8DDB-145C057FFFD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5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49A02-11D4-4433-88EA-27EA698B7664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7C22-AC3E-4A2B-A931-8B1CC73E21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fld id="{EA9EFE93-F287-4331-B820-9EE2079A43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solidFill>
                  <a:schemeClr val="bg1"/>
                </a:solidFill>
              </a:rPr>
              <a:t>Inicadores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Fipe</a:t>
            </a:r>
            <a:r>
              <a:rPr lang="pt-BR" dirty="0" smtClean="0">
                <a:solidFill>
                  <a:schemeClr val="bg1"/>
                </a:solidFill>
              </a:rPr>
              <a:t>/ABRAINC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fld id="{EA9EFE93-F287-4331-B820-9EE2079A43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solidFill>
                  <a:schemeClr val="bg1"/>
                </a:solidFill>
              </a:rPr>
              <a:t>Inicadores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Fipe</a:t>
            </a:r>
            <a:r>
              <a:rPr lang="pt-BR" dirty="0" smtClean="0">
                <a:solidFill>
                  <a:schemeClr val="bg1"/>
                </a:solidFill>
              </a:rPr>
              <a:t>/ABRAINC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>
                <a:solidFill>
                  <a:schemeClr val="bg1"/>
                </a:solidFill>
              </a:rPr>
              <a:t>Inicadores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Fipe</a:t>
            </a:r>
            <a:r>
              <a:rPr lang="pt-BR" dirty="0" smtClean="0">
                <a:solidFill>
                  <a:schemeClr val="bg1"/>
                </a:solidFill>
              </a:rPr>
              <a:t>/ABRAINC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25952"/>
            <a:ext cx="5181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Março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/2014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3400" b="1" dirty="0">
                <a:solidFill>
                  <a:schemeClr val="accent1">
                    <a:lumMod val="50000"/>
                  </a:schemeClr>
                </a:solidFill>
              </a:rPr>
              <a:t>Indicadores de Mercado</a:t>
            </a: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Alternativas para a desagregação</a:t>
            </a: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das informações enviadas à FIPE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12.03.2014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m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69" y="359077"/>
            <a:ext cx="2652203" cy="1122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96192"/>
            <a:ext cx="6558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No Brasil há carência de dados e informações organizadas sobre o mercado imobiliário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545010" y="2434699"/>
            <a:ext cx="6637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São ferramentas importantes de planejamento, tanto para os agentes privados como para os gestores públicos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1560775" y="3790529"/>
            <a:ext cx="6653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ABRAINC firmou acordo com a FIPE para sistematização de informações, desenvolvimento e eventual divulgação de indicadores setoriais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45011" y="5158744"/>
            <a:ext cx="67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Frutiger 45 Light" pitchFamily="34" charset="0"/>
              </a:rPr>
              <a:t>As incorporadoras possuem papel fundamental no processo de disponibilização das informações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87366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114095" y="2517269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140366" y="3867880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135108" y="5234256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5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Operacionalização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245425" y="1012409"/>
            <a:ext cx="7409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Frutiger 45 Light" pitchFamily="34" charset="0"/>
              </a:rPr>
              <a:t>Fipe e ABRAINC desenvolveram planilha Excel para que as empresas preencham com suas informações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914398" y="1072046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51336" y="2254453"/>
            <a:ext cx="2506716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associadas preenchem a planilha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5558" y="187607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1</a:t>
            </a:r>
            <a:endParaRPr lang="pt-BR" b="1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861841" y="3746963"/>
            <a:ext cx="2480445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associadas enviam as informações à </a:t>
            </a:r>
            <a:r>
              <a:rPr lang="pt-BR" sz="1500" dirty="0" err="1" smtClean="0">
                <a:solidFill>
                  <a:schemeClr val="tx1"/>
                </a:solidFill>
              </a:rPr>
              <a:t>Fipe</a:t>
            </a:r>
            <a:endParaRPr lang="pt-BR" sz="1500" dirty="0" smtClean="0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893362" y="336858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2</a:t>
            </a:r>
            <a:endParaRPr lang="pt-BR" b="1" dirty="0"/>
          </a:p>
        </p:txBody>
      </p:sp>
      <p:cxnSp>
        <p:nvCxnSpPr>
          <p:cNvPr id="24" name="Conector de seta reta 23"/>
          <p:cNvCxnSpPr>
            <a:stCxn id="19" idx="2"/>
            <a:endCxn id="21" idx="0"/>
          </p:cNvCxnSpPr>
          <p:nvPr/>
        </p:nvCxnSpPr>
        <p:spPr>
          <a:xfrm flipH="1">
            <a:off x="2102064" y="3184619"/>
            <a:ext cx="2630" cy="56234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3573594" y="2249193"/>
            <a:ext cx="2574950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 smtClean="0">
                <a:solidFill>
                  <a:schemeClr val="tx1"/>
                </a:solidFill>
              </a:rPr>
              <a:t>Fipe</a:t>
            </a:r>
            <a:r>
              <a:rPr lang="pt-BR" sz="1500" dirty="0" smtClean="0">
                <a:solidFill>
                  <a:schemeClr val="tx1"/>
                </a:solidFill>
              </a:rPr>
              <a:t> consolida as informações e elabora relatórios individuais e agregado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557816" y="187081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3</a:t>
            </a:r>
            <a:endParaRPr lang="pt-BR" b="1" dirty="0"/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3279228" y="3184626"/>
            <a:ext cx="362606" cy="58332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6" idx="2"/>
            <a:endCxn id="35" idx="0"/>
          </p:cNvCxnSpPr>
          <p:nvPr/>
        </p:nvCxnSpPr>
        <p:spPr>
          <a:xfrm>
            <a:off x="4861069" y="3179359"/>
            <a:ext cx="13135" cy="5781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3568333" y="3757469"/>
            <a:ext cx="2611741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err="1" smtClean="0">
                <a:solidFill>
                  <a:schemeClr val="tx1"/>
                </a:solidFill>
              </a:rPr>
              <a:t>Fipe</a:t>
            </a:r>
            <a:r>
              <a:rPr lang="pt-BR" sz="1500" dirty="0" smtClean="0">
                <a:solidFill>
                  <a:schemeClr val="tx1"/>
                </a:solidFill>
              </a:rPr>
              <a:t> envia os relatórios individuais às associadas e relatório agregado à ABRAINC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68322" y="3363329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4</a:t>
            </a:r>
            <a:endParaRPr lang="pt-BR" b="1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400877" y="2238704"/>
            <a:ext cx="2611741" cy="930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>
                <a:solidFill>
                  <a:schemeClr val="tx1"/>
                </a:solidFill>
              </a:rPr>
              <a:t>Fipe e Abrainc divulgam os resultados agregados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369334" y="1844564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Passo 5</a:t>
            </a:r>
            <a:endParaRPr lang="pt-BR" b="1" dirty="0"/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6148552" y="3163605"/>
            <a:ext cx="325820" cy="588579"/>
          </a:xfrm>
          <a:prstGeom prst="straightConnector1">
            <a:avLst/>
          </a:prstGeom>
          <a:ln w="317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867102" y="4966138"/>
            <a:ext cx="8071946" cy="115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pt-BR" sz="1700" b="1" dirty="0" smtClean="0"/>
              <a:t> As associadas deverão assinar termo de adesão com a </a:t>
            </a:r>
            <a:r>
              <a:rPr lang="pt-BR" sz="1700" b="1" dirty="0" err="1" smtClean="0"/>
              <a:t>Fipe</a:t>
            </a:r>
            <a:r>
              <a:rPr lang="pt-BR" sz="1700" b="1" dirty="0" smtClean="0"/>
              <a:t> e </a:t>
            </a:r>
            <a:r>
              <a:rPr lang="pt-BR" sz="1700" b="1" smtClean="0"/>
              <a:t>a ABRAINC</a:t>
            </a:r>
            <a:endParaRPr lang="pt-BR" sz="1700" b="1" dirty="0" smtClean="0"/>
          </a:p>
          <a:p>
            <a:pPr>
              <a:buFontTx/>
              <a:buChar char="-"/>
            </a:pPr>
            <a:r>
              <a:rPr lang="pt-BR" sz="1700" b="1" dirty="0" smtClean="0"/>
              <a:t> Apenas a </a:t>
            </a:r>
            <a:r>
              <a:rPr lang="pt-BR" sz="1700" b="1" dirty="0" err="1" smtClean="0"/>
              <a:t>Fipe</a:t>
            </a:r>
            <a:r>
              <a:rPr lang="pt-BR" sz="1700" b="1" dirty="0" smtClean="0"/>
              <a:t> terá acesso às informações individuais</a:t>
            </a:r>
          </a:p>
          <a:p>
            <a:pPr>
              <a:buFontTx/>
              <a:buChar char="-"/>
            </a:pPr>
            <a:r>
              <a:rPr lang="pt-BR" sz="1700" b="1" dirty="0" smtClean="0"/>
              <a:t> Os indicadores agregados a serem divulgados serão decididos pela ABRAINC em conjunto com as associadas</a:t>
            </a:r>
            <a:endParaRPr lang="pt-BR" sz="1700" b="1" dirty="0"/>
          </a:p>
        </p:txBody>
      </p:sp>
    </p:spTree>
    <p:extLst>
      <p:ext uri="{BB962C8B-B14F-4D97-AF65-F5344CB8AC3E}">
        <p14:creationId xmlns:p14="http://schemas.microsoft.com/office/powerpoint/2010/main" val="14965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Informações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29659" y="1233133"/>
            <a:ext cx="74098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 smtClean="0">
                <a:latin typeface="Frutiger 45 Light" pitchFamily="34" charset="0"/>
              </a:rPr>
              <a:t>Informações de mercado solicitadas serão preenchidas em 12 tabelas*</a:t>
            </a:r>
            <a:endParaRPr lang="pt-BR" sz="2600" dirty="0"/>
          </a:p>
        </p:txBody>
      </p:sp>
      <p:sp>
        <p:nvSpPr>
          <p:cNvPr id="25" name="Elipse 24"/>
          <p:cNvSpPr/>
          <p:nvPr/>
        </p:nvSpPr>
        <p:spPr>
          <a:xfrm>
            <a:off x="930164" y="1371600"/>
            <a:ext cx="252248" cy="268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867102" y="4414328"/>
            <a:ext cx="8071946" cy="13558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pt-BR" sz="2400" b="1" dirty="0" smtClean="0"/>
              <a:t>Quanto mais detalhados forem os dados coletados maior será a qualidade da informação gerada para o planejamento das associadas</a:t>
            </a:r>
            <a:endParaRPr lang="pt-BR" sz="2400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52515"/>
              </p:ext>
            </p:extLst>
          </p:nvPr>
        </p:nvGraphicFramePr>
        <p:xfrm>
          <a:off x="1040523" y="2421756"/>
          <a:ext cx="7567448" cy="1651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59877"/>
                <a:gridCol w="1623847"/>
                <a:gridCol w="1891862"/>
                <a:gridCol w="189186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Empreendimentos (Cadastro)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Lançamentos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Estoques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Distratos</a:t>
                      </a:r>
                      <a:endParaRPr lang="pt-B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Entregas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Repasses Assinados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Repasses Registrados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Alienação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Carteira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</a:t>
                      </a:r>
                      <a:r>
                        <a:rPr lang="pt-B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Bank</a:t>
                      </a:r>
                      <a:endParaRPr lang="pt-BR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804032" y="5864770"/>
            <a:ext cx="776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* Além das informações de mercado também serão considerados dados financeiros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965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Desagregação das informações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100"/>
              </a:lnSpc>
            </a:pPr>
            <a:r>
              <a:rPr lang="pt-BR" dirty="0" smtClean="0"/>
              <a:t>Com exceção das vendas, todas as outras categorias têm desagregação no nível do empreendimento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Permite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liberdade </a:t>
            </a:r>
            <a:r>
              <a:rPr lang="pt-BR" sz="1400" dirty="0" smtClean="0"/>
              <a:t>para consolidar os dados de acordo com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dimensões que podem mudar </a:t>
            </a:r>
            <a:r>
              <a:rPr lang="pt-BR" sz="1400" dirty="0" smtClean="0"/>
              <a:t>ou surgir ao longo do tempo (</a:t>
            </a:r>
            <a:r>
              <a:rPr lang="pt-BR" sz="1400" dirty="0"/>
              <a:t>segmentação relevante pode mudar e não será possível reconstruir o </a:t>
            </a:r>
            <a:r>
              <a:rPr lang="pt-BR" sz="1400" dirty="0" smtClean="0"/>
              <a:t>histórico)</a:t>
            </a:r>
          </a:p>
          <a:p>
            <a:pPr lvl="2" algn="just">
              <a:lnSpc>
                <a:spcPts val="2100"/>
              </a:lnSpc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[Exemplo: Faixa de renda]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Em grandes centros urbanos será possível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estratificar</a:t>
            </a:r>
            <a:r>
              <a:rPr lang="pt-BR" sz="1400" dirty="0" smtClean="0"/>
              <a:t> a informação num nível menor do que UF ou município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Entende-se que, em grande parte, as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informações já são conhecidas </a:t>
            </a:r>
            <a:r>
              <a:rPr lang="pt-BR" sz="1400" dirty="0" smtClean="0"/>
              <a:t>(e compartilhadas em boa parte dos casos) pelas associadas</a:t>
            </a: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pt-BR" sz="1800" dirty="0" smtClean="0"/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800" dirty="0" smtClean="0"/>
              <a:t>No caso das </a:t>
            </a: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vendas</a:t>
            </a:r>
            <a:r>
              <a:rPr lang="pt-BR" sz="1800" dirty="0" smtClean="0"/>
              <a:t>, os dados são referentes a cada </a:t>
            </a: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unidade </a:t>
            </a:r>
            <a:r>
              <a:rPr lang="pt-BR" sz="1800" dirty="0" smtClean="0"/>
              <a:t>vendida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Estatísticas mais detalhadas </a:t>
            </a:r>
            <a:r>
              <a:rPr lang="pt-BR" sz="1400" dirty="0" smtClean="0"/>
              <a:t>do que uma simples média (que não traz toda a informação relevante)</a:t>
            </a:r>
          </a:p>
          <a:p>
            <a:pPr lvl="2" algn="just">
              <a:lnSpc>
                <a:spcPts val="2100"/>
              </a:lnSpc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[Deve-se lembrar que cada associada receberá suas estatísticas individuais e as do mercado: comparações mais interessantes]</a:t>
            </a:r>
            <a:endParaRPr lang="pt-BR" sz="1400" dirty="0" smtClean="0"/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Fundamental para a criação futura de um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índice de preços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7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100"/>
              </a:lnSpc>
            </a:pPr>
            <a:r>
              <a:rPr lang="pt-BR" dirty="0" smtClean="0"/>
              <a:t>Vendas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É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possível</a:t>
            </a:r>
            <a:r>
              <a:rPr lang="pt-BR" sz="1400" dirty="0" smtClean="0"/>
              <a:t> receber as informações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 consolidadas por empreendimento/tipologia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Inviabiliza índice de preços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Causaria algum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prejuízo na elaboração </a:t>
            </a:r>
            <a:r>
              <a:rPr lang="pt-BR" sz="1400" dirty="0" smtClean="0"/>
              <a:t>de indicadores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Estatísticas do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MCMV</a:t>
            </a:r>
            <a:r>
              <a:rPr lang="pt-BR" sz="1400" dirty="0" smtClean="0"/>
              <a:t> ficariam consideravelmente 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</a:rPr>
              <a:t>menos precisas </a:t>
            </a:r>
            <a:r>
              <a:rPr lang="pt-BR" sz="1400" dirty="0" smtClean="0"/>
              <a:t>(enquadramento se dá caso a caso)</a:t>
            </a:r>
          </a:p>
          <a:p>
            <a:pPr marL="285750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pt-BR" sz="1800" dirty="0" smtClean="0"/>
          </a:p>
          <a:p>
            <a:pPr algn="just">
              <a:lnSpc>
                <a:spcPts val="2100"/>
              </a:lnSpc>
            </a:pPr>
            <a:r>
              <a:rPr lang="pt-BR" sz="1800" dirty="0" smtClean="0"/>
              <a:t>Land </a:t>
            </a:r>
            <a:r>
              <a:rPr lang="pt-BR" sz="1800" dirty="0" err="1" smtClean="0"/>
              <a:t>bank</a:t>
            </a:r>
            <a:endParaRPr lang="pt-BR" sz="1800" dirty="0" smtClean="0"/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Pode-se decidir por excluir essa categoria de indicadores; o único prejuízo será a ausência das informações sobre VGV total em LB por regiões geográficas e expectativas de lançamentos nos próximos 12 a 24 meses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pt-BR" sz="1400" dirty="0"/>
          </a:p>
          <a:p>
            <a:pPr algn="just">
              <a:lnSpc>
                <a:spcPts val="2100"/>
              </a:lnSpc>
            </a:pPr>
            <a:r>
              <a:rPr lang="pt-BR" sz="1800" dirty="0" smtClean="0"/>
              <a:t>Demais categorias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Em tese, pode-se definir </a:t>
            </a:r>
            <a:r>
              <a:rPr lang="pt-BR" sz="1400" i="1" dirty="0" smtClean="0"/>
              <a:t>a priori </a:t>
            </a:r>
            <a:r>
              <a:rPr lang="pt-BR" sz="1400" dirty="0" smtClean="0"/>
              <a:t>a estratificação desejada </a:t>
            </a: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</a:rPr>
              <a:t>[Ex.: Segmento e UF]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Incorporadoras enviariam dados segundo essas dimensões</a:t>
            </a:r>
          </a:p>
          <a:p>
            <a:pPr marL="742950" lvl="1" indent="-285750" algn="just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pt-BR" sz="1400" dirty="0" smtClean="0"/>
              <a:t>Dificuldade em conferir informações e duplicidades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schemeClr val="bg1"/>
                </a:solidFill>
              </a:rPr>
              <a:pPr algn="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963446" cy="83325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59429" y="2191260"/>
            <a:ext cx="63176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Eduardo Zylberstajn</a:t>
            </a:r>
            <a:endParaRPr lang="pt-BR" b="1" dirty="0"/>
          </a:p>
          <a:p>
            <a:pPr algn="ctr"/>
            <a:r>
              <a:rPr lang="pt-BR" dirty="0" smtClean="0"/>
              <a:t>ezylberstajn@fipe.org.br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Bruno Oliva</a:t>
            </a:r>
          </a:p>
          <a:p>
            <a:pPr algn="ctr"/>
            <a:r>
              <a:rPr lang="pt-BR" dirty="0" smtClean="0"/>
              <a:t>boliva@fipe.org.br</a:t>
            </a:r>
          </a:p>
          <a:p>
            <a:pPr algn="ctr"/>
            <a:endParaRPr lang="pt-BR" dirty="0"/>
          </a:p>
          <a:p>
            <a:pPr algn="ctr"/>
            <a:r>
              <a:rPr lang="pt-BR" b="1" dirty="0" smtClean="0"/>
              <a:t>Priscila Fernandes Ribeiro</a:t>
            </a:r>
          </a:p>
          <a:p>
            <a:pPr algn="ctr"/>
            <a:r>
              <a:rPr lang="pt-BR" dirty="0" smtClean="0"/>
              <a:t>pribeiro@fipe.org.br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sz="2400" b="1" dirty="0" smtClean="0"/>
              <a:t>(11) 3767-1764</a:t>
            </a:r>
            <a:endParaRPr lang="pt-BR" sz="2400" b="1" dirty="0"/>
          </a:p>
          <a:p>
            <a:pPr algn="ctr"/>
            <a:endParaRPr lang="pt-BR" dirty="0" smtClean="0"/>
          </a:p>
        </p:txBody>
      </p:sp>
      <p:pic>
        <p:nvPicPr>
          <p:cNvPr id="6" name="Imagem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69" y="359077"/>
            <a:ext cx="2084645" cy="8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B9565FF2-C8C4-45CA-97E1-F458C853D1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F603F-DDCB-4C36-A1EC-C481FA3A5C1E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A88DDAA1-4ABC-452A-992D-81B627EBD8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PM_on_target</Template>
  <TotalTime>3575</TotalTime>
  <Words>823</Words>
  <Application>Microsoft Office PowerPoint</Application>
  <PresentationFormat>Apresentação na tela (4:3)</PresentationFormat>
  <Paragraphs>130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Frutiger 45 Light</vt:lpstr>
      <vt:lpstr>Trebuchet MS</vt:lpstr>
      <vt:lpstr>Wingdings</vt:lpstr>
      <vt:lpstr>PM_on_target</vt:lpstr>
      <vt:lpstr>Apresentação do PowerPoint</vt:lpstr>
      <vt:lpstr>Introdução</vt:lpstr>
      <vt:lpstr>Operacionalização</vt:lpstr>
      <vt:lpstr>Informações</vt:lpstr>
      <vt:lpstr>Desagregação das informações</vt:lpstr>
      <vt:lpstr>Alternativas</vt:lpstr>
      <vt:lpstr>Apresentação do PowerPoint</vt:lpstr>
    </vt:vector>
  </TitlesOfParts>
  <Company>FIPE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TARGET</dc:title>
  <dc:creator>CIT</dc:creator>
  <cp:lastModifiedBy>Eduardo Zylberstajn</cp:lastModifiedBy>
  <cp:revision>384</cp:revision>
  <dcterms:created xsi:type="dcterms:W3CDTF">2010-07-07T15:19:42Z</dcterms:created>
  <dcterms:modified xsi:type="dcterms:W3CDTF">2014-03-12T00:42:23Z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TC018572749991</vt:lpwstr>
  </property>
</Properties>
</file>