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92" r:id="rId2"/>
    <p:sldMasterId id="2147483693" r:id="rId3"/>
    <p:sldMasterId id="2147483730" r:id="rId4"/>
    <p:sldMasterId id="2147483731" r:id="rId5"/>
    <p:sldMasterId id="2147483732" r:id="rId6"/>
    <p:sldMasterId id="2147483733" r:id="rId7"/>
    <p:sldMasterId id="2147483735" r:id="rId8"/>
    <p:sldMasterId id="2147483737" r:id="rId9"/>
    <p:sldMasterId id="2147483941" r:id="rId10"/>
    <p:sldMasterId id="2147483953" r:id="rId11"/>
    <p:sldMasterId id="2147483965" r:id="rId12"/>
    <p:sldMasterId id="2147483977" r:id="rId13"/>
    <p:sldMasterId id="2147483989" r:id="rId14"/>
  </p:sldMasterIdLst>
  <p:notesMasterIdLst>
    <p:notesMasterId r:id="rId22"/>
  </p:notesMasterIdLst>
  <p:handoutMasterIdLst>
    <p:handoutMasterId r:id="rId23"/>
  </p:handoutMasterIdLst>
  <p:sldIdLst>
    <p:sldId id="887" r:id="rId15"/>
    <p:sldId id="892" r:id="rId16"/>
    <p:sldId id="881" r:id="rId17"/>
    <p:sldId id="889" r:id="rId18"/>
    <p:sldId id="888" r:id="rId19"/>
    <p:sldId id="890" r:id="rId20"/>
    <p:sldId id="891" r:id="rId21"/>
  </p:sldIdLst>
  <p:sldSz cx="9144000" cy="6858000" type="letter"/>
  <p:notesSz cx="6797675" cy="9856788"/>
  <p:custDataLst>
    <p:tags r:id="rId24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pos="5556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  <p15:guide id="3" orient="horz" pos="3105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2E6E"/>
    <a:srgbClr val="F9F9F9"/>
    <a:srgbClr val="346BA4"/>
    <a:srgbClr val="007635"/>
    <a:srgbClr val="F8F8F8"/>
    <a:srgbClr val="F5F5F5"/>
    <a:srgbClr val="E6E6E6"/>
    <a:srgbClr val="D1D3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104" autoAdjust="0"/>
  </p:normalViewPr>
  <p:slideViewPr>
    <p:cSldViewPr>
      <p:cViewPr varScale="1">
        <p:scale>
          <a:sx n="86" d="100"/>
          <a:sy n="86" d="100"/>
        </p:scale>
        <p:origin x="960" y="72"/>
      </p:cViewPr>
      <p:guideLst>
        <p:guide orient="horz" pos="4292"/>
        <p:guide orient="horz" pos="119"/>
        <p:guide pos="5556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0" d="100"/>
          <a:sy n="50" d="100"/>
        </p:scale>
        <p:origin x="-1860" y="-72"/>
      </p:cViewPr>
      <p:guideLst>
        <p:guide orient="horz" pos="3127"/>
        <p:guide pos="2099"/>
        <p:guide orient="horz" pos="310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15" y="12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t" anchorCtr="0" compatLnSpc="1">
            <a:prstTxWarp prst="textNoShape">
              <a:avLst/>
            </a:prstTxWarp>
          </a:bodyPr>
          <a:lstStyle>
            <a:lvl1pPr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 bwMode="auto">
          <a:xfrm>
            <a:off x="3849877" y="12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t" anchorCtr="0" compatLnSpc="1">
            <a:prstTxWarp prst="textNoShape">
              <a:avLst/>
            </a:prstTxWarp>
          </a:bodyPr>
          <a:lstStyle>
            <a:lvl1pPr algn="r"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15AEF50-371B-4CAF-B1A6-FECC6A9C1A14}" type="datetime1">
              <a:rPr lang="pt-BR" smtClean="0"/>
              <a:pPr>
                <a:defRPr/>
              </a:pPr>
              <a:t>01/09/2013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 bwMode="auto">
          <a:xfrm>
            <a:off x="15" y="9362624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b" anchorCtr="0" compatLnSpc="1">
            <a:prstTxWarp prst="textNoShape">
              <a:avLst/>
            </a:prstTxWarp>
          </a:bodyPr>
          <a:lstStyle>
            <a:lvl1pPr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 bwMode="auto">
          <a:xfrm>
            <a:off x="3849877" y="9362624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b" anchorCtr="0" compatLnSpc="1">
            <a:prstTxWarp prst="textNoShape">
              <a:avLst/>
            </a:prstTxWarp>
          </a:bodyPr>
          <a:lstStyle>
            <a:lvl1pPr algn="r"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E0A1688-A34E-4683-A5F3-21A4943E0C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046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15" y="12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t" anchorCtr="0" compatLnSpc="1">
            <a:prstTxWarp prst="textNoShape">
              <a:avLst/>
            </a:prstTxWarp>
          </a:bodyPr>
          <a:lstStyle>
            <a:lvl1pPr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3849877" y="12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t" anchorCtr="0" compatLnSpc="1">
            <a:prstTxWarp prst="textNoShape">
              <a:avLst/>
            </a:prstTxWarp>
          </a:bodyPr>
          <a:lstStyle>
            <a:lvl1pPr algn="r"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9024988-4B29-4E95-895E-D424D13ECE19}" type="datetime1">
              <a:rPr lang="pt-BR" smtClean="0"/>
              <a:pPr>
                <a:defRPr/>
              </a:pPr>
              <a:t>01/09/2013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44538"/>
            <a:ext cx="4921250" cy="3690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92" tIns="45097" rIns="90192" bIns="45097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680397" y="4684666"/>
            <a:ext cx="5436907" cy="4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15" y="9362624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b" anchorCtr="0" compatLnSpc="1">
            <a:prstTxWarp prst="textNoShape">
              <a:avLst/>
            </a:prstTxWarp>
          </a:bodyPr>
          <a:lstStyle>
            <a:lvl1pPr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3849877" y="9362624"/>
            <a:ext cx="2946275" cy="4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693" tIns="42850" rIns="85693" bIns="42850" numCol="1" anchor="b" anchorCtr="0" compatLnSpc="1">
            <a:prstTxWarp prst="textNoShape">
              <a:avLst/>
            </a:prstTxWarp>
          </a:bodyPr>
          <a:lstStyle>
            <a:lvl1pPr algn="r" defTabSz="822791">
              <a:defRPr sz="9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28EA831-334A-4984-ABF6-E01679B3609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123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0477F-EE18-4E90-AF1C-9C783654668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CF8EB-2A62-4757-8EA4-68E6B81014E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F1B59-15EC-4E8F-A897-C535256487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A13B-E9C3-44A0-96B5-DC243E8C1EC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B16A4-CA88-4B76-828D-30CA7EC3F7A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125A-0D81-4C51-A531-C2F92BDA0B5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F9CA6-B678-42EB-9F53-B09C626C5AC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D46EF-5C21-4D36-A13C-89DCFE03F3A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E2822-C7D9-47ED-86A3-9BAED51C5FD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15E48-79D4-4BE3-92DA-7AAC20AF84E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C6024-C9A0-4FD0-A051-DE50B6983E4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07150-8783-46C1-8CB8-EA614929A65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9822F-A8C5-4637-B36C-13D4F86B95D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54544-592B-4C4B-B074-8E2E0E09849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F1B59-15EC-4E8F-A897-C535256487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4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4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A13B-E9C3-44A0-96B5-DC243E8C1EC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3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B16A4-CA88-4B76-828D-30CA7EC3F7A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125A-0D81-4C51-A531-C2F92BDA0B5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F9CA6-B678-42EB-9F53-B09C626C5AC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D46EF-5C21-4D36-A13C-89DCFE03F3A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E2822-C7D9-47ED-86A3-9BAED51C5FD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15E48-79D4-4BE3-92DA-7AAC20AF84E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C6024-C9A0-4FD0-A051-DE50B6983E4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31" y="247661"/>
            <a:ext cx="7058025" cy="581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A7154-CDCC-4348-B4F8-E52232C5EC7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07150-8783-46C1-8CB8-EA614929A65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54544-592B-4C4B-B074-8E2E0E09849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F1B59-15EC-4E8F-A897-C535256487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4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4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A13B-E9C3-44A0-96B5-DC243E8C1EC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63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DABEC-8A2A-4C16-B0C2-9639C7DBA3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E6177-99D1-4D04-80D5-CC90EBDE7C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52BEC-8A43-4A2D-BBFE-EF052AD63E3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313DE-872B-4BA9-A235-6E732AC9D8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C61A6-FFCB-46B7-BB5D-F33831683E2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2D5E1-0D03-414F-A176-A299BDD75F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67525" y="6286500"/>
            <a:ext cx="2133600" cy="47625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FD3C36A5-4ED9-45B5-8B5B-7A93E272388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5F72B-69F4-47EB-B7DF-B0121E273C1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92B63-C6B9-4BBE-9215-6CC50E7A37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D4A1-0A96-4F9C-B5F7-FFBE727DE0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72F00-AAB2-4721-A992-42AD296359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5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5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714E6-C561-4BE8-B49A-449129729A8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DABEC-8A2A-4C16-B0C2-9639C7DBA3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E6177-99D1-4D04-80D5-CC90EBDE7C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52BEC-8A43-4A2D-BBFE-EF052AD63E3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313DE-872B-4BA9-A235-6E732AC9D8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C61A6-FFCB-46B7-BB5D-F33831683E2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AD381-8A08-4A3F-A6C3-0BB39B2C1BE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2D5E1-0D03-414F-A176-A299BDD75F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5F72B-69F4-47EB-B7DF-B0121E273C1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92B63-C6B9-4BBE-9215-6CC50E7A37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D4A1-0A96-4F9C-B5F7-FFBE727DE0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72F00-AAB2-4721-A992-42AD296359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1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1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714E6-C561-4BE8-B49A-449129729A8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50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42AEB-8E14-4336-A3EC-40802F624B1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236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48833-2C9B-4441-9060-0A902F25233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2053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4DAC1-1207-48DF-B97F-66D8F3CB377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95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CB91-AD77-4B68-9BC9-AE6571D8CB4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3ACEA-193A-4603-BD15-A27D5D4F8E7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BF7A1-53C5-412E-AD10-66DAA92CF7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917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0F16E-222D-43AC-A15F-9FD012EDD5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551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A7E00-2934-4354-9725-57828C3585C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5289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E5BF-E418-43C4-BF98-D140D2688EC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82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FBBB-E152-41E7-8116-04EC25494C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1711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F6FE7-3C5E-49E7-B287-ECDDC5EAAB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901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0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0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FC13-6651-4B95-AD52-BF7462219ED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5248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31" y="247650"/>
            <a:ext cx="7058025" cy="581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41FE-F585-49D1-B07F-313FA8B52C8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6434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67525" y="6286500"/>
            <a:ext cx="2133600" cy="47625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F6428106-7311-4773-90A4-C1EA38ED9D3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25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96AA3-35F3-4499-804D-7B2844A9C4A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D95E6-F06F-4AB3-9217-493BC644DDA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CA203-04C9-465E-89B4-8E3B39638CE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99712-CFBF-4747-B05B-8F9972CD088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F5E56-29B8-4A04-8E4A-0893BBA23DC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74AFA-A271-4196-AE4A-6CA8F309914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9F078-6883-455A-B224-97823D4C548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94E98-65F9-40BA-9CA1-47396AEBEEB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86D5F-8AE1-49E1-AA2F-D9362528489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9D51-04F9-4971-ABC1-83A72E5D6AB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5E75E-0D2E-46B1-94D6-EF5F05DB965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5F8D9-EAC1-4EC9-8BFF-70B12B7EC95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29F-7A4B-490D-9665-7369B8C2CB3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05AC8-FFD4-4AE2-869A-3AAD2311B14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EF60D-EAA8-4B5B-806B-1038C443B79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68C44-3E49-4166-AB1F-B65F5A9D987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A13D4-F082-461B-8B02-47A10F16CFD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BFBFD-A4DE-41AD-BB1E-E3BBDA618FC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C6364-EC69-4BCF-97CD-AF7918AC300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22F81-E5D2-43C5-9B15-F3919DEC07F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470AD-E99E-4080-80D0-444212A583C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9CC69-4452-4A99-BD29-F77166919F5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DABEC-8A2A-4C16-B0C2-9639C7DBA38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E6177-99D1-4D04-80D5-CC90EBDE7C1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52BEC-8A43-4A2D-BBFE-EF052AD63E3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313DE-872B-4BA9-A235-6E732AC9D86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517CC-8209-40AF-B020-67DA2989EFA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C61A6-FFCB-46B7-BB5D-F33831683E2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2D5E1-0D03-414F-A176-A299BDD75F7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5F72B-69F4-47EB-B7DF-B0121E273C1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92B63-C6B9-4BBE-9215-6CC50E7A372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D4A1-0A96-4F9C-B5F7-FFBE727DE0F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72F00-AAB2-4721-A992-42AD2963590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714E6-C561-4BE8-B49A-449129729A8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F0432-3B55-482A-88F7-7F657681303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415DC-B71D-488E-A5F9-5576AFDD78B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6C36C-A3E5-4A82-9302-EADFB305138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617D5-0192-42CF-B01C-2ED66C8A2DA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D37D4-65D9-42B4-8FF3-429EB9B64BD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C4C2E-C9C3-47C5-AD00-DBD53B51F47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B722D-22EB-48B4-B6DB-9C46DB6A712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77EBD-B7D7-438E-8A29-E246F2FD873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EEA97-53CA-4748-8C8D-1FF0127E6B2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F6CCC-DA02-422F-9FFA-631815678E2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A0C00-5EF2-4AE9-9086-82EDF486D30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69334-EB12-4701-AFDA-D51B762E756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815B3-84B7-41BD-B869-0A474CCF484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4EE5-0C66-4A36-88D6-EE487A5857D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8B341-940A-42D6-AE34-FC882EAB28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BDA54-8216-4F85-BD71-602692125E1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4F4B4-FFD8-48C5-956F-D908196CB10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153BC-3210-43D2-BF22-7A06664573A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ED863-1286-4876-9604-ACEC4A24602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A59-3785-43EA-BE2A-493990EEBC9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E5FC0-5407-40CC-B40B-A05027508E1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04DF1-CE68-43D8-BBB5-8C74CC797EA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21A31-E206-4A51-95FF-4855CDCC233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123FA-421D-4C8F-8756-44C275EF5F1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B70E0-0C4A-476E-85C9-CBF9477973E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5BC40-1278-4E72-9AB2-65DB041A227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E3797-286E-4E8C-A636-13F0D409CD3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38D94-C610-4322-8959-902EA51803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5ABFC-64BF-43D8-8839-B402F8B6924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31164-8E01-4526-AE34-783C6DCEFC8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C7252-AAC1-4573-84C2-0FBA1F27D12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987F-4810-48D9-89C2-337DB35A9AD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A2E193-98BF-4078-BF92-69C240E1AA8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F8A1E-10AF-4DA3-BC26-8B33807A70A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76F9-2C69-4F32-A751-6A92ABC4033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988E8-FECC-4FB0-A031-1E9447E784B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AB02-D6E1-4A59-8A01-437EBC8D1B0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7246E-BB37-4AEC-B5E6-9B2282A5BFB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75B98-417B-44D7-85CF-8023845E9AC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8E1A8-4726-4B21-8213-AB9F3AAF57B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B7B7B-F4B2-4407-BE67-88D12F3C342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ABDE6-830A-411E-8D89-63530438AC5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C9C10-6E49-483F-BD45-36ECBFB2CF3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0A7EE-4831-4218-AF5E-D3B57DEC4CC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F15C6-59BD-46C6-9CF7-C71889CE772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4E648-46ED-473D-9EB6-2631E6A78C1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04236-F85E-4E11-8B51-E8F7C5670B3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915A5-1156-4575-A37B-AD69FB42F7C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2" y="247659"/>
            <a:ext cx="2108200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47659"/>
            <a:ext cx="6175375" cy="587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0C208-FAFA-4955-B9DF-DEB43DBB567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B16A4-CA88-4B76-828D-30CA7EC3F7A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125A-0D81-4C51-A531-C2F92BDA0B5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F9CA6-B678-42EB-9F53-B09C626C5AC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D46EF-5C21-4D36-A13C-89DCFE03F3A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E2822-C7D9-47ED-86A3-9BAED51C5FD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15E48-79D4-4BE3-92DA-7AAC20AF84E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C6024-C9A0-4FD0-A051-DE50B6983E4B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5" name="Retângulo 4"/>
          <p:cNvSpPr/>
          <p:nvPr userDrawn="1"/>
        </p:nvSpPr>
        <p:spPr bwMode="auto">
          <a:xfrm>
            <a:off x="7350695" y="418352"/>
            <a:ext cx="1620000" cy="39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073" tIns="123073" rIns="123073" bIns="123073" numCol="1" rtlCol="0" anchor="t" anchorCtr="0" compatLnSpc="1">
            <a:prstTxWarp prst="textNoShape">
              <a:avLst/>
            </a:prstTxWarp>
          </a:bodyPr>
          <a:lstStyle/>
          <a:p>
            <a:pPr marL="201613" marR="0" indent="-201613" algn="l" defTabSz="8207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32F36"/>
              </a:buClr>
              <a:buSzPct val="75000"/>
              <a:buFont typeface="Arial" pitchFamily="34" charset="0"/>
              <a:buNone/>
              <a:tabLst/>
            </a:pPr>
            <a:endParaRPr kumimoji="0" 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de011361\Desktop\TEMPLATE_INVESTIDORES_CAPA.jpg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7FDFF"/>
              </a:clrFrom>
              <a:clrTo>
                <a:srgbClr val="F7FDFF">
                  <a:alpha val="0"/>
                </a:srgbClr>
              </a:clrTo>
            </a:clrChange>
          </a:blip>
          <a:srcRect l="47638" t="44133" b="43267"/>
          <a:stretch>
            <a:fillRect/>
          </a:stretch>
        </p:blipFill>
        <p:spPr bwMode="auto">
          <a:xfrm>
            <a:off x="6744818" y="398052"/>
            <a:ext cx="2194270" cy="39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07150-8783-46C1-8CB8-EA614929A65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54544-592B-4C4B-B074-8E2E0E09849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Direcional_RS_Template1_Page"/>
          <p:cNvPicPr>
            <a:picLocks noChangeAspect="1" noChangeArrowheads="1"/>
          </p:cNvPicPr>
          <p:nvPr/>
        </p:nvPicPr>
        <p:blipFill>
          <a:blip r:embed="rId15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D90BCFB5-2561-41DA-9CA8-2D0ADB51D41A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940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Direcional_RS_Template1_Page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BD33DF7-FE69-4642-A8AA-1901B2B1C2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BD33DF7-FE69-4642-A8AA-1901B2B1C2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Direcional_RS_Template1_Page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69BA13B-3EDA-43C8-B485-51AFB7DED8A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Direcional_RS_Template1_Page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5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69BA13B-3EDA-43C8-B485-51AFB7DED8A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Direcional_RS_Template1_Pag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50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rgbClr val="001E64"/>
                </a:solidFill>
              </a:defRPr>
            </a:lvl1pPr>
          </a:lstStyle>
          <a:p>
            <a:pPr>
              <a:defRPr/>
            </a:pPr>
            <a:fld id="{E0935A62-E6A4-4FC4-A99B-4AACA0F84BEE}" type="slidenum">
              <a:rPr lang="en-US" b="0"/>
              <a:pPr>
                <a:defRPr/>
              </a:pPr>
              <a:t>‹nº›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8255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591F168-BFCA-4F9A-8913-E50800FDE009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6340A1E2-9481-4B1B-8E38-57D568C170AB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69BA13B-3EDA-43C8-B485-51AFB7DED8AB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E85DDADA-E2BF-4AC8-ADB8-20F740203FCA}" type="slidenum">
              <a:rPr lang="en-US"/>
              <a:pPr/>
              <a:t>‹nº›</a:t>
            </a:fld>
            <a:endParaRPr lang="en-US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450" y="6380197"/>
            <a:ext cx="477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3A3947B6-9D2A-43BB-9D0C-45BD5AD46D6A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F1634AA-F47A-46C8-A77F-611E33A54FF8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A0B26AA3-30C2-44EC-8246-4FF7810D94CC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Direcional_RS_Template1_Page"/>
          <p:cNvPicPr>
            <a:picLocks noChangeAspect="1" noChangeArrowheads="1"/>
          </p:cNvPicPr>
          <p:nvPr/>
        </p:nvPicPr>
        <p:blipFill>
          <a:blip r:embed="rId13" cstate="print"/>
          <a:srcRect b="29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1" y="247661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1E64"/>
                </a:solidFill>
              </a:defRPr>
            </a:lvl1pPr>
          </a:lstStyle>
          <a:p>
            <a:fld id="{1BD33DF7-FE69-4642-A8AA-1901B2B1C2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1E64"/>
          </a:solidFill>
          <a:latin typeface="Arial" pitchFamily="34" charset="0"/>
          <a:cs typeface="Arial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3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19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1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tags" Target="../tags/tag46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tags" Target="../tags/tag49.xml"/><Relationship Id="rId47" Type="http://schemas.openxmlformats.org/officeDocument/2006/relationships/tags" Target="../tags/tag54.xml"/><Relationship Id="rId50" Type="http://schemas.openxmlformats.org/officeDocument/2006/relationships/tags" Target="../tags/tag57.xml"/><Relationship Id="rId55" Type="http://schemas.openxmlformats.org/officeDocument/2006/relationships/tags" Target="../tags/tag62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46" Type="http://schemas.openxmlformats.org/officeDocument/2006/relationships/tags" Target="../tags/tag53.xml"/><Relationship Id="rId59" Type="http://schemas.openxmlformats.org/officeDocument/2006/relationships/image" Target="../media/image6.emf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tags" Target="../tags/tag48.xml"/><Relationship Id="rId54" Type="http://schemas.openxmlformats.org/officeDocument/2006/relationships/tags" Target="../tags/tag61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tags" Target="../tags/tag47.xml"/><Relationship Id="rId45" Type="http://schemas.openxmlformats.org/officeDocument/2006/relationships/tags" Target="../tags/tag52.xml"/><Relationship Id="rId53" Type="http://schemas.openxmlformats.org/officeDocument/2006/relationships/tags" Target="../tags/tag60.xml"/><Relationship Id="rId58" Type="http://schemas.openxmlformats.org/officeDocument/2006/relationships/oleObject" Target="../embeddings/oleObject3.bin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49" Type="http://schemas.openxmlformats.org/officeDocument/2006/relationships/tags" Target="../tags/tag56.xml"/><Relationship Id="rId57" Type="http://schemas.openxmlformats.org/officeDocument/2006/relationships/slideLayout" Target="../slideLayouts/slideLayout119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4" Type="http://schemas.openxmlformats.org/officeDocument/2006/relationships/tags" Target="../tags/tag51.xml"/><Relationship Id="rId52" Type="http://schemas.openxmlformats.org/officeDocument/2006/relationships/tags" Target="../tags/tag59.xml"/><Relationship Id="rId6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tags" Target="../tags/tag50.xml"/><Relationship Id="rId48" Type="http://schemas.openxmlformats.org/officeDocument/2006/relationships/tags" Target="../tags/tag55.xml"/><Relationship Id="rId56" Type="http://schemas.openxmlformats.org/officeDocument/2006/relationships/tags" Target="../tags/tag63.xml"/><Relationship Id="rId8" Type="http://schemas.openxmlformats.org/officeDocument/2006/relationships/tags" Target="../tags/tag15.xml"/><Relationship Id="rId51" Type="http://schemas.openxmlformats.org/officeDocument/2006/relationships/tags" Target="../tags/tag58.xml"/><Relationship Id="rId3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5.xml"/><Relationship Id="rId7" Type="http://schemas.openxmlformats.org/officeDocument/2006/relationships/image" Target="../media/image6.emf"/><Relationship Id="rId2" Type="http://schemas.openxmlformats.org/officeDocument/2006/relationships/tags" Target="../tags/tag6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19.xml"/><Relationship Id="rId4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8.xml"/><Relationship Id="rId7" Type="http://schemas.openxmlformats.org/officeDocument/2006/relationships/image" Target="../media/image6.emf"/><Relationship Id="rId2" Type="http://schemas.openxmlformats.org/officeDocument/2006/relationships/tags" Target="../tags/tag6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19.xml"/><Relationship Id="rId4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1.xml"/><Relationship Id="rId7" Type="http://schemas.openxmlformats.org/officeDocument/2006/relationships/image" Target="../media/image6.emf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19.xml"/><Relationship Id="rId4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4.xml"/><Relationship Id="rId7" Type="http://schemas.openxmlformats.org/officeDocument/2006/relationships/image" Target="../media/image6.emf"/><Relationship Id="rId2" Type="http://schemas.openxmlformats.org/officeDocument/2006/relationships/tags" Target="../tags/tag7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19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65794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36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3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828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Novo Modelo para o Financiamento Imobiliário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86644" y="336646"/>
            <a:ext cx="1643074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r="28423"/>
          <a:stretch>
            <a:fillRect/>
          </a:stretch>
        </p:blipFill>
        <p:spPr bwMode="auto">
          <a:xfrm>
            <a:off x="1547813" y="2133600"/>
            <a:ext cx="29337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481513" y="2629693"/>
            <a:ext cx="3313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 b="1" i="1" dirty="0">
                <a:solidFill>
                  <a:schemeClr val="accent2">
                    <a:lumMod val="75000"/>
                  </a:schemeClr>
                </a:solidFill>
              </a:rPr>
              <a:t>Parceira do Crescimento do Brasil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9750" y="4130675"/>
            <a:ext cx="820737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dirty="0">
                <a:solidFill>
                  <a:srgbClr val="001E64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Proposta </a:t>
            </a:r>
            <a:r>
              <a:rPr lang="pt-BR" sz="2100" dirty="0" smtClean="0">
                <a:solidFill>
                  <a:srgbClr val="001E64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para discussão – </a:t>
            </a:r>
            <a:r>
              <a:rPr lang="pt-BR" sz="2100" dirty="0">
                <a:solidFill>
                  <a:srgbClr val="001E64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setembro de 2013</a:t>
            </a:r>
          </a:p>
        </p:txBody>
      </p:sp>
    </p:spTree>
    <p:extLst>
      <p:ext uri="{BB962C8B-B14F-4D97-AF65-F5344CB8AC3E}">
        <p14:creationId xmlns:p14="http://schemas.microsoft.com/office/powerpoint/2010/main" val="34357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263495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46" name="think-cell Slide" r:id="rId7" imgW="270" imgH="270" progId="">
                  <p:embed/>
                </p:oleObj>
              </mc:Choice>
              <mc:Fallback>
                <p:oleObj name="think-cell Slide" r:id="rId7" imgW="270" imgH="270" progId="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828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Por que o modelo atual deve ser aperfeiçoado</a:t>
            </a:r>
          </a:p>
        </p:txBody>
      </p:sp>
      <p:sp>
        <p:nvSpPr>
          <p:cNvPr id="205" name="CaixaDeTexto 204"/>
          <p:cNvSpPr txBox="1"/>
          <p:nvPr/>
        </p:nvSpPr>
        <p:spPr>
          <a:xfrm>
            <a:off x="323528" y="908721"/>
            <a:ext cx="79208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 modelo de pré-vendas deve ser revisto e reanalisado face às novas condições do mercado e das suas relações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 volume de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distratos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após a concessão do habite-se tem sido bastante elevado, alongando o ciclo de caixa, reduzindo a margem das incorporações e dificultando uma nova venda, em função da necessidade de um elevado sinal, para se obter um LTV de 80%.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Deve-se buscar um uso dos recursos de forma mais eficiente, minimizando perdas e retrabalho. 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627063" lvl="1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90% das despesas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comerciais ocorrem 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antes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do início das obras, originando vendas, muitas vezes, mais frágeis, e em um período ainda de maiores incertezas com relação ao prazo e custo das obras. 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627063" lvl="1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Mudança por uso mais eficiente dos recursos, com efetividade do esforço de vendas e redução do ciclo de caixa do negócio.</a:t>
            </a:r>
          </a:p>
        </p:txBody>
      </p:sp>
      <p:sp>
        <p:nvSpPr>
          <p:cNvPr id="12" name="CaixaDeTexto 11"/>
          <p:cNvSpPr txBox="1"/>
          <p:nvPr>
            <p:custDataLst>
              <p:tags r:id="rId5"/>
            </p:custDataLst>
          </p:nvPr>
        </p:nvSpPr>
        <p:spPr>
          <a:xfrm>
            <a:off x="395536" y="4000505"/>
            <a:ext cx="8208000" cy="2523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400" dirty="0">
                <a:latin typeface="+mn-lt"/>
                <a:ea typeface="Tahoma" pitchFamily="34" charset="0"/>
                <a:cs typeface="Tahoma" pitchFamily="34" charset="0"/>
              </a:rPr>
              <a:t>O que se propõe: </a:t>
            </a:r>
            <a:endParaRPr lang="pt-BR" sz="140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Ajuste no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modelo atual,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antecipando-se o início das obras e do processo de repasse dos clientes.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400" dirty="0">
                <a:latin typeface="+mn-lt"/>
                <a:ea typeface="Tahoma" pitchFamily="34" charset="0"/>
                <a:cs typeface="Tahoma" pitchFamily="34" charset="0"/>
              </a:rPr>
              <a:t>Com </a:t>
            </a:r>
            <a:r>
              <a:rPr lang="pt-BR" sz="1400" dirty="0" smtClean="0">
                <a:latin typeface="+mn-lt"/>
                <a:ea typeface="Tahoma" pitchFamily="34" charset="0"/>
                <a:cs typeface="Tahoma" pitchFamily="34" charset="0"/>
              </a:rPr>
              <a:t>isso obteremos: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Vendas e garantias mais consistentes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Uso dos recursos direcionado à produção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Maior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previsibilidade e controle no processo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R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edução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no ciclo de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caixa</a:t>
            </a:r>
            <a:endParaRPr lang="pt-BR" sz="1500" dirty="0" smtClean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286644" y="336646"/>
            <a:ext cx="1643074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680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739247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3" name="think-cell Slide" r:id="rId58" imgW="270" imgH="270" progId="">
                  <p:embed/>
                </p:oleObj>
              </mc:Choice>
              <mc:Fallback>
                <p:oleObj name="think-cell Slide" r:id="rId58" imgW="270" imgH="270" progId="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07BC6024-C9A0-4FD0-A051-DE50B6983E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9" name="Chave direita 68"/>
          <p:cNvSpPr/>
          <p:nvPr>
            <p:custDataLst>
              <p:tags r:id="rId4"/>
            </p:custDataLst>
          </p:nvPr>
        </p:nvSpPr>
        <p:spPr>
          <a:xfrm rot="5400000">
            <a:off x="4704685" y="-383584"/>
            <a:ext cx="787456" cy="6693695"/>
          </a:xfrm>
          <a:prstGeom prst="rightBrace">
            <a:avLst>
              <a:gd name="adj1" fmla="val 8333"/>
              <a:gd name="adj2" fmla="val 49847"/>
            </a:avLst>
          </a:prstGeom>
          <a:noFill/>
          <a:ln w="9525" cap="flat" cmpd="sng" algn="ctr">
            <a:solidFill>
              <a:srgbClr val="002E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100" b="0" i="1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CaixaDeTexto 74"/>
          <p:cNvSpPr txBox="1"/>
          <p:nvPr>
            <p:custDataLst>
              <p:tags r:id="rId5"/>
            </p:custDataLst>
          </p:nvPr>
        </p:nvSpPr>
        <p:spPr>
          <a:xfrm>
            <a:off x="2866828" y="2544834"/>
            <a:ext cx="3922215" cy="369332"/>
          </a:xfrm>
          <a:prstGeom prst="rect">
            <a:avLst/>
          </a:prstGeom>
          <a:solidFill>
            <a:sysClr val="window" lastClr="FFFFFF">
              <a:lumMod val="85000"/>
              <a:alpha val="55000"/>
            </a:sys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Prazo de Execução de Obra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 24 meses</a:t>
            </a:r>
          </a:p>
        </p:txBody>
      </p:sp>
      <p:cxnSp>
        <p:nvCxnSpPr>
          <p:cNvPr id="76" name="Conector reto 75"/>
          <p:cNvCxnSpPr/>
          <p:nvPr>
            <p:custDataLst>
              <p:tags r:id="rId6"/>
            </p:custDataLst>
          </p:nvPr>
        </p:nvCxnSpPr>
        <p:spPr>
          <a:xfrm flipV="1">
            <a:off x="1744977" y="2101673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77" name="CaixaDeTexto 76"/>
          <p:cNvSpPr txBox="1"/>
          <p:nvPr>
            <p:custDataLst>
              <p:tags r:id="rId7"/>
            </p:custDataLst>
          </p:nvPr>
        </p:nvSpPr>
        <p:spPr>
          <a:xfrm>
            <a:off x="1305581" y="1843317"/>
            <a:ext cx="891970" cy="2308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Lançamento</a:t>
            </a:r>
          </a:p>
        </p:txBody>
      </p:sp>
      <p:sp>
        <p:nvSpPr>
          <p:cNvPr id="79" name="CaixaDeTexto 78"/>
          <p:cNvSpPr txBox="1"/>
          <p:nvPr>
            <p:custDataLst>
              <p:tags r:id="rId8"/>
            </p:custDataLst>
          </p:nvPr>
        </p:nvSpPr>
        <p:spPr>
          <a:xfrm>
            <a:off x="387606" y="2563048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-12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cxnSp>
        <p:nvCxnSpPr>
          <p:cNvPr id="80" name="Conector reto 79"/>
          <p:cNvCxnSpPr/>
          <p:nvPr>
            <p:custDataLst>
              <p:tags r:id="rId9"/>
            </p:custDataLst>
          </p:nvPr>
        </p:nvCxnSpPr>
        <p:spPr>
          <a:xfrm flipV="1">
            <a:off x="642683" y="2105211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81" name="CaixaDeTexto 80"/>
          <p:cNvSpPr txBox="1"/>
          <p:nvPr>
            <p:custDataLst>
              <p:tags r:id="rId10"/>
            </p:custDataLst>
          </p:nvPr>
        </p:nvSpPr>
        <p:spPr>
          <a:xfrm>
            <a:off x="268845" y="1814955"/>
            <a:ext cx="833208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Aquisição do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terreno</a:t>
            </a:r>
          </a:p>
        </p:txBody>
      </p:sp>
      <p:sp>
        <p:nvSpPr>
          <p:cNvPr id="82" name="CaixaDeTexto 81"/>
          <p:cNvSpPr txBox="1"/>
          <p:nvPr>
            <p:custDataLst>
              <p:tags r:id="rId11"/>
            </p:custDataLst>
          </p:nvPr>
        </p:nvSpPr>
        <p:spPr>
          <a:xfrm>
            <a:off x="1454444" y="2577219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0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cxnSp>
        <p:nvCxnSpPr>
          <p:cNvPr id="83" name="Conector reto 82"/>
          <p:cNvCxnSpPr/>
          <p:nvPr>
            <p:custDataLst>
              <p:tags r:id="rId12"/>
            </p:custDataLst>
          </p:nvPr>
        </p:nvCxnSpPr>
        <p:spPr>
          <a:xfrm flipV="1">
            <a:off x="2866828" y="2101673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84" name="CaixaDeTexto 83"/>
          <p:cNvSpPr txBox="1"/>
          <p:nvPr>
            <p:custDataLst>
              <p:tags r:id="rId13"/>
            </p:custDataLst>
          </p:nvPr>
        </p:nvSpPr>
        <p:spPr>
          <a:xfrm>
            <a:off x="2427432" y="1843317"/>
            <a:ext cx="891970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Inicio de Obra</a:t>
            </a:r>
          </a:p>
        </p:txBody>
      </p:sp>
      <p:cxnSp>
        <p:nvCxnSpPr>
          <p:cNvPr id="85" name="Conector reto 84"/>
          <p:cNvCxnSpPr/>
          <p:nvPr>
            <p:custDataLst>
              <p:tags r:id="rId14"/>
            </p:custDataLst>
          </p:nvPr>
        </p:nvCxnSpPr>
        <p:spPr>
          <a:xfrm flipV="1">
            <a:off x="6782454" y="2124839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86" name="CaixaDeTexto 85"/>
          <p:cNvSpPr txBox="1"/>
          <p:nvPr>
            <p:custDataLst>
              <p:tags r:id="rId15"/>
            </p:custDataLst>
          </p:nvPr>
        </p:nvSpPr>
        <p:spPr>
          <a:xfrm>
            <a:off x="6343058" y="1866483"/>
            <a:ext cx="891970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Conclusão da Obra</a:t>
            </a:r>
          </a:p>
        </p:txBody>
      </p:sp>
      <p:cxnSp>
        <p:nvCxnSpPr>
          <p:cNvPr id="87" name="Conector reto 86"/>
          <p:cNvCxnSpPr/>
          <p:nvPr>
            <p:custDataLst>
              <p:tags r:id="rId16"/>
            </p:custDataLst>
          </p:nvPr>
        </p:nvCxnSpPr>
        <p:spPr>
          <a:xfrm flipV="1">
            <a:off x="8447479" y="2106867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88" name="CaixaDeTexto 87"/>
          <p:cNvSpPr txBox="1"/>
          <p:nvPr>
            <p:custDataLst>
              <p:tags r:id="rId17"/>
            </p:custDataLst>
          </p:nvPr>
        </p:nvSpPr>
        <p:spPr>
          <a:xfrm>
            <a:off x="7933652" y="1837878"/>
            <a:ext cx="1107030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Desligamento clientes (Repasse)</a:t>
            </a:r>
          </a:p>
        </p:txBody>
      </p:sp>
      <p:sp>
        <p:nvSpPr>
          <p:cNvPr id="89" name="CaixaDeTexto 88"/>
          <p:cNvSpPr txBox="1"/>
          <p:nvPr>
            <p:custDataLst>
              <p:tags r:id="rId18"/>
            </p:custDataLst>
          </p:nvPr>
        </p:nvSpPr>
        <p:spPr>
          <a:xfrm>
            <a:off x="6789043" y="2544834"/>
            <a:ext cx="1656216" cy="369332"/>
          </a:xfrm>
          <a:prstGeom prst="rect">
            <a:avLst/>
          </a:prstGeom>
          <a:solidFill>
            <a:sysClr val="window" lastClr="FFFFFF">
              <a:lumMod val="85000"/>
              <a:alpha val="55000"/>
            </a:sys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Prazo para Repasse 5 meses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0" name="CaixaDeTexto 89"/>
          <p:cNvSpPr txBox="1"/>
          <p:nvPr>
            <p:custDataLst>
              <p:tags r:id="rId19"/>
            </p:custDataLst>
          </p:nvPr>
        </p:nvSpPr>
        <p:spPr>
          <a:xfrm>
            <a:off x="6499323" y="2643096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</a:t>
            </a:r>
            <a:r>
              <a:rPr lang="pt-BR" sz="900" b="0" dirty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30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1" name="CaixaDeTexto 90"/>
          <p:cNvSpPr txBox="1"/>
          <p:nvPr>
            <p:custDataLst>
              <p:tags r:id="rId20"/>
            </p:custDataLst>
          </p:nvPr>
        </p:nvSpPr>
        <p:spPr>
          <a:xfrm>
            <a:off x="8200156" y="2653362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</a:t>
            </a:r>
            <a:r>
              <a:rPr lang="pt-BR" sz="900" b="0" dirty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35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2" name="CaixaDeTexto 91"/>
          <p:cNvSpPr txBox="1"/>
          <p:nvPr>
            <p:custDataLst>
              <p:tags r:id="rId21"/>
            </p:custDataLst>
          </p:nvPr>
        </p:nvSpPr>
        <p:spPr>
          <a:xfrm>
            <a:off x="2574399" y="2579317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6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94" name="Texto explicativo em seta para baixo 93"/>
          <p:cNvSpPr/>
          <p:nvPr>
            <p:custDataLst>
              <p:tags r:id="rId22"/>
            </p:custDataLst>
          </p:nvPr>
        </p:nvSpPr>
        <p:spPr>
          <a:xfrm>
            <a:off x="7465800" y="1340768"/>
            <a:ext cx="734356" cy="1080120"/>
          </a:xfrm>
          <a:prstGeom prst="downArrowCallout">
            <a:avLst>
              <a:gd name="adj1" fmla="val 0"/>
              <a:gd name="adj2" fmla="val 9377"/>
              <a:gd name="adj3" fmla="val 17564"/>
              <a:gd name="adj4" fmla="val 35734"/>
            </a:avLst>
          </a:prstGeom>
          <a:noFill/>
          <a:ln w="25400" cap="flat" cmpd="sng" algn="ctr">
            <a:solidFill>
              <a:srgbClr val="002E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Entrega de chaves</a:t>
            </a:r>
          </a:p>
        </p:txBody>
      </p:sp>
      <p:sp>
        <p:nvSpPr>
          <p:cNvPr id="95" name="CaixaDeTexto 94"/>
          <p:cNvSpPr txBox="1"/>
          <p:nvPr>
            <p:custDataLst>
              <p:tags r:id="rId23"/>
            </p:custDataLst>
          </p:nvPr>
        </p:nvSpPr>
        <p:spPr>
          <a:xfrm>
            <a:off x="3646575" y="1384752"/>
            <a:ext cx="2254121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2E6E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Inicio da liberação do Financiamento a Produção -&gt; 20% de obra executado</a:t>
            </a:r>
          </a:p>
        </p:txBody>
      </p:sp>
      <p:cxnSp>
        <p:nvCxnSpPr>
          <p:cNvPr id="96" name="Conector reto 95"/>
          <p:cNvCxnSpPr/>
          <p:nvPr>
            <p:custDataLst>
              <p:tags r:id="rId24"/>
            </p:custDataLst>
          </p:nvPr>
        </p:nvCxnSpPr>
        <p:spPr>
          <a:xfrm flipV="1">
            <a:off x="3646575" y="1754084"/>
            <a:ext cx="0" cy="731644"/>
          </a:xfrm>
          <a:prstGeom prst="line">
            <a:avLst/>
          </a:prstGeom>
          <a:noFill/>
          <a:ln w="9525" cap="flat" cmpd="sng" algn="ctr">
            <a:solidFill>
              <a:srgbClr val="F5822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106" name="CaixaDeTexto 105"/>
          <p:cNvSpPr txBox="1"/>
          <p:nvPr>
            <p:custDataLst>
              <p:tags r:id="rId25"/>
            </p:custDataLst>
          </p:nvPr>
        </p:nvSpPr>
        <p:spPr>
          <a:xfrm>
            <a:off x="1723712" y="5905395"/>
            <a:ext cx="5042717" cy="369332"/>
          </a:xfrm>
          <a:prstGeom prst="rect">
            <a:avLst/>
          </a:prstGeom>
          <a:solidFill>
            <a:sysClr val="window" lastClr="FFFFFF">
              <a:lumMod val="85000"/>
              <a:alpha val="55000"/>
            </a:sys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  Prazo de Execução de Obra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 24 meses</a:t>
            </a:r>
          </a:p>
        </p:txBody>
      </p:sp>
      <p:cxnSp>
        <p:nvCxnSpPr>
          <p:cNvPr id="107" name="Conector reto 106"/>
          <p:cNvCxnSpPr/>
          <p:nvPr>
            <p:custDataLst>
              <p:tags r:id="rId26"/>
            </p:custDataLst>
          </p:nvPr>
        </p:nvCxnSpPr>
        <p:spPr>
          <a:xfrm flipV="1">
            <a:off x="1734344" y="5480448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108" name="CaixaDeTexto 107"/>
          <p:cNvSpPr txBox="1"/>
          <p:nvPr>
            <p:custDataLst>
              <p:tags r:id="rId27"/>
            </p:custDataLst>
          </p:nvPr>
        </p:nvSpPr>
        <p:spPr>
          <a:xfrm>
            <a:off x="2436169" y="5009401"/>
            <a:ext cx="820397" cy="50783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 kern="0" dirty="0" smtClean="0">
                <a:solidFill>
                  <a:srgbClr val="002E6E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Lançamento / Inicio Vendas</a:t>
            </a:r>
            <a:endParaRPr lang="pt-BR" sz="900" b="0" kern="0" dirty="0">
              <a:solidFill>
                <a:srgbClr val="002E6E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10" name="CaixaDeTexto 109"/>
          <p:cNvSpPr txBox="1"/>
          <p:nvPr>
            <p:custDataLst>
              <p:tags r:id="rId28"/>
            </p:custDataLst>
          </p:nvPr>
        </p:nvSpPr>
        <p:spPr>
          <a:xfrm>
            <a:off x="376973" y="5941823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-12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cxnSp>
        <p:nvCxnSpPr>
          <p:cNvPr id="111" name="Conector reto 110"/>
          <p:cNvCxnSpPr/>
          <p:nvPr>
            <p:custDataLst>
              <p:tags r:id="rId29"/>
            </p:custDataLst>
          </p:nvPr>
        </p:nvCxnSpPr>
        <p:spPr>
          <a:xfrm flipV="1">
            <a:off x="632050" y="5483986"/>
            <a:ext cx="1" cy="359249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112" name="CaixaDeTexto 111"/>
          <p:cNvSpPr txBox="1"/>
          <p:nvPr>
            <p:custDataLst>
              <p:tags r:id="rId30"/>
            </p:custDataLst>
          </p:nvPr>
        </p:nvSpPr>
        <p:spPr>
          <a:xfrm>
            <a:off x="258212" y="5193731"/>
            <a:ext cx="841686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0">
                <a:solidFill>
                  <a:srgbClr val="002E6E"/>
                </a:solidFill>
                <a:latin typeface="Tahoma" pitchFamily="34" charset="0"/>
                <a:ea typeface="ＭＳ Ｐゴシック" pitchFamily="-112" charset="-128"/>
                <a:cs typeface="+mn-cs"/>
              </a:defRPr>
            </a:lvl1pPr>
          </a:lstStyle>
          <a:p>
            <a:r>
              <a:rPr lang="pt-BR" dirty="0"/>
              <a:t>Aquisição do </a:t>
            </a:r>
          </a:p>
          <a:p>
            <a:r>
              <a:rPr lang="pt-BR" dirty="0"/>
              <a:t>terreno</a:t>
            </a:r>
          </a:p>
        </p:txBody>
      </p:sp>
      <p:sp>
        <p:nvSpPr>
          <p:cNvPr id="113" name="CaixaDeTexto 112"/>
          <p:cNvSpPr txBox="1"/>
          <p:nvPr>
            <p:custDataLst>
              <p:tags r:id="rId31"/>
            </p:custDataLst>
          </p:nvPr>
        </p:nvSpPr>
        <p:spPr>
          <a:xfrm>
            <a:off x="1443811" y="5955994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0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cxnSp>
        <p:nvCxnSpPr>
          <p:cNvPr id="114" name="Conector reto 113"/>
          <p:cNvCxnSpPr/>
          <p:nvPr>
            <p:custDataLst>
              <p:tags r:id="rId32"/>
            </p:custDataLst>
          </p:nvPr>
        </p:nvCxnSpPr>
        <p:spPr>
          <a:xfrm flipV="1">
            <a:off x="2849845" y="5570190"/>
            <a:ext cx="0" cy="288000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cxnSp>
        <p:nvCxnSpPr>
          <p:cNvPr id="116" name="Conector reto 115"/>
          <p:cNvCxnSpPr/>
          <p:nvPr>
            <p:custDataLst>
              <p:tags r:id="rId33"/>
            </p:custDataLst>
          </p:nvPr>
        </p:nvCxnSpPr>
        <p:spPr>
          <a:xfrm flipV="1">
            <a:off x="6776311" y="5382508"/>
            <a:ext cx="0" cy="450774"/>
          </a:xfrm>
          <a:prstGeom prst="line">
            <a:avLst/>
          </a:prstGeom>
          <a:noFill/>
          <a:ln w="9525" cap="flat" cmpd="sng" algn="ctr">
            <a:solidFill>
              <a:srgbClr val="C7C8C0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117" name="CaixaDeTexto 116"/>
          <p:cNvSpPr txBox="1"/>
          <p:nvPr>
            <p:custDataLst>
              <p:tags r:id="rId34"/>
            </p:custDataLst>
          </p:nvPr>
        </p:nvSpPr>
        <p:spPr>
          <a:xfrm>
            <a:off x="6344326" y="5291916"/>
            <a:ext cx="891970" cy="369332"/>
          </a:xfrm>
          <a:prstGeom prst="rect">
            <a:avLst/>
          </a:prstGeom>
          <a:solidFill>
            <a:schemeClr val="bg1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defRPr>
            </a:lvl1pPr>
          </a:lstStyle>
          <a:p>
            <a:r>
              <a:rPr lang="pt-BR" dirty="0"/>
              <a:t>Conclusão da Obra</a:t>
            </a:r>
          </a:p>
        </p:txBody>
      </p:sp>
      <p:sp>
        <p:nvSpPr>
          <p:cNvPr id="118" name="CaixaDeTexto 117"/>
          <p:cNvSpPr txBox="1"/>
          <p:nvPr>
            <p:custDataLst>
              <p:tags r:id="rId35"/>
            </p:custDataLst>
          </p:nvPr>
        </p:nvSpPr>
        <p:spPr>
          <a:xfrm>
            <a:off x="6516216" y="5949280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</a:t>
            </a:r>
            <a:r>
              <a:rPr lang="pt-BR" sz="900" b="0" dirty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24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19" name="CaixaDeTexto 118"/>
          <p:cNvSpPr txBox="1"/>
          <p:nvPr>
            <p:custDataLst>
              <p:tags r:id="rId36"/>
            </p:custDataLst>
          </p:nvPr>
        </p:nvSpPr>
        <p:spPr>
          <a:xfrm>
            <a:off x="7708972" y="5947459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</a:t>
            </a:r>
            <a:r>
              <a:rPr lang="pt-BR" sz="900" b="0" dirty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 </a:t>
            </a:r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35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21" name="CaixaDeTexto 120"/>
          <p:cNvSpPr txBox="1"/>
          <p:nvPr>
            <p:custDataLst>
              <p:tags r:id="rId37"/>
            </p:custDataLst>
          </p:nvPr>
        </p:nvSpPr>
        <p:spPr>
          <a:xfrm>
            <a:off x="2553133" y="5968725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6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22" name="CaixaDeTexto 121"/>
          <p:cNvSpPr txBox="1"/>
          <p:nvPr>
            <p:custDataLst>
              <p:tags r:id="rId38"/>
            </p:custDataLst>
          </p:nvPr>
        </p:nvSpPr>
        <p:spPr>
          <a:xfrm>
            <a:off x="3040469" y="5961506"/>
            <a:ext cx="5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dirty="0" smtClean="0">
                <a:solidFill>
                  <a:srgbClr val="FF0000"/>
                </a:solidFill>
                <a:latin typeface="Tahoma" pitchFamily="34" charset="0"/>
                <a:ea typeface="ＭＳ Ｐゴシック" pitchFamily="-112" charset="-128"/>
                <a:cs typeface="+mn-cs"/>
              </a:rPr>
              <a:t>Timing 7</a:t>
            </a:r>
            <a:endParaRPr lang="pt-BR" sz="900" b="0" dirty="0">
              <a:solidFill>
                <a:srgbClr val="FF0000"/>
              </a:solidFill>
              <a:latin typeface="Tahoma" pitchFamily="34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123" name="CaixaDeTexto 122"/>
          <p:cNvSpPr txBox="1"/>
          <p:nvPr>
            <p:custDataLst>
              <p:tags r:id="rId39"/>
            </p:custDataLst>
          </p:nvPr>
        </p:nvSpPr>
        <p:spPr>
          <a:xfrm>
            <a:off x="3041285" y="4499828"/>
            <a:ext cx="1674731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2E6E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defRPr>
            </a:lvl1pPr>
          </a:lstStyle>
          <a:p>
            <a:r>
              <a:rPr lang="pt-BR" dirty="0"/>
              <a:t>Inicio do </a:t>
            </a:r>
            <a:r>
              <a:rPr lang="pt-BR" dirty="0" smtClean="0"/>
              <a:t>Repasse </a:t>
            </a:r>
            <a:br>
              <a:rPr lang="pt-BR" dirty="0" smtClean="0"/>
            </a:br>
            <a:r>
              <a:rPr lang="pt-BR" dirty="0" smtClean="0"/>
              <a:t>(t+1 de Vendas)</a:t>
            </a:r>
            <a:endParaRPr lang="pt-BR" dirty="0"/>
          </a:p>
        </p:txBody>
      </p:sp>
      <p:cxnSp>
        <p:nvCxnSpPr>
          <p:cNvPr id="124" name="Conector reto 123"/>
          <p:cNvCxnSpPr/>
          <p:nvPr>
            <p:custDataLst>
              <p:tags r:id="rId40"/>
            </p:custDataLst>
          </p:nvPr>
        </p:nvCxnSpPr>
        <p:spPr>
          <a:xfrm flipV="1">
            <a:off x="3319556" y="4941168"/>
            <a:ext cx="0" cy="909020"/>
          </a:xfrm>
          <a:prstGeom prst="line">
            <a:avLst/>
          </a:prstGeom>
          <a:noFill/>
          <a:ln w="9525" cap="flat" cmpd="sng" algn="ctr">
            <a:solidFill>
              <a:srgbClr val="002E6E"/>
            </a:solidFill>
            <a:prstDash val="dashDot"/>
            <a:headEnd type="diamond" w="med" len="med"/>
            <a:tailEnd type="diamond" w="med" len="med"/>
          </a:ln>
          <a:effectLst/>
        </p:spPr>
      </p:cxnSp>
      <p:cxnSp>
        <p:nvCxnSpPr>
          <p:cNvPr id="133" name="Conector reto 132"/>
          <p:cNvCxnSpPr/>
          <p:nvPr>
            <p:custDataLst>
              <p:tags r:id="rId41"/>
            </p:custDataLst>
          </p:nvPr>
        </p:nvCxnSpPr>
        <p:spPr>
          <a:xfrm flipV="1">
            <a:off x="1726763" y="5856541"/>
            <a:ext cx="1114695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34" name="Conector reto 133"/>
          <p:cNvCxnSpPr/>
          <p:nvPr>
            <p:custDataLst>
              <p:tags r:id="rId42"/>
            </p:custDataLst>
          </p:nvPr>
        </p:nvCxnSpPr>
        <p:spPr>
          <a:xfrm>
            <a:off x="2841458" y="5856541"/>
            <a:ext cx="1493925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35" name="Conector reto 134"/>
          <p:cNvCxnSpPr/>
          <p:nvPr>
            <p:custDataLst>
              <p:tags r:id="rId43"/>
            </p:custDataLst>
          </p:nvPr>
        </p:nvCxnSpPr>
        <p:spPr>
          <a:xfrm flipV="1">
            <a:off x="4335383" y="5856541"/>
            <a:ext cx="1123408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36" name="Conector reto 135"/>
          <p:cNvCxnSpPr/>
          <p:nvPr>
            <p:custDataLst>
              <p:tags r:id="rId44"/>
            </p:custDataLst>
          </p:nvPr>
        </p:nvCxnSpPr>
        <p:spPr>
          <a:xfrm>
            <a:off x="5458791" y="5856541"/>
            <a:ext cx="1307638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37" name="Conector reto 136"/>
          <p:cNvCxnSpPr/>
          <p:nvPr>
            <p:custDataLst>
              <p:tags r:id="rId45"/>
            </p:custDataLst>
          </p:nvPr>
        </p:nvCxnSpPr>
        <p:spPr>
          <a:xfrm flipV="1">
            <a:off x="6766429" y="5856541"/>
            <a:ext cx="1669478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38" name="Conector reto 137"/>
          <p:cNvCxnSpPr/>
          <p:nvPr>
            <p:custDataLst>
              <p:tags r:id="rId46"/>
            </p:custDataLst>
          </p:nvPr>
        </p:nvCxnSpPr>
        <p:spPr>
          <a:xfrm>
            <a:off x="633332" y="5856541"/>
            <a:ext cx="1093431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40" name="Conector de seta reta 139"/>
          <p:cNvCxnSpPr/>
          <p:nvPr>
            <p:custDataLst>
              <p:tags r:id="rId47"/>
            </p:custDataLst>
          </p:nvPr>
        </p:nvCxnSpPr>
        <p:spPr>
          <a:xfrm>
            <a:off x="632050" y="2460921"/>
            <a:ext cx="7834468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o explicativo em seta para baixo 141"/>
          <p:cNvSpPr/>
          <p:nvPr>
            <p:custDataLst>
              <p:tags r:id="rId48"/>
            </p:custDataLst>
          </p:nvPr>
        </p:nvSpPr>
        <p:spPr>
          <a:xfrm>
            <a:off x="6804653" y="4391666"/>
            <a:ext cx="734356" cy="765526"/>
          </a:xfrm>
          <a:prstGeom prst="downArrowCallout">
            <a:avLst>
              <a:gd name="adj1" fmla="val 0"/>
              <a:gd name="adj2" fmla="val 6350"/>
              <a:gd name="adj3" fmla="val 21887"/>
              <a:gd name="adj4" fmla="val 58747"/>
            </a:avLst>
          </a:prstGeom>
          <a:noFill/>
          <a:ln w="25400" cap="flat" cmpd="sng" algn="ctr">
            <a:solidFill>
              <a:srgbClr val="002E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Entrega de chaves</a:t>
            </a:r>
          </a:p>
        </p:txBody>
      </p:sp>
      <p:sp>
        <p:nvSpPr>
          <p:cNvPr id="143" name="Multiplicar 142"/>
          <p:cNvSpPr/>
          <p:nvPr>
            <p:custDataLst>
              <p:tags r:id="rId49"/>
            </p:custDataLst>
          </p:nvPr>
        </p:nvSpPr>
        <p:spPr>
          <a:xfrm>
            <a:off x="7832978" y="5671875"/>
            <a:ext cx="367178" cy="369332"/>
          </a:xfrm>
          <a:prstGeom prst="mathMultiply">
            <a:avLst>
              <a:gd name="adj1" fmla="val 146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50828" y="247656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Do Modelo Atual para o Novo Modelo</a:t>
            </a:r>
          </a:p>
        </p:txBody>
      </p:sp>
      <p:sp>
        <p:nvSpPr>
          <p:cNvPr id="52" name="CaixaDeTexto 51"/>
          <p:cNvSpPr txBox="1"/>
          <p:nvPr>
            <p:custDataLst>
              <p:tags r:id="rId51"/>
            </p:custDataLst>
          </p:nvPr>
        </p:nvSpPr>
        <p:spPr>
          <a:xfrm>
            <a:off x="251520" y="94682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0" dirty="0" smtClean="0">
                <a:solidFill>
                  <a:srgbClr val="002E6E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Fluxo Atual - Padrão</a:t>
            </a:r>
          </a:p>
        </p:txBody>
      </p:sp>
      <p:sp>
        <p:nvSpPr>
          <p:cNvPr id="53" name="CaixaDeTexto 52"/>
          <p:cNvSpPr txBox="1"/>
          <p:nvPr>
            <p:custDataLst>
              <p:tags r:id="rId52"/>
            </p:custDataLst>
          </p:nvPr>
        </p:nvSpPr>
        <p:spPr>
          <a:xfrm>
            <a:off x="251520" y="386104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0" dirty="0" smtClean="0">
                <a:solidFill>
                  <a:srgbClr val="002E6E"/>
                </a:solidFill>
                <a:latin typeface="Arial Narrow" pitchFamily="34" charset="0"/>
                <a:ea typeface="Tahoma" pitchFamily="34" charset="0"/>
                <a:cs typeface="Tahoma" pitchFamily="34" charset="0"/>
              </a:rPr>
              <a:t>Modelo Proposto</a:t>
            </a:r>
          </a:p>
        </p:txBody>
      </p:sp>
      <p:sp>
        <p:nvSpPr>
          <p:cNvPr id="56" name="CaixaDeTexto 55"/>
          <p:cNvSpPr txBox="1"/>
          <p:nvPr>
            <p:custDataLst>
              <p:tags r:id="rId53"/>
            </p:custDataLst>
          </p:nvPr>
        </p:nvSpPr>
        <p:spPr>
          <a:xfrm>
            <a:off x="1187624" y="4509120"/>
            <a:ext cx="1600997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2E6E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E6E"/>
                </a:solidFill>
                <a:effectLst/>
                <a:uLnTx/>
                <a:uFillTx/>
                <a:latin typeface="Tahoma" pitchFamily="34" charset="0"/>
                <a:ea typeface="ＭＳ Ｐゴシック" pitchFamily="-112" charset="-128"/>
                <a:cs typeface="+mn-cs"/>
              </a:rPr>
              <a:t>Inicio da liberação do Financiamento a Produção</a:t>
            </a:r>
          </a:p>
        </p:txBody>
      </p:sp>
      <p:cxnSp>
        <p:nvCxnSpPr>
          <p:cNvPr id="57" name="Conector reto 56"/>
          <p:cNvCxnSpPr/>
          <p:nvPr>
            <p:custDataLst>
              <p:tags r:id="rId54"/>
            </p:custDataLst>
          </p:nvPr>
        </p:nvCxnSpPr>
        <p:spPr>
          <a:xfrm flipV="1">
            <a:off x="1987422" y="4941168"/>
            <a:ext cx="14563" cy="889184"/>
          </a:xfrm>
          <a:prstGeom prst="line">
            <a:avLst/>
          </a:prstGeom>
          <a:noFill/>
          <a:ln w="9525" cap="flat" cmpd="sng" algn="ctr">
            <a:solidFill>
              <a:srgbClr val="002E6E"/>
            </a:solidFill>
            <a:prstDash val="dashDot"/>
            <a:headEnd type="diamond" w="med" len="med"/>
            <a:tailEnd type="diamond" w="med" len="med"/>
          </a:ln>
          <a:effectLst/>
        </p:spPr>
      </p:cxnSp>
      <p:sp>
        <p:nvSpPr>
          <p:cNvPr id="59" name="CaixaDeTexto 58"/>
          <p:cNvSpPr txBox="1"/>
          <p:nvPr>
            <p:custDataLst>
              <p:tags r:id="rId55"/>
            </p:custDataLst>
          </p:nvPr>
        </p:nvSpPr>
        <p:spPr>
          <a:xfrm>
            <a:off x="2451224" y="3429000"/>
            <a:ext cx="536113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900" i="0">
                <a:solidFill>
                  <a:srgbClr val="0070C0"/>
                </a:solidFill>
              </a:defRPr>
            </a:lvl1pPr>
          </a:lstStyle>
          <a:p>
            <a:r>
              <a:rPr lang="pt-BR" b="0" dirty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Velocidade de Vendas -&gt; 42% em 12 meses | 46% até o final da obra | 12% até o desligamento</a:t>
            </a:r>
          </a:p>
        </p:txBody>
      </p:sp>
      <p:sp>
        <p:nvSpPr>
          <p:cNvPr id="115" name="CaixaDeTexto 114"/>
          <p:cNvSpPr txBox="1"/>
          <p:nvPr>
            <p:custDataLst>
              <p:tags r:id="rId56"/>
            </p:custDataLst>
          </p:nvPr>
        </p:nvSpPr>
        <p:spPr>
          <a:xfrm>
            <a:off x="1404509" y="5169475"/>
            <a:ext cx="650589" cy="369332"/>
          </a:xfrm>
          <a:prstGeom prst="rect">
            <a:avLst/>
          </a:prstGeom>
          <a:solidFill>
            <a:schemeClr val="bg1"/>
          </a:solidFill>
          <a:ln>
            <a:solidFill>
              <a:srgbClr val="333333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0">
                <a:solidFill>
                  <a:srgbClr val="002E6E"/>
                </a:solidFill>
                <a:latin typeface="Tahoma" pitchFamily="34" charset="0"/>
                <a:ea typeface="ＭＳ Ｐゴシック" pitchFamily="-112" charset="-128"/>
                <a:cs typeface="+mn-cs"/>
              </a:defRPr>
            </a:lvl1pPr>
          </a:lstStyle>
          <a:p>
            <a:r>
              <a:rPr lang="pt-BR" dirty="0"/>
              <a:t>Inicio de Obra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288072" y="1255782"/>
            <a:ext cx="842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98128" y="4241819"/>
            <a:ext cx="842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7358082" y="404664"/>
            <a:ext cx="157163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2347836" y="6470290"/>
            <a:ext cx="536113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900" i="0">
                <a:solidFill>
                  <a:srgbClr val="0070C0"/>
                </a:solidFill>
              </a:defRPr>
            </a:lvl1pPr>
          </a:lstStyle>
          <a:p>
            <a:r>
              <a:rPr lang="pt-BR" b="0" dirty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Velocidade de Vendas </a:t>
            </a:r>
            <a:r>
              <a:rPr lang="pt-BR" b="0" dirty="0" smtClean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- 40% </a:t>
            </a:r>
            <a:r>
              <a:rPr lang="pt-BR" b="0" dirty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 12 meses | </a:t>
            </a:r>
            <a:r>
              <a:rPr lang="pt-BR" b="0" dirty="0" smtClean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60% </a:t>
            </a:r>
            <a:r>
              <a:rPr lang="pt-BR" b="0" dirty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até o final da obra | </a:t>
            </a:r>
            <a:r>
              <a:rPr lang="pt-BR" b="0" dirty="0" smtClean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pt-BR" b="0" dirty="0">
                <a:solidFill>
                  <a:srgbClr val="002E6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até o desligamento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09238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81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282" y="214290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Porque o modelo proposto é melhor para os Bancos ?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7544" y="980728"/>
            <a:ext cx="8352927" cy="5256584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6026" y="1042898"/>
            <a:ext cx="7704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Garantia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mais robusta, com alienação fiduciária das unidades repassadas. Menor risco de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distrato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,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com melhora na garantia entregue aos Bancos (colateral dos recebíveis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). 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Amortização do PJ durante a obra, com maior pulverização do risco para o Banco.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Manutenção do controle do andamento e do coeficiente de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garantias.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Garantia da conquista do cliente PF antes da entrega da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obra.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Fidelização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de clientes já durante a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obra. Antecipação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de possibilidade de </a:t>
            </a:r>
            <a:r>
              <a:rPr lang="pt-BR" sz="1400" b="0" i="1" dirty="0" err="1" smtClean="0">
                <a:latin typeface="+mn-lt"/>
                <a:ea typeface="Tahoma" pitchFamily="34" charset="0"/>
                <a:cs typeface="Tahoma" pitchFamily="34" charset="0"/>
              </a:rPr>
              <a:t>cross-selling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, com acesso antecipado ao cliente e possibilidade de financiamento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de mobiliário,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reformas, seguros, etc.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Maior casamento entre valor aprovado e financiado no financiamento PF, sem dependência da averbação do Habite-se. Eficiência na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originação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dos créditos: vendas definitivas, sem perdas no tempo entre vendas e aprovações.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Maior competitividade perante mudança importante para o setor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.</a:t>
            </a: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358082" y="408084"/>
            <a:ext cx="157163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1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159461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56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5536" y="1103580"/>
            <a:ext cx="8280920" cy="534975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282" y="214290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Itens para consideração no desenho do Produto</a:t>
            </a:r>
          </a:p>
        </p:txBody>
      </p:sp>
      <p:sp>
        <p:nvSpPr>
          <p:cNvPr id="205" name="CaixaDeTexto 204"/>
          <p:cNvSpPr txBox="1"/>
          <p:nvPr/>
        </p:nvSpPr>
        <p:spPr>
          <a:xfrm>
            <a:off x="423785" y="1124744"/>
            <a:ext cx="7920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Comprometimento e garantia do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sucesso comercial do empreendimento:</a:t>
            </a:r>
          </a:p>
          <a:p>
            <a:pPr marL="741363" lvl="1" indent="-285750">
              <a:buFont typeface="Wingdings" panose="05000000000000000000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Modelo vale para empreendimentos médios, em regiões conhecidas das empresas</a:t>
            </a:r>
          </a:p>
          <a:p>
            <a:pPr marL="741363" lvl="1" indent="-285750">
              <a:buFont typeface="Wingdings" panose="05000000000000000000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Estudos detalhados com comparáveis trazendo segurança sobre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mercado</a:t>
            </a:r>
          </a:p>
          <a:p>
            <a:pPr marL="741363" lvl="1" indent="-285750">
              <a:buFont typeface="Wingdings" panose="05000000000000000000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Liberação do Financiamento à Produção para as Incorporadoras (PJ) no início da obra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Início dos repasses com 50%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de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obra, diminuindo exposição aos reajustes de preços.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Valor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de financiamento aprovado aos clientes (PF) aplicado na redução do saldo devedor do PJ ou liberação do recurso no caixa, conforme o andamento físico da obra (medição mensal)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Aperfeiçoamentos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nos critérios de análise de crédito – participação direta dos Bancos no momento da venda. Entrega de chaves com adimplência do cliente em todos os seus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compromissos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Uso dos recursos do FGTS na</a:t>
            </a:r>
            <a:r>
              <a:rPr lang="pt-BR" sz="1400" b="0" u="sng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do financiamento do cliente (PF), antes do habite-se. LTV não superior a 90%, suficiente para repasse do cliente com 50% de obra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Possível </a:t>
            </a:r>
            <a:r>
              <a:rPr lang="pt-BR" sz="1400" b="0" i="1" dirty="0" smtClean="0">
                <a:latin typeface="+mn-lt"/>
                <a:ea typeface="Tahoma" pitchFamily="34" charset="0"/>
                <a:cs typeface="Tahoma" pitchFamily="34" charset="0"/>
              </a:rPr>
              <a:t>swap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cliente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incorporadora</a:t>
            </a:r>
          </a:p>
          <a:p>
            <a:pPr marL="627063" lvl="1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comprador arca com o reajuste do INCC, em linha com o bem de encomenda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adquirido</a:t>
            </a:r>
          </a:p>
          <a:p>
            <a:pPr marL="627063" lvl="1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incorporador arca com os juros bancários, em linha com os recursos para a produção obtidos </a:t>
            </a: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pt-BR" sz="1400" b="0" dirty="0"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358082" y="408084"/>
            <a:ext cx="157163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22511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04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282" y="214290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Porque o modelo proposto é bom para os Clientes ?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7544" y="1124744"/>
            <a:ext cx="8352927" cy="5256584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1268760"/>
            <a:ext cx="7704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Maior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segurança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na aprovação de crédito. Venda simultânea com aprovação de crédito ao cliente. Redução no volume de </a:t>
            </a:r>
            <a:r>
              <a:rPr lang="pt-BR" sz="1400" b="0" dirty="0" err="1">
                <a:latin typeface="+mn-lt"/>
                <a:ea typeface="Tahoma" pitchFamily="34" charset="0"/>
                <a:cs typeface="Tahoma" pitchFamily="34" charset="0"/>
              </a:rPr>
              <a:t>distratos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 e desgastes entre as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partes</a:t>
            </a: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Redução do prazo da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entrega, com possível reflexo nos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custos do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imóvel</a:t>
            </a: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Redução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da incerteza sobre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 disponibilidade do </a:t>
            </a:r>
            <a:r>
              <a:rPr lang="pt-BR" sz="1400" b="0" i="1" dirty="0" err="1" smtClean="0">
                <a:latin typeface="+mn-lt"/>
                <a:ea typeface="Tahoma" pitchFamily="34" charset="0"/>
                <a:cs typeface="Tahoma" pitchFamily="34" charset="0"/>
              </a:rPr>
              <a:t>funding</a:t>
            </a:r>
            <a:r>
              <a:rPr lang="pt-BR" sz="1400" b="0" i="1" dirty="0" smtClean="0">
                <a:latin typeface="+mn-lt"/>
                <a:ea typeface="Tahoma" pitchFamily="34" charset="0"/>
                <a:cs typeface="Tahoma" pitchFamily="34" charset="0"/>
              </a:rPr>
              <a:t> 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da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taxa de juros do financiamento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bancário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1400" b="0" dirty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lvl="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Uso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do FGTS antes do Habite-se pelos compradores nas operações das diversas instituições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financeiras</a:t>
            </a:r>
          </a:p>
          <a:p>
            <a:pPr marL="285750" lvl="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Redução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do prazo para a concessão do financiamento e da  mudança para o novo imóvel, sem necessidade de aguardar a averbação do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Habite-se, minimizando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alterações no saldo devedor e descasamentos pelo tempo dispendido nesta fase</a:t>
            </a:r>
            <a:endParaRPr lang="pt-BR" sz="1400" b="0" dirty="0" smtClean="0">
              <a:latin typeface="Arial Narrow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358082" y="408084"/>
            <a:ext cx="157163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9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49177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27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pt-BR" sz="1200" dirty="0">
              <a:latin typeface="Arial Narrow"/>
              <a:cs typeface="Arial"/>
              <a:sym typeface="Arial Narrow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282" y="214290"/>
            <a:ext cx="7058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dirty="0" smtClean="0">
                <a:latin typeface="Arial Narrow" pitchFamily="34" charset="0"/>
                <a:ea typeface="Tahoma" pitchFamily="34" charset="0"/>
                <a:cs typeface="Tahoma" pitchFamily="34" charset="0"/>
              </a:rPr>
              <a:t>Porque o modelo proposto é bom para as Incorporadoras ?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7544" y="1103075"/>
            <a:ext cx="8352927" cy="5278253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91579" y="1196752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Maior assertividade nas vendas, com menor custo comercial e redução de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distratos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e revendas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Redução no ciclo financeiro e na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exposição de caixa do projeto,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melhorando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ROIC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Menor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necessidade de alavancagem financeira no Balanço, reduzindo a percepção de risco das Incorporadoras perante o Mercado Financeiro e de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Capitais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lvl="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</a:rPr>
              <a:t>Início </a:t>
            </a:r>
            <a:r>
              <a:rPr lang="pt-BR" sz="1400" b="0" dirty="0">
                <a:latin typeface="+mn-lt"/>
              </a:rPr>
              <a:t>dos repasses com 50</a:t>
            </a:r>
            <a:r>
              <a:rPr lang="pt-BR" sz="1400" b="0" dirty="0" smtClean="0">
                <a:latin typeface="+mn-lt"/>
              </a:rPr>
              <a:t>% </a:t>
            </a:r>
            <a:r>
              <a:rPr lang="pt-BR" sz="1400" b="0" dirty="0">
                <a:latin typeface="+mn-lt"/>
              </a:rPr>
              <a:t>de obra, diminuindo exposição aos reajustes de </a:t>
            </a:r>
            <a:r>
              <a:rPr lang="pt-BR" sz="1400" b="0" dirty="0" smtClean="0">
                <a:latin typeface="+mn-lt"/>
              </a:rPr>
              <a:t>preços</a:t>
            </a:r>
          </a:p>
          <a:p>
            <a:pPr marL="171450" lvl="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pt-BR" sz="1400" b="0" dirty="0">
              <a:latin typeface="+mn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Maior velocidade na venda dos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estoques,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pela redução do volume de unidades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concluídas em função de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distratos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.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Hoje o maior volume de </a:t>
            </a:r>
            <a:r>
              <a:rPr lang="pt-BR" sz="1400" b="0" dirty="0" err="1" smtClean="0">
                <a:latin typeface="+mn-lt"/>
                <a:ea typeface="Tahoma" pitchFamily="34" charset="0"/>
                <a:cs typeface="Tahoma" pitchFamily="34" charset="0"/>
              </a:rPr>
              <a:t>distratos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acontece após o término do empreendimento e a revenda exige maior poupança do cliente para 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sinal. </a:t>
            </a: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pt-BR" sz="1400" b="0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Menor volatilidade no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balanço das incorporadoras. 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Em um distrato, os juros que corrigem </a:t>
            </a:r>
            <a:r>
              <a:rPr lang="pt-BR" sz="1400" b="0" dirty="0">
                <a:latin typeface="+mn-lt"/>
                <a:ea typeface="Tahoma" pitchFamily="34" charset="0"/>
                <a:cs typeface="Tahoma" pitchFamily="34" charset="0"/>
              </a:rPr>
              <a:t>o</a:t>
            </a:r>
            <a:r>
              <a:rPr lang="pt-BR" sz="1400" b="0" dirty="0" smtClean="0">
                <a:latin typeface="+mn-lt"/>
                <a:ea typeface="Tahoma" pitchFamily="34" charset="0"/>
                <a:cs typeface="Tahoma" pitchFamily="34" charset="0"/>
              </a:rPr>
              <a:t> saldo devedor de uma unidade entregue são revertidos contra resultado, aumentando volatilidade no lucro trimestral. 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358082" y="408084"/>
            <a:ext cx="157163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76" y="100324"/>
            <a:ext cx="1327212" cy="5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6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0&quot;&gt;&lt;elem m_fUsage=&quot;2.13845227527865140000E+000&quot;&gt;&lt;m_ppcolschidx val=&quot;0&quot;/&gt;&lt;m_rgb r=&quot;0&quot; g=&quot;20&quot; b=&quot;60&quot;/&gt;&lt;/elem&gt;&lt;elem m_fUsage=&quot;2.11326452789114820000E+000&quot;&gt;&lt;m_ppcolschidx val=&quot;0&quot;/&gt;&lt;m_rgb r=&quot;96&quot; g=&quot;b2&quot; b=&quot;c0&quot;/&gt;&lt;/elem&gt;&lt;elem m_fUsage=&quot;1.68874982328033200000E+000&quot;&gt;&lt;m_ppcolschidx val=&quot;0&quot;/&gt;&lt;m_rgb r=&quot;d1&quot; g=&quot;d3&quot; b=&quot;d4&quot;/&gt;&lt;/elem&gt;&lt;elem m_fUsage=&quot;1.21083894041967840000E+000&quot;&gt;&lt;m_ppcolschidx val=&quot;0&quot;/&gt;&lt;m_rgb r=&quot;0&quot; g=&quot;2e&quot; b=&quot;6e&quot;/&gt;&lt;/elem&gt;&lt;elem m_fUsage=&quot;1.01815737268431470000E+000&quot;&gt;&lt;m_ppcolschidx val=&quot;0&quot;/&gt;&lt;m_rgb r=&quot;c0&quot; g=&quot;0&quot; b=&quot;0&quot;/&gt;&lt;/elem&gt;&lt;elem m_fUsage=&quot;9.81726360309816080000E-001&quot;&gt;&lt;m_ppcolschidx val=&quot;0&quot;/&gt;&lt;m_rgb r=&quot;5f&quot; g=&quot;94&quot; b=&quot;ba&quot;/&gt;&lt;/elem&gt;&lt;elem m_fUsage=&quot;6.11036991495996550000E-001&quot;&gt;&lt;m_ppcolschidx val=&quot;0&quot;/&gt;&lt;m_rgb r=&quot;34&quot; g=&quot;6b&quot; b=&quot;a4&quot;/&gt;&lt;/elem&gt;&lt;elem m_fUsage=&quot;2.37636782187920230000E-001&quot;&gt;&lt;m_ppcolschidx val=&quot;0&quot;/&gt;&lt;m_rgb r=&quot;be&quot; g=&quot;1e&quot; b=&quot;2d&quot;/&gt;&lt;/elem&gt;&lt;elem m_fUsage=&quot;8.40330409427416290000E-005&quot;&gt;&lt;m_ppcolschidx val=&quot;0&quot;/&gt;&lt;m_rgb r=&quot;0&quot; g=&quot;48&quot; b=&quot;8e&quot;/&gt;&lt;/elem&gt;&lt;elem m_fUsage=&quot;5.15244964126390930000E-005&quot;&gt;&lt;m_ppcolschidx val=&quot;0&quot;/&gt;&lt;m_rgb r=&quot;21&quot; g=&quot;4f&quot; b=&quot;87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5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0fW4UyNkeXKr0bsRGO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8VuAJdAwUSd_x7IIJD0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5loEBfZkaHl4HofaKd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4DZQwiU0CH_.EbAhYg9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KNZD5pCq029li2QL9yH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mGR.teM02hfV3_kG9KQ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zZ_IQrfEisSolCep_y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0Khokyr0eABJf9V17r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4Jb8rQ4E6hwF0qkfrZ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AsTVZMW0S1qoj_oShX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DYfT8Cv0y9CLmTO46fK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rdJ9_kQpU2LasIq05dJT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M3HheJjUiQJFCgM7zem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T6n3JwxkCvgKqYN1Td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gwW5mdDlkeHN0JajUqyg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reZBTqskaYJnAP56KTo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8A1tw9JUUygOHs3ZxWI.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NgdxgYuk.IC0g.H0UUW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9vqTd0dxUiVYEUMYbD4d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RmTpvtmEq4jXhD82s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fWDSDL10256u9B1P3B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iK5Og8Ckuujwwx7GGeb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tD7fQydkmx3jruJz6Vq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pmIpJ4q0qIUBw5R0Dq7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giHuPJ4EC12zfwplfuw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4RNvbx30uaDmLn7mMWH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3fHgechESWu47YeT0o2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EZDM9ljUy1lp3PMPTwF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ST6mkL0kWPn4nS0Jzc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ilyaz6BTki.0.N.PzV9m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_OTrnsWEeA6GOJzmRvd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qPt6MVmEGbr9IK9BOSR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74rY9BmUqkPN47uuclX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DzDGSJF0efPosT.dszq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mBP1iYl0mQk94ZI6Km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A8Iln4IUC9QFGTTuOHu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12VZB3S06v_cnw3aQqs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YvkgxyKsEqxZoKOB_o2q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trKmmf_UKZhh_lxvECX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wAQZgw.U02y5g8GPjyw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7nfqzBOEmCZN8Q2Hd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f0m7YZ6UixogXCkPlN4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R7LpVAeUqMxZGUtibbu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TJ18LZE2uyugWSPiz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YSUhShsEGrkj73lR4CD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GVMtSZyKUeaYeJ18a6UU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UvJNz8AUGJO55RyCBXy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imTgqYE0WtznJr7.U5w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LlOiRJvUipE79FM5dvT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uLiVHO9E2aw_LelI9dT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MzqRyn4EqLtnjeT6SGe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axcDLtT0CivcnRxUKvm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ruBesfZEmSd3lIE_dTC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3lg25W50eHFDdUeXLg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SSbtNHF0OovrygjLpB9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EkkildmiESxc9w3ajpoQ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0F8qtN9kWEEqi3VSBq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F8F8"/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folHlink">
              <a:alpha val="50000"/>
            </a:schemeClr>
          </a:outerShdw>
        </a:effectLst>
      </a:spPr>
      <a:bodyPr vert="horz" wrap="square" lIns="123073" tIns="123073" rIns="123073" bIns="123073" numCol="1" anchor="t" anchorCtr="0" compatLnSpc="1">
        <a:prstTxWarp prst="textNoShape">
          <a:avLst/>
        </a:prstTxWarp>
      </a:bodyPr>
      <a:lstStyle>
        <a:defPPr marL="201613" marR="0" indent="-201613" algn="l" defTabSz="8207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D32F36"/>
          </a:buClr>
          <a:buSzPct val="75000"/>
          <a:buFont typeface="Arial" pitchFamily="34" charset="0"/>
          <a:buNone/>
          <a:tabLst/>
          <a:defRPr kumimoji="0" lang="pt-BR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F8F8"/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folHlink">
              <a:alpha val="50000"/>
            </a:schemeClr>
          </a:outerShdw>
        </a:effectLst>
      </a:spPr>
      <a:bodyPr vert="horz" wrap="square" lIns="123073" tIns="123073" rIns="123073" bIns="123073" numCol="1" anchor="t" anchorCtr="0" compatLnSpc="1">
        <a:prstTxWarp prst="textNoShape">
          <a:avLst/>
        </a:prstTxWarp>
      </a:bodyPr>
      <a:lstStyle>
        <a:defPPr marL="201613" marR="0" indent="-201613" algn="l" defTabSz="8207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D32F36"/>
          </a:buClr>
          <a:buSzPct val="75000"/>
          <a:buFont typeface="Arial" pitchFamily="34" charset="0"/>
          <a:buNone/>
          <a:tabLst/>
          <a:defRPr kumimoji="0" lang="pt-BR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Custom Design">
  <a:themeElements>
    <a:clrScheme name="9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Custom Design">
  <a:themeElements>
    <a:clrScheme name="9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1E64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1E64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F8F8"/>
        </a:solidFill>
        <a:ln w="1270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folHlink">
              <a:alpha val="50000"/>
            </a:schemeClr>
          </a:outerShdw>
        </a:effectLst>
      </a:spPr>
      <a:bodyPr vert="horz" wrap="square" lIns="123073" tIns="123073" rIns="123073" bIns="123073" numCol="1" anchor="t" anchorCtr="0" compatLnSpc="1">
        <a:prstTxWarp prst="textNoShape">
          <a:avLst/>
        </a:prstTxWarp>
      </a:bodyPr>
      <a:lstStyle>
        <a:defPPr marL="201613" marR="0" indent="-201613" algn="l" defTabSz="8207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D32F36"/>
          </a:buClr>
          <a:buSzPct val="75000"/>
          <a:buFont typeface="Arial" pitchFamily="34" charset="0"/>
          <a:buNone/>
          <a:tabLst/>
          <a:defRPr kumimoji="0" lang="pt-BR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rgbClr val="F8F8F8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lg" len="med"/>
          <a:tailEnd type="triangle" w="lg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Custom Design">
  <a:themeElements>
    <a:clrScheme name="8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Custom Design">
  <a:themeElements>
    <a:clrScheme name="9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Custom Design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29555</TotalTime>
  <Words>1005</Words>
  <Application>Microsoft Office PowerPoint</Application>
  <PresentationFormat>Papel Carta (216 x 279 mm)</PresentationFormat>
  <Paragraphs>104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28" baseType="lpstr">
      <vt:lpstr>ＭＳ Ｐゴシック</vt:lpstr>
      <vt:lpstr>Arial</vt:lpstr>
      <vt:lpstr>Arial Narrow</vt:lpstr>
      <vt:lpstr>Calibri</vt:lpstr>
      <vt:lpstr>Tahoma</vt:lpstr>
      <vt:lpstr>Wingdings</vt:lpstr>
      <vt:lpstr>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14_Custom Design</vt:lpstr>
      <vt:lpstr>10_Custom Design</vt:lpstr>
      <vt:lpstr>11_Custom Design</vt:lpstr>
      <vt:lpstr>12_Custom Design</vt:lpstr>
      <vt:lpstr>1_Custom Design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de001445</dc:creator>
  <cp:lastModifiedBy>Renato Ventura</cp:lastModifiedBy>
  <cp:revision>2445</cp:revision>
  <cp:lastPrinted>2013-08-29T12:49:56Z</cp:lastPrinted>
  <dcterms:created xsi:type="dcterms:W3CDTF">2010-03-25T19:36:00Z</dcterms:created>
  <dcterms:modified xsi:type="dcterms:W3CDTF">2013-09-01T23:19:42Z</dcterms:modified>
</cp:coreProperties>
</file>