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81" r:id="rId2"/>
    <p:sldId id="1067" r:id="rId3"/>
    <p:sldId id="1117" r:id="rId4"/>
    <p:sldId id="1106" r:id="rId5"/>
    <p:sldId id="1105" r:id="rId6"/>
    <p:sldId id="1116" r:id="rId7"/>
    <p:sldId id="1136" r:id="rId8"/>
    <p:sldId id="1151" r:id="rId9"/>
    <p:sldId id="1152" r:id="rId10"/>
    <p:sldId id="1153" r:id="rId11"/>
    <p:sldId id="1155" r:id="rId12"/>
    <p:sldId id="1156" r:id="rId13"/>
    <p:sldId id="1157" r:id="rId14"/>
    <p:sldId id="1118" r:id="rId15"/>
    <p:sldId id="1158" r:id="rId16"/>
    <p:sldId id="1165" r:id="rId17"/>
    <p:sldId id="1163" r:id="rId18"/>
    <p:sldId id="1164" r:id="rId19"/>
    <p:sldId id="1122" r:id="rId20"/>
    <p:sldId id="1159" r:id="rId21"/>
    <p:sldId id="1123" r:id="rId22"/>
    <p:sldId id="1125" r:id="rId23"/>
    <p:sldId id="1114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74" d="100"/>
          <a:sy n="74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14/09/2013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gc.org.br/Secao.aspx?CodSecao=8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12/09/2013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Modelo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Vendas – encaminhamentos Comitê Jurídico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Abrangência</a:t>
            </a:r>
            <a:r>
              <a:rPr lang="pt-BR" dirty="0"/>
              <a:t> – ABRAINC, através de seus órgãos de decisão</a:t>
            </a:r>
          </a:p>
          <a:p>
            <a:endParaRPr lang="pt-BR" dirty="0" smtClean="0"/>
          </a:p>
          <a:p>
            <a:pPr lvl="0"/>
            <a:r>
              <a:rPr lang="pt-BR" b="1" dirty="0" smtClean="0"/>
              <a:t>Acesso </a:t>
            </a:r>
            <a:r>
              <a:rPr lang="pt-BR" b="1" dirty="0"/>
              <a:t>ao MP via </a:t>
            </a:r>
            <a:r>
              <a:rPr lang="pt-BR" b="1" dirty="0" smtClean="0"/>
              <a:t>ABRAINC, </a:t>
            </a:r>
            <a:r>
              <a:rPr lang="pt-BR" b="1" dirty="0" err="1" smtClean="0"/>
              <a:t>Procons</a:t>
            </a:r>
            <a:r>
              <a:rPr lang="pt-BR" b="1" dirty="0" smtClean="0"/>
              <a:t> – acompanhar andamentos para definições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favor, possibilidade de pacificação </a:t>
            </a:r>
            <a:r>
              <a:rPr lang="pt-BR" dirty="0" smtClean="0"/>
              <a:t>presente-passado-futuro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</a:t>
            </a:r>
            <a:r>
              <a:rPr lang="pt-BR" dirty="0"/>
              <a:t>, imprevisibilidade e restrição à eventuais alterações. </a:t>
            </a:r>
            <a:endParaRPr lang="pt-BR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Secovi </a:t>
            </a:r>
            <a:r>
              <a:rPr lang="pt-BR" dirty="0"/>
              <a:t>– manutenção de canal atualizado com </a:t>
            </a:r>
            <a:r>
              <a:rPr lang="pt-BR" dirty="0" smtClean="0"/>
              <a:t>Presidência</a:t>
            </a:r>
            <a:r>
              <a:rPr lang="pt-BR" dirty="0"/>
              <a:t>. </a:t>
            </a:r>
            <a:endParaRPr lang="pt-BR" dirty="0" smtClean="0"/>
          </a:p>
          <a:p>
            <a:pPr lvl="0"/>
            <a:endParaRPr lang="pt-BR" b="1" dirty="0"/>
          </a:p>
          <a:p>
            <a:pPr lvl="0"/>
            <a:r>
              <a:rPr lang="pt-BR" b="1" dirty="0"/>
              <a:t>Imobiliárias</a:t>
            </a:r>
            <a:r>
              <a:rPr lang="pt-BR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formal de reunião com </a:t>
            </a:r>
            <a:r>
              <a:rPr lang="pt-BR" dirty="0" smtClean="0"/>
              <a:t>Imobiliárias (VP Secovi?) </a:t>
            </a:r>
            <a:r>
              <a:rPr lang="pt-BR" dirty="0"/>
              <a:t>para comunicação de novas diretrizes por Diretoria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Pacote de definições - PM</a:t>
            </a:r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CADE </a:t>
            </a:r>
            <a:r>
              <a:rPr lang="pt-BR" dirty="0"/>
              <a:t>– </a:t>
            </a:r>
            <a:r>
              <a:rPr lang="pt-BR" dirty="0" smtClean="0"/>
              <a:t>reuniões BMA, Furlan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CRECI</a:t>
            </a:r>
            <a:r>
              <a:rPr lang="pt-BR" dirty="0"/>
              <a:t> – acompanharemos andamento de discussões com Secovi/CBIC  </a:t>
            </a:r>
          </a:p>
          <a:p>
            <a:endParaRPr lang="pt-BR" b="1" dirty="0"/>
          </a:p>
          <a:p>
            <a:r>
              <a:rPr lang="pt-BR" b="1" dirty="0" err="1" smtClean="0"/>
              <a:t>Houses</a:t>
            </a:r>
            <a:r>
              <a:rPr lang="pt-BR" dirty="0" smtClean="0"/>
              <a:t> </a:t>
            </a:r>
            <a:r>
              <a:rPr lang="pt-BR" dirty="0"/>
              <a:t>-  definições por cada empresa; acompanhamento</a:t>
            </a:r>
          </a:p>
          <a:p>
            <a:endParaRPr lang="pt-BR" dirty="0"/>
          </a:p>
          <a:p>
            <a:r>
              <a:rPr lang="pt-BR" b="1" dirty="0"/>
              <a:t>Caixa</a:t>
            </a:r>
            <a:r>
              <a:rPr lang="pt-BR" dirty="0"/>
              <a:t> – informação em reunião com Jurídico e com VP Urbano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7033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Exemplo – Empresa X – impacto nos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</a:rPr>
              <a:t>distratos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1357313" y="1700808"/>
          <a:ext cx="6429375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Worksheet" r:id="rId3" imgW="6429452" imgH="2866965" progId="Excel.Sheet.12">
                  <p:embed/>
                </p:oleObj>
              </mc:Choice>
              <mc:Fallback>
                <p:oleObj name="Worksheet" r:id="rId3" imgW="6429452" imgH="28669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3" y="1700808"/>
                        <a:ext cx="6429375" cy="3672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447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Exemplo – Empresa Y – impactos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</a:rPr>
              <a:t>Houses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4763" y="1628801"/>
          <a:ext cx="8815709" cy="31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Worksheet" r:id="rId3" imgW="9134529" imgH="2771678" progId="Excel.Sheet.12">
                  <p:embed/>
                </p:oleObj>
              </mc:Choice>
              <mc:Fallback>
                <p:oleObj name="Worksheet" r:id="rId3" imgW="9134529" imgH="27716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3" y="1628801"/>
                        <a:ext cx="8815709" cy="318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442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Exemplo – Empresa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Z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incremento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custos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para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imobiliárias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19670" y="1124742"/>
          <a:ext cx="6480720" cy="5328598"/>
        </p:xfrm>
        <a:graphic>
          <a:graphicData uri="http://schemas.openxmlformats.org/drawingml/2006/table">
            <a:tbl>
              <a:tblPr/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24220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Comissão 4.00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Faturado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Corretora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Corretora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Corretora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Corretora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Proporção: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Cofins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Contribuição Social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Comissão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Acréscimo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192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3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Flexibilidade </a:t>
            </a:r>
            <a:r>
              <a:rPr lang="pt-BR" dirty="0"/>
              <a:t>no </a:t>
            </a:r>
            <a:r>
              <a:rPr lang="pt-BR" dirty="0" smtClean="0"/>
              <a:t>produto - Apoio </a:t>
            </a:r>
            <a:r>
              <a:rPr lang="pt-BR" dirty="0"/>
              <a:t>à Produção: PJ e </a:t>
            </a:r>
            <a:r>
              <a:rPr lang="pt-BR" dirty="0" err="1"/>
              <a:t>PFs</a:t>
            </a:r>
            <a:r>
              <a:rPr lang="pt-BR" dirty="0"/>
              <a:t> (desligamentos na venda)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</a:t>
            </a:r>
            <a:r>
              <a:rPr lang="pt-BR" dirty="0" smtClean="0"/>
              <a:t>so </a:t>
            </a:r>
            <a:r>
              <a:rPr lang="pt-BR" dirty="0"/>
              <a:t>do FGTS antes do Habite-se pelos compradores </a:t>
            </a:r>
            <a:r>
              <a:rPr lang="pt-BR" dirty="0" smtClean="0"/>
              <a:t>– não só CEF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LTV de 90% no financiamento </a:t>
            </a:r>
            <a:r>
              <a:rPr lang="pt-BR" dirty="0" smtClean="0"/>
              <a:t>PF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Alinhamento 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Entrega de chaves com adimplência do cliente em todos os seus compromissos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Alinhamento banco-incorporadora no sucesso </a:t>
            </a:r>
            <a:r>
              <a:rPr lang="pt-BR" b="1" dirty="0" smtClean="0"/>
              <a:t>comercial: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vale para empreendimentos médios, em regiões conhecidas </a:t>
            </a:r>
            <a:r>
              <a:rPr lang="pt-BR" dirty="0" smtClean="0"/>
              <a:t>Estudos </a:t>
            </a:r>
            <a:r>
              <a:rPr lang="pt-BR" dirty="0"/>
              <a:t>detalhados com comparáveis </a:t>
            </a:r>
            <a:r>
              <a:rPr lang="pt-BR" dirty="0" smtClean="0"/>
              <a:t>- segurança </a:t>
            </a:r>
            <a:r>
              <a:rPr lang="pt-BR" dirty="0"/>
              <a:t>sobre 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da incorporação</a:t>
            </a:r>
            <a:r>
              <a:rPr lang="pt-BR" dirty="0"/>
              <a:t>, </a:t>
            </a:r>
            <a:r>
              <a:rPr lang="pt-BR" dirty="0" smtClean="0"/>
              <a:t>inicio de obras sem prazo para desistência </a:t>
            </a:r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Correção </a:t>
            </a:r>
            <a:r>
              <a:rPr lang="pt-BR" b="1" dirty="0"/>
              <a:t>dos valores na construção. Alternativas a serem discutidas: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com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/>
              <a:t>dos repasses com 50% a 60% de </a:t>
            </a:r>
            <a:r>
              <a:rPr lang="pt-BR" dirty="0" smtClean="0"/>
              <a:t>obra - menos </a:t>
            </a:r>
            <a:r>
              <a:rPr lang="pt-BR" dirty="0"/>
              <a:t>exposição </a:t>
            </a:r>
            <a:r>
              <a:rPr lang="pt-BR" dirty="0" smtClean="0"/>
              <a:t>às mudanças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Próximos passos: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Apresentação: explicitar ganhos do modelo para bancos e demais </a:t>
            </a:r>
            <a:r>
              <a:rPr lang="pt-BR" dirty="0" smtClean="0"/>
              <a:t>participantes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Trazer cada banco </a:t>
            </a:r>
            <a:r>
              <a:rPr lang="pt-BR" dirty="0"/>
              <a:t>(Diretores, </a:t>
            </a:r>
            <a:r>
              <a:rPr lang="pt-BR" dirty="0" smtClean="0"/>
              <a:t>Crédito e Produtos) </a:t>
            </a:r>
            <a:r>
              <a:rPr lang="pt-BR" dirty="0"/>
              <a:t>para conversa com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Contatos: BB (</a:t>
            </a:r>
            <a:r>
              <a:rPr lang="pt-BR" dirty="0" err="1" smtClean="0"/>
              <a:t>Cyrela</a:t>
            </a:r>
            <a:r>
              <a:rPr lang="pt-BR" dirty="0" smtClean="0"/>
              <a:t>), Santander (Gilberto), Itaú (França) e Bradesco (Cláudio) 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4365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4 -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Insegurança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Jurídica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Código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6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Código de Princípios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Código de Princípios - 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iniciada em Insegurança Jurídica – Comitê de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Documento mínimo </a:t>
            </a:r>
            <a:r>
              <a:rPr lang="pt-BR" dirty="0"/>
              <a:t>– Princípios ABRAINC </a:t>
            </a:r>
            <a:r>
              <a:rPr lang="pt-BR" dirty="0" smtClean="0"/>
              <a:t>Ética </a:t>
            </a:r>
            <a:r>
              <a:rPr lang="pt-BR" dirty="0"/>
              <a:t>e integridade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Sustentabilidade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Respeito ao cliente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Conformidade técnica e urbanística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Defesa da livre concorrência.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Lei 12.846/2013</a:t>
            </a:r>
          </a:p>
          <a:p>
            <a:endParaRPr lang="pt-BR" dirty="0" smtClean="0"/>
          </a:p>
          <a:p>
            <a:r>
              <a:rPr lang="pt-BR" b="1" dirty="0" smtClean="0"/>
              <a:t>IBGC</a:t>
            </a:r>
            <a:r>
              <a:rPr lang="pt-BR" dirty="0" smtClean="0"/>
              <a:t> (</a:t>
            </a:r>
            <a:r>
              <a:rPr lang="pt-BR" u="sng" dirty="0" smtClean="0">
                <a:hlinkClick r:id="rId2"/>
              </a:rPr>
              <a:t>http</a:t>
            </a:r>
            <a:r>
              <a:rPr lang="pt-BR" u="sng" dirty="0">
                <a:hlinkClick r:id="rId2"/>
              </a:rPr>
              <a:t>://www.ibgc.org.br/Secao.aspx?CodSecao=84</a:t>
            </a:r>
            <a:r>
              <a:rPr lang="pt-BR" dirty="0"/>
              <a:t>) </a:t>
            </a:r>
            <a:endParaRPr lang="pt-BR" i="1" dirty="0"/>
          </a:p>
          <a:p>
            <a:r>
              <a:rPr lang="pt-BR" i="1" dirty="0" smtClean="0"/>
              <a:t>Princípios </a:t>
            </a:r>
            <a:r>
              <a:rPr lang="pt-BR" i="1" dirty="0"/>
              <a:t>éticos do IBGC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Transparência, equidade, prestação de contas e responsabilidade corporativa, </a:t>
            </a:r>
            <a:r>
              <a:rPr lang="pt-BR" dirty="0" smtClean="0"/>
              <a:t>... disseminadores </a:t>
            </a:r>
            <a:r>
              <a:rPr lang="pt-BR" dirty="0"/>
              <a:t>de bons exemplos </a:t>
            </a:r>
            <a:r>
              <a:rPr lang="pt-BR" dirty="0" smtClean="0"/>
              <a:t>e </a:t>
            </a:r>
            <a:r>
              <a:rPr lang="pt-BR" dirty="0"/>
              <a:t>conceitos de </a:t>
            </a:r>
            <a:r>
              <a:rPr lang="pt-BR" dirty="0" smtClean="0"/>
              <a:t>GC </a:t>
            </a:r>
            <a:r>
              <a:rPr lang="pt-BR" dirty="0"/>
              <a:t>para </a:t>
            </a:r>
            <a:r>
              <a:rPr lang="pt-BR" dirty="0" smtClean="0"/>
              <a:t>públicos </a:t>
            </a:r>
            <a:r>
              <a:rPr lang="pt-BR" dirty="0"/>
              <a:t>interessados.</a:t>
            </a:r>
          </a:p>
          <a:p>
            <a:r>
              <a:rPr lang="pt-BR" i="1" dirty="0" smtClean="0"/>
              <a:t>Princípios </a:t>
            </a:r>
            <a:r>
              <a:rPr lang="pt-BR" i="1" dirty="0"/>
              <a:t>específicos do Código de Conduta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a) Valorização do IBGC em todas as ações e </a:t>
            </a:r>
            <a:r>
              <a:rPr lang="pt-BR" dirty="0" smtClean="0"/>
              <a:t>iniciativas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Coerência </a:t>
            </a:r>
            <a:r>
              <a:rPr lang="pt-BR" dirty="0"/>
              <a:t>nas manifestações de representantes do IBGC perante </a:t>
            </a:r>
            <a:r>
              <a:rPr lang="pt-BR" dirty="0" smtClean="0"/>
              <a:t>terceiros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Caráter </a:t>
            </a:r>
            <a:r>
              <a:rPr lang="pt-BR" dirty="0"/>
              <a:t>voluntário das contribuições profissionais dos </a:t>
            </a:r>
            <a:r>
              <a:rPr lang="pt-BR" dirty="0" smtClean="0"/>
              <a:t>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Fortalecer </a:t>
            </a:r>
            <a:r>
              <a:rPr lang="pt-BR" dirty="0"/>
              <a:t>alinhamento e aderência do IBGC às </a:t>
            </a:r>
            <a:r>
              <a:rPr lang="pt-BR" dirty="0" smtClean="0"/>
              <a:t>suas normas </a:t>
            </a:r>
            <a:r>
              <a:rPr lang="pt-BR" dirty="0"/>
              <a:t>de </a:t>
            </a:r>
            <a:r>
              <a:rPr lang="pt-BR" dirty="0" smtClean="0"/>
              <a:t>conduta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Precedência </a:t>
            </a:r>
            <a:r>
              <a:rPr lang="pt-BR" dirty="0"/>
              <a:t>dos objetivos coletivos do IBGC  </a:t>
            </a: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7817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Código de Princípios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Definição de grupo para redigir Código de Princípios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Dan </a:t>
            </a:r>
            <a:r>
              <a:rPr lang="pt-BR" dirty="0" err="1"/>
              <a:t>Suguio</a:t>
            </a:r>
            <a:r>
              <a:rPr lang="pt-BR" dirty="0"/>
              <a:t> (</a:t>
            </a:r>
            <a:r>
              <a:rPr lang="pt-BR" dirty="0" err="1"/>
              <a:t>Even</a:t>
            </a:r>
            <a:r>
              <a:rPr lang="pt-BR" dirty="0"/>
              <a:t>), Rubens Marin (</a:t>
            </a:r>
            <a:r>
              <a:rPr lang="pt-BR" dirty="0" err="1"/>
              <a:t>Brookfield</a:t>
            </a:r>
            <a:r>
              <a:rPr lang="pt-BR" dirty="0"/>
              <a:t>) e  eventualmente Megumi Inoue (Rossi) – verificar outros participantes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Comitê de </a:t>
            </a:r>
            <a:r>
              <a:rPr lang="pt-BR" b="1" dirty="0" err="1" smtClean="0"/>
              <a:t>Compliance</a:t>
            </a:r>
            <a:r>
              <a:rPr lang="pt-BR" b="1" dirty="0" smtClean="0"/>
              <a:t>- </a:t>
            </a:r>
            <a:r>
              <a:rPr lang="pt-BR" b="1" i="1" dirty="0"/>
              <a:t>compliance </a:t>
            </a:r>
            <a:r>
              <a:rPr lang="pt-BR" b="1" i="1" dirty="0" err="1"/>
              <a:t>officer</a:t>
            </a:r>
            <a:r>
              <a:rPr lang="pt-BR" b="1" i="1" dirty="0"/>
              <a:t> </a:t>
            </a:r>
            <a:r>
              <a:rPr lang="pt-BR" b="1" i="1" dirty="0" smtClean="0"/>
              <a:t>- </a:t>
            </a:r>
            <a:r>
              <a:rPr lang="pt-BR" dirty="0" smtClean="0"/>
              <a:t>3 </a:t>
            </a:r>
            <a:r>
              <a:rPr lang="pt-BR" dirty="0"/>
              <a:t>a 5 membros, não necessariamente do comitê jurídico, sendo que o coordenador deverá será escolhido pelos demais </a:t>
            </a:r>
            <a:r>
              <a:rPr lang="pt-BR" dirty="0" smtClean="0"/>
              <a:t>membros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atendimento </a:t>
            </a:r>
            <a:r>
              <a:rPr lang="pt-BR" dirty="0"/>
              <a:t>de todas as diretrizes estabelecidas no Código de Conduta;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atualização </a:t>
            </a:r>
            <a:r>
              <a:rPr lang="pt-BR" dirty="0"/>
              <a:t>do código e </a:t>
            </a:r>
            <a:r>
              <a:rPr lang="pt-BR" dirty="0" smtClean="0"/>
              <a:t>treinamentos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apuração </a:t>
            </a:r>
            <a:r>
              <a:rPr lang="pt-BR" dirty="0"/>
              <a:t>de </a:t>
            </a:r>
            <a:r>
              <a:rPr lang="pt-BR" dirty="0" smtClean="0"/>
              <a:t>denúncias/irregularidades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estabelecer </a:t>
            </a:r>
            <a:r>
              <a:rPr lang="pt-BR" dirty="0"/>
              <a:t>e aplicar as sanções previstas no Código de Conduta.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r>
              <a:rPr lang="pt-BR" b="1" dirty="0"/>
              <a:t>Lei 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Compliance</a:t>
            </a:r>
            <a:r>
              <a:rPr lang="pt-BR" dirty="0"/>
              <a:t> – Código de Conduta 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Canal de Denúncia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Contratos com cláusulas que expressamente proíbam atos lesivos contra a administração pública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5186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5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Plano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37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Licenciamentos/Aprovações</a:t>
            </a:r>
            <a:r>
              <a:rPr lang="pt-BR" dirty="0"/>
              <a:t> - Projetos MBC/</a:t>
            </a:r>
            <a:r>
              <a:rPr lang="pt-BR" dirty="0" err="1"/>
              <a:t>Falconi</a:t>
            </a:r>
            <a:r>
              <a:rPr lang="pt-BR" dirty="0"/>
              <a:t> – Prefeitura SP e MBC/</a:t>
            </a:r>
            <a:r>
              <a:rPr lang="pt-BR" dirty="0" err="1"/>
              <a:t>Booz</a:t>
            </a:r>
            <a:r>
              <a:rPr lang="pt-BR" dirty="0"/>
              <a:t> – Gargalos no Setor – acompanhamento – das 13h às 13:20h</a:t>
            </a:r>
          </a:p>
          <a:p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Modelo </a:t>
            </a:r>
            <a:r>
              <a:rPr lang="pt-BR" b="1" dirty="0"/>
              <a:t>de Vendas</a:t>
            </a:r>
            <a:r>
              <a:rPr lang="pt-BR" dirty="0"/>
              <a:t> - das 13:20h às 14:00h - Termo de Adesão pelo modelo de corretagem com contratação pela empresa a partir de 1º de janeiro – </a:t>
            </a:r>
            <a:r>
              <a:rPr lang="pt-BR" dirty="0" smtClean="0"/>
              <a:t>impactos/ </a:t>
            </a:r>
            <a:r>
              <a:rPr lang="pt-BR" dirty="0"/>
              <a:t>próximos passos na implementação para fechamento</a:t>
            </a:r>
          </a:p>
          <a:p>
            <a:r>
              <a:rPr lang="pt-BR" b="1" dirty="0"/>
              <a:t> 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Modelo </a:t>
            </a:r>
            <a:r>
              <a:rPr lang="pt-BR" b="1" dirty="0"/>
              <a:t>de Negócios</a:t>
            </a:r>
            <a:r>
              <a:rPr lang="pt-BR" dirty="0"/>
              <a:t> -  relacionamento com compradores e acesso a bancos – das 14h às 14:20h </a:t>
            </a:r>
          </a:p>
          <a:p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Insegurança </a:t>
            </a:r>
            <a:r>
              <a:rPr lang="pt-BR" b="1" dirty="0"/>
              <a:t>Jurídica</a:t>
            </a:r>
            <a:r>
              <a:rPr lang="pt-BR" dirty="0"/>
              <a:t> - das 14:20h às 14:30h -  Princípios ABRAINC, Ações pela reputação do setor, Lei 12.846/2013.</a:t>
            </a:r>
          </a:p>
          <a:p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Plano </a:t>
            </a:r>
            <a:r>
              <a:rPr lang="pt-BR" b="1" dirty="0"/>
              <a:t>Diretor</a:t>
            </a:r>
            <a:r>
              <a:rPr lang="pt-BR" dirty="0"/>
              <a:t> – das 14:30h às 15h - definição de pontos primordiais para defesa</a:t>
            </a:r>
          </a:p>
          <a:p>
            <a:r>
              <a:rPr lang="pt-BR" dirty="0"/>
              <a:t> 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4785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Audiência Secovi com FMF em 3/9. Principais pontos:</a:t>
            </a:r>
          </a:p>
          <a:p>
            <a:endParaRPr lang="pt-BR" dirty="0" smtClean="0"/>
          </a:p>
          <a:p>
            <a:r>
              <a:rPr lang="pt-BR" b="1" dirty="0" smtClean="0"/>
              <a:t>Previsibilidade e segurança jurídica </a:t>
            </a:r>
            <a:r>
              <a:rPr lang="pt-BR" dirty="0" smtClean="0"/>
              <a:t>– título VI – </a:t>
            </a:r>
            <a:r>
              <a:rPr lang="pt-BR" dirty="0" err="1" smtClean="0"/>
              <a:t>Disp</a:t>
            </a:r>
            <a:r>
              <a:rPr lang="pt-BR" dirty="0" smtClean="0"/>
              <a:t>. Trans. Complementares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Direito de protocolo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 - fórmula para evitar enxurrada: </a:t>
            </a:r>
            <a:r>
              <a:rPr lang="pt-BR" dirty="0" err="1" smtClean="0"/>
              <a:t>ex</a:t>
            </a:r>
            <a:r>
              <a:rPr lang="pt-BR" dirty="0" smtClean="0"/>
              <a:t>: limites nos modificativos?</a:t>
            </a:r>
          </a:p>
          <a:p>
            <a:endParaRPr lang="pt-BR" dirty="0" smtClean="0"/>
          </a:p>
          <a:p>
            <a:r>
              <a:rPr lang="pt-BR" b="1" dirty="0" smtClean="0"/>
              <a:t>Contrapartidas financeiras </a:t>
            </a:r>
            <a:r>
              <a:rPr lang="pt-BR" dirty="0" smtClean="0"/>
              <a:t>- custo final devido a outorgas - calibragem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Secovi: apresentação e cálculos (aumento expressivo nos custos)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Simulação: são viáveis os empreendimentos?</a:t>
            </a:r>
          </a:p>
          <a:p>
            <a:endParaRPr lang="pt-BR" dirty="0" smtClean="0"/>
          </a:p>
          <a:p>
            <a:r>
              <a:rPr lang="pt-BR" b="1" dirty="0" smtClean="0"/>
              <a:t>Índices Urbanísticos </a:t>
            </a:r>
            <a:r>
              <a:rPr lang="pt-BR" dirty="0" smtClean="0"/>
              <a:t>-  calibragem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máximo de vagas – 1 nos eixos de mobilidade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Cota máxima de terreno por unidade habitacional</a:t>
            </a:r>
          </a:p>
          <a:p>
            <a:endParaRPr lang="pt-BR" dirty="0"/>
          </a:p>
          <a:p>
            <a:r>
              <a:rPr lang="pt-BR" b="1" dirty="0" smtClean="0"/>
              <a:t>Viabilidade de ZEIS </a:t>
            </a:r>
            <a:r>
              <a:rPr lang="pt-BR" dirty="0" smtClean="0"/>
              <a:t>-calibragem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Incentivos mais fortes para HIS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com IAB, ASBEA, Comitê Real </a:t>
            </a:r>
            <a:r>
              <a:rPr lang="pt-BR" dirty="0" err="1" smtClean="0"/>
              <a:t>Estate</a:t>
            </a:r>
            <a:r>
              <a:rPr lang="pt-BR" dirty="0" smtClean="0"/>
              <a:t> Poli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</a:t>
            </a:r>
            <a:r>
              <a:rPr lang="pt-BR" dirty="0" smtClean="0"/>
              <a:t>técnicas vs. políticas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NAR – cada dirigente um parlamentar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5966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6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95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Min. Aguinaldo Ribeiro </a:t>
            </a:r>
            <a:r>
              <a:rPr lang="pt-BR" dirty="0" smtClean="0"/>
              <a:t>– pauta proposta: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ABRAINC – burocracia, prefeituras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PMCMV3 –participação na discussão/elaboração </a:t>
            </a:r>
            <a:r>
              <a:rPr lang="pt-BR" dirty="0"/>
              <a:t>(Miriam Belchior)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Limites do SFH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pontos de sue interesse para contribuição ABRAINC</a:t>
            </a:r>
          </a:p>
          <a:p>
            <a:endParaRPr lang="pt-BR" dirty="0"/>
          </a:p>
          <a:p>
            <a:r>
              <a:rPr lang="pt-BR" b="1" dirty="0"/>
              <a:t>Prefeito de </a:t>
            </a:r>
            <a:r>
              <a:rPr lang="pt-BR" b="1" dirty="0" smtClean="0"/>
              <a:t>Campinas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Mesa </a:t>
            </a:r>
            <a:r>
              <a:rPr lang="pt-BR" dirty="0"/>
              <a:t>única de aprovação integrando órgãos envolvidos (</a:t>
            </a:r>
            <a:r>
              <a:rPr lang="pt-BR" dirty="0" err="1"/>
              <a:t>ex</a:t>
            </a:r>
            <a:r>
              <a:rPr lang="pt-BR" dirty="0"/>
              <a:t>: de Decreto 620-2009 – RJ)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10 dias para exigências, de forma única; prazo de 10 dias para aprovações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nas aprovações de empreendimentos: condomínios e loteamentos.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</a:t>
            </a:r>
            <a:r>
              <a:rPr lang="pt-BR" dirty="0" err="1" smtClean="0"/>
              <a:t>Falconi</a:t>
            </a:r>
            <a:r>
              <a:rPr lang="pt-BR" dirty="0" smtClean="0"/>
              <a:t> – participação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outras entidades atuantes localmente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721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553997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b="1" dirty="0" smtClean="0">
                <a:cs typeface="Arial" pitchFamily="34" charset="0"/>
                <a:sym typeface="Arial" pitchFamily="34" charset="0"/>
              </a:rPr>
              <a:t>Atraso de obra</a:t>
            </a:r>
          </a:p>
          <a:p>
            <a:pPr>
              <a:buFont typeface="Arial" pitchFamily="34" charset="0"/>
              <a:buChar char="•"/>
            </a:pPr>
            <a:endParaRPr lang="pt-BR" b="1" dirty="0" smtClean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Tribunal de Justiça de São Paulo- entendimento recente favorável à tolerância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cs typeface="Arial" pitchFamily="34" charset="0"/>
                <a:sym typeface="Arial" pitchFamily="34" charset="0"/>
              </a:rPr>
              <a:t> Rio de Janeiro -  PL 6454 – inconstitucionalidade por </a:t>
            </a:r>
            <a:r>
              <a:rPr lang="pt-BR" dirty="0" err="1" smtClean="0">
                <a:cs typeface="Arial" pitchFamily="34" charset="0"/>
                <a:sym typeface="Arial" pitchFamily="34" charset="0"/>
              </a:rPr>
              <a:t>Sinduscon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 RJ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cs typeface="Arial" pitchFamily="34" charset="0"/>
                <a:sym typeface="Arial" pitchFamily="34" charset="0"/>
              </a:rPr>
              <a:t> PL 178 – </a:t>
            </a:r>
            <a:r>
              <a:rPr lang="pt-BR" dirty="0" err="1" smtClean="0">
                <a:cs typeface="Arial" pitchFamily="34" charset="0"/>
                <a:sym typeface="Arial" pitchFamily="34" charset="0"/>
              </a:rPr>
              <a:t>Dep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 Eli Correa Fo. - aprovado no CDU p/ CDC, com o mesmo texto aprovado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cs typeface="Arial" pitchFamily="34" charset="0"/>
              <a:sym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pt-BR" dirty="0" smtClean="0">
                <a:sym typeface="Arial" pitchFamily="34" charset="0"/>
              </a:rPr>
              <a:t>R</a:t>
            </a:r>
            <a:r>
              <a:rPr lang="pt-BR" dirty="0" smtClean="0"/>
              <a:t>elator: Ricardo Izar Fo – CDC - relator deverá manter texto aprovado pela CDU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de 180 dias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Multa: 1% do valor pago + 0,5% ao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Aviso com 6 meses de antecedência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mensais ao comprador sobre andamento de obra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Reabertura de conversa sobre TAC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220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Aprovações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51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Aprovações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Prefeitura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São Paulo-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Projeto MBC/ Consultoria </a:t>
            </a:r>
            <a:r>
              <a:rPr lang="pt-BR" sz="1800" b="1" kern="1200" dirty="0" err="1">
                <a:solidFill>
                  <a:schemeClr val="tx1"/>
                </a:solidFill>
                <a:cs typeface="Arial" pitchFamily="34" charset="0"/>
              </a:rPr>
              <a:t>Falconi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Assinatura de contratos empresa a empresa</a:t>
            </a:r>
            <a:r>
              <a:rPr lang="pt-BR" dirty="0" smtClean="0"/>
              <a:t> - ITCMD </a:t>
            </a:r>
            <a:r>
              <a:rPr lang="pt-BR" dirty="0"/>
              <a:t>– imposto de doação – em linha com definições legais. Contratos sendo redigidos neste modelo, que inclui pagamentos diretos das empresas ao MBC.</a:t>
            </a:r>
            <a:endParaRPr lang="pt-BR" dirty="0" smtClean="0"/>
          </a:p>
          <a:p>
            <a:r>
              <a:rPr lang="pt-BR" dirty="0" smtClean="0"/>
              <a:t> </a:t>
            </a:r>
          </a:p>
          <a:p>
            <a:pPr marL="0" lvl="1"/>
            <a:r>
              <a:rPr lang="pt-BR" dirty="0" smtClean="0"/>
              <a:t>R</a:t>
            </a:r>
            <a:r>
              <a:rPr lang="pt-BR" dirty="0"/>
              <a:t>$ </a:t>
            </a:r>
            <a:r>
              <a:rPr lang="pt-BR" dirty="0" smtClean="0"/>
              <a:t>1,8 </a:t>
            </a:r>
            <a:r>
              <a:rPr lang="pt-BR" dirty="0"/>
              <a:t>milhões + </a:t>
            </a:r>
            <a:r>
              <a:rPr lang="pt-BR" dirty="0" smtClean="0"/>
              <a:t>Logíst./Custeio MBC R$ 200 mil – 42 cotas</a:t>
            </a:r>
          </a:p>
          <a:p>
            <a:pPr marL="0" lvl="1"/>
            <a:endParaRPr lang="pt-BR" dirty="0"/>
          </a:p>
          <a:p>
            <a:r>
              <a:rPr lang="pt-BR" b="1" dirty="0" smtClean="0"/>
              <a:t>Acompanhamento</a:t>
            </a:r>
            <a:r>
              <a:rPr lang="pt-BR" dirty="0" smtClean="0"/>
              <a:t> -  reuniões </a:t>
            </a:r>
            <a:r>
              <a:rPr lang="pt-BR" dirty="0"/>
              <a:t>quinzenais </a:t>
            </a:r>
            <a:r>
              <a:rPr lang="pt-BR" dirty="0" smtClean="0"/>
              <a:t>Grupo </a:t>
            </a:r>
            <a:r>
              <a:rPr lang="pt-BR" dirty="0"/>
              <a:t>de </a:t>
            </a:r>
            <a:r>
              <a:rPr lang="pt-BR" dirty="0" smtClean="0"/>
              <a:t>Trabalho (ABRAINC/6 empresas), </a:t>
            </a:r>
            <a:r>
              <a:rPr lang="pt-BR" dirty="0"/>
              <a:t>bimensais com outras secretarias e trimestrais com o Prefeito</a:t>
            </a:r>
            <a:r>
              <a:rPr lang="pt-BR" b="1" dirty="0"/>
              <a:t>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Boas </a:t>
            </a:r>
            <a:r>
              <a:rPr lang="pt-BR" dirty="0"/>
              <a:t>práticas replicáveis para outras 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Falconi</a:t>
            </a:r>
            <a:r>
              <a:rPr lang="pt-BR" dirty="0" smtClean="0"/>
              <a:t>: </a:t>
            </a:r>
            <a:r>
              <a:rPr lang="pt-BR" i="1" dirty="0" smtClean="0"/>
              <a:t>benchmarks</a:t>
            </a:r>
            <a:r>
              <a:rPr lang="pt-BR" dirty="0" smtClean="0"/>
              <a:t> </a:t>
            </a:r>
            <a:r>
              <a:rPr lang="pt-BR" dirty="0"/>
              <a:t>e exemplos de outros </a:t>
            </a:r>
            <a:r>
              <a:rPr lang="pt-BR" dirty="0" smtClean="0"/>
              <a:t>lugares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Regulamentação de aperfeiçoamentos e avanços </a:t>
            </a:r>
            <a:r>
              <a:rPr lang="pt-BR" dirty="0" smtClean="0"/>
              <a:t>obtidos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Reuniões 9, 23/8 e 6/9 </a:t>
            </a:r>
            <a:r>
              <a:rPr lang="pt-BR" dirty="0" smtClean="0"/>
              <a:t>– </a:t>
            </a:r>
            <a:r>
              <a:rPr lang="pt-BR" dirty="0" err="1" smtClean="0"/>
              <a:t>Wtorre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</a:t>
            </a:r>
            <a:r>
              <a:rPr lang="pt-BR" dirty="0" err="1" smtClean="0"/>
              <a:t>Even</a:t>
            </a:r>
            <a:r>
              <a:rPr lang="pt-BR" dirty="0" smtClean="0"/>
              <a:t>, </a:t>
            </a:r>
            <a:r>
              <a:rPr lang="pt-BR" dirty="0" err="1" smtClean="0"/>
              <a:t>Brookfield</a:t>
            </a:r>
            <a:r>
              <a:rPr lang="pt-BR" dirty="0" smtClean="0"/>
              <a:t>, 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i="1" dirty="0"/>
              <a:t>Benchmarks</a:t>
            </a:r>
            <a:r>
              <a:rPr lang="pt-BR" dirty="0"/>
              <a:t>, exemplos de forma, zonas cinzentas - estudo </a:t>
            </a:r>
            <a:r>
              <a:rPr lang="pt-BR" dirty="0" smtClean="0"/>
              <a:t>ABRAMA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</a:t>
            </a:r>
            <a:r>
              <a:rPr lang="pt-BR" dirty="0"/>
              <a:t>outras Secretarias – 16 ou 17/9?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/>
              <a:t>Emails</a:t>
            </a:r>
            <a:r>
              <a:rPr lang="pt-BR" dirty="0" smtClean="0"/>
              <a:t> enviados a </a:t>
            </a:r>
            <a:r>
              <a:rPr lang="pt-BR" dirty="0" err="1" smtClean="0"/>
              <a:t>Falconi</a:t>
            </a:r>
            <a:r>
              <a:rPr lang="pt-BR" dirty="0" smtClean="0"/>
              <a:t> e MBC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Propostas HIS – Pref. Haddad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Instância única de aprovação – Decreto RJ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Diretrizes claras na compra (</a:t>
            </a:r>
            <a:r>
              <a:rPr lang="pt-BR" dirty="0" err="1" smtClean="0"/>
              <a:t>ex</a:t>
            </a:r>
            <a:r>
              <a:rPr lang="pt-BR" dirty="0" smtClean="0"/>
              <a:t>: Guarulhos)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Superposição CETESB, Secretaria do Verde – Convênio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1526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/>
            <a:r>
              <a:rPr lang="pt-BR" sz="1800" b="1" dirty="0" smtClean="0">
                <a:solidFill>
                  <a:schemeClr val="tx1"/>
                </a:solidFill>
              </a:rPr>
              <a:t>Trabalho </a:t>
            </a:r>
            <a:r>
              <a:rPr lang="pt-BR" sz="1800" b="1" dirty="0">
                <a:solidFill>
                  <a:schemeClr val="tx1"/>
                </a:solidFill>
              </a:rPr>
              <a:t>Setorial – </a:t>
            </a:r>
            <a:r>
              <a:rPr lang="pt-BR" sz="1800" b="1" dirty="0" err="1" smtClean="0">
                <a:solidFill>
                  <a:schemeClr val="tx1"/>
                </a:solidFill>
              </a:rPr>
              <a:t>Booz</a:t>
            </a:r>
            <a:r>
              <a:rPr lang="pt-BR" sz="1800" b="1" dirty="0" smtClean="0">
                <a:solidFill>
                  <a:schemeClr val="tx1"/>
                </a:solidFill>
              </a:rPr>
              <a:t>/MBC</a:t>
            </a:r>
            <a:r>
              <a:rPr lang="pt-BR" sz="1800" b="1" dirty="0">
                <a:solidFill>
                  <a:schemeClr val="tx1"/>
                </a:solidFill>
              </a:rPr>
              <a:t>/ </a:t>
            </a:r>
            <a:r>
              <a:rPr lang="pt-BR" sz="1800" b="1" dirty="0" smtClean="0">
                <a:solidFill>
                  <a:schemeClr val="tx1"/>
                </a:solidFill>
              </a:rPr>
              <a:t>CBIC -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 de Incorporação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Impacto </a:t>
            </a:r>
            <a:r>
              <a:rPr lang="pt-BR" b="1" dirty="0"/>
              <a:t>das barreiras regulatórias e burocráticas no setor </a:t>
            </a:r>
            <a:r>
              <a:rPr lang="pt-BR" b="1" dirty="0" smtClean="0"/>
              <a:t>imobiliário</a:t>
            </a:r>
          </a:p>
          <a:p>
            <a:endParaRPr lang="pt-BR" b="1" dirty="0" smtClean="0"/>
          </a:p>
          <a:p>
            <a:r>
              <a:rPr lang="pt-BR" b="1" dirty="0" smtClean="0"/>
              <a:t>6 </a:t>
            </a:r>
            <a:r>
              <a:rPr lang="pt-BR" b="1" dirty="0"/>
              <a:t>categorias -</a:t>
            </a:r>
            <a:r>
              <a:rPr lang="pt-BR" dirty="0"/>
              <a:t> FAR, Faixa 2, SBPE, Condomínio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Loteamentos – tempo, recursos e insegurança jurídica/riscos de imagem</a:t>
            </a:r>
            <a:endParaRPr lang="pt-BR" b="1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 Casos com impactos significativos por qualquer um dos 16 gargalos listados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Casos de fio a pavio com um ou mais gargalos - mínimo 1 para cada modalidade: Faixa 1 (FAR), Faixas 2/3 (FGTS), SBPE, Condomínio horizontal, Loteamento, Empreendimento </a:t>
            </a:r>
            <a:r>
              <a:rPr lang="pt-BR" dirty="0" err="1"/>
              <a:t>Multi-uso</a:t>
            </a:r>
            <a:r>
              <a:rPr lang="pt-BR" dirty="0"/>
              <a:t> de grande </a:t>
            </a:r>
            <a:r>
              <a:rPr lang="pt-BR" dirty="0" smtClean="0"/>
              <a:t>porte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Casos recebidos: </a:t>
            </a:r>
            <a:r>
              <a:rPr lang="pt-BR" dirty="0" err="1" smtClean="0"/>
              <a:t>Brookfield</a:t>
            </a:r>
            <a:r>
              <a:rPr lang="pt-BR" dirty="0" smtClean="0"/>
              <a:t>, Gafisa</a:t>
            </a:r>
            <a:r>
              <a:rPr lang="pt-BR" dirty="0"/>
              <a:t>, MRV (gerais), </a:t>
            </a:r>
            <a:r>
              <a:rPr lang="pt-BR" dirty="0" smtClean="0"/>
              <a:t>Rossi, </a:t>
            </a:r>
            <a:r>
              <a:rPr lang="pt-BR" dirty="0" err="1" smtClean="0"/>
              <a:t>Rodobens</a:t>
            </a:r>
            <a:r>
              <a:rPr lang="pt-BR" dirty="0" smtClean="0"/>
              <a:t> </a:t>
            </a:r>
            <a:r>
              <a:rPr lang="pt-BR" dirty="0"/>
              <a:t>(específicos</a:t>
            </a:r>
            <a:r>
              <a:rPr lang="pt-B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Repassados contatos de Cury, </a:t>
            </a:r>
            <a:r>
              <a:rPr lang="pt-BR" dirty="0" err="1" smtClean="0"/>
              <a:t>Cyrela</a:t>
            </a:r>
            <a:r>
              <a:rPr lang="pt-BR" dirty="0" smtClean="0"/>
              <a:t>, Carvalho </a:t>
            </a:r>
            <a:r>
              <a:rPr lang="pt-BR" dirty="0" err="1" smtClean="0"/>
              <a:t>Hosken</a:t>
            </a:r>
            <a:r>
              <a:rPr lang="pt-BR" dirty="0"/>
              <a:t>,</a:t>
            </a:r>
            <a:r>
              <a:rPr lang="pt-BR" dirty="0" smtClean="0"/>
              <a:t> Direcional, JHSF, João Fortes, Moura </a:t>
            </a:r>
            <a:r>
              <a:rPr lang="pt-BR" dirty="0" err="1" smtClean="0"/>
              <a:t>Dubeux</a:t>
            </a:r>
            <a:r>
              <a:rPr lang="pt-BR" dirty="0" smtClean="0"/>
              <a:t>, Odebrecht,  PDG 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Resultado </a:t>
            </a:r>
            <a:r>
              <a:rPr lang="pt-BR" dirty="0"/>
              <a:t>final: diagnóstico/recomendações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r>
              <a:rPr lang="pt-BR" b="1" dirty="0" smtClean="0"/>
              <a:t>Proposta </a:t>
            </a:r>
            <a:r>
              <a:rPr lang="pt-BR" b="1" dirty="0" err="1"/>
              <a:t>Booz</a:t>
            </a:r>
            <a:r>
              <a:rPr lang="pt-BR" dirty="0"/>
              <a:t>: R$ 715 mil + 14,25% </a:t>
            </a:r>
            <a:r>
              <a:rPr lang="pt-BR" dirty="0" smtClean="0"/>
              <a:t>+</a:t>
            </a:r>
            <a:r>
              <a:rPr lang="pt-BR" b="1" dirty="0" smtClean="0"/>
              <a:t> </a:t>
            </a:r>
            <a:r>
              <a:rPr lang="pt-BR" dirty="0" smtClean="0"/>
              <a:t>4% MBC </a:t>
            </a:r>
            <a:r>
              <a:rPr lang="pt-BR" dirty="0"/>
              <a:t>+ 10% extras </a:t>
            </a:r>
            <a:r>
              <a:rPr lang="pt-BR" dirty="0" smtClean="0"/>
              <a:t>– R$ 921 mil</a:t>
            </a:r>
            <a:endParaRPr lang="pt-BR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Participação 66,67% ABRAINC e 33,33% </a:t>
            </a:r>
            <a:r>
              <a:rPr lang="pt-BR" dirty="0" smtClean="0"/>
              <a:t>CBIC</a:t>
            </a:r>
            <a:r>
              <a:rPr lang="pt-BR" dirty="0"/>
              <a:t> </a:t>
            </a:r>
            <a:r>
              <a:rPr lang="pt-BR" dirty="0" smtClean="0"/>
              <a:t>-  ABRAINC – R$ 614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</a:t>
            </a:r>
            <a:r>
              <a:rPr lang="pt-BR" dirty="0"/>
              <a:t>Modelo de Negócios junto com </a:t>
            </a:r>
            <a:r>
              <a:rPr lang="pt-BR" dirty="0" smtClean="0"/>
              <a:t>Ambiente </a:t>
            </a:r>
            <a:r>
              <a:rPr lang="pt-BR" dirty="0"/>
              <a:t>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Reverberação: MBC; painel ENIC – outubro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semanais – 6as-feiras, almoço, 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Cronograma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Sensibilização Governo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7931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1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Prefeito </a:t>
            </a:r>
            <a:r>
              <a:rPr lang="pt-BR" b="1" dirty="0"/>
              <a:t>Haddad – 25/6 e 29/7 </a:t>
            </a:r>
            <a:r>
              <a:rPr lang="pt-BR" b="1" dirty="0" smtClean="0"/>
              <a:t>- </a:t>
            </a:r>
            <a:r>
              <a:rPr lang="pt-BR" dirty="0" smtClean="0"/>
              <a:t>agendamento </a:t>
            </a:r>
            <a:r>
              <a:rPr lang="pt-BR" dirty="0"/>
              <a:t>por SGE Caixa – foco Faixa 1 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Mesa única </a:t>
            </a:r>
            <a:r>
              <a:rPr lang="pt-BR" dirty="0"/>
              <a:t>de aprovação/prazos/comunique-se (Decreto 620-2009 – RJ)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Prazos e responsabilidades no </a:t>
            </a:r>
            <a:r>
              <a:rPr lang="pt-BR" dirty="0" smtClean="0"/>
              <a:t>HIS/HMP – Decreto esperado p/ 20/8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</a:t>
            </a:r>
            <a:r>
              <a:rPr lang="pt-BR" dirty="0"/>
              <a:t>conjunta por CAIEPS  - </a:t>
            </a:r>
            <a:r>
              <a:rPr lang="pt-BR" dirty="0" smtClean="0"/>
              <a:t>4 </a:t>
            </a:r>
            <a:r>
              <a:rPr lang="pt-BR" dirty="0"/>
              <a:t>secretarias (SEL, SVMA&lt; SIURB e SEHAB </a:t>
            </a:r>
            <a:r>
              <a:rPr lang="pt-BR" dirty="0" smtClean="0"/>
              <a:t>+ </a:t>
            </a:r>
            <a:r>
              <a:rPr lang="pt-BR" dirty="0"/>
              <a:t>SMT e SMC). Reuniões mensais para acompanhamento – prevista participação de </a:t>
            </a:r>
            <a:r>
              <a:rPr lang="pt-BR" dirty="0" err="1" smtClean="0"/>
              <a:t>Graprohab</a:t>
            </a:r>
            <a:r>
              <a:rPr lang="pt-BR" dirty="0" smtClean="0"/>
              <a:t>/CETESB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Protocolo </a:t>
            </a:r>
            <a:r>
              <a:rPr lang="pt-BR" dirty="0"/>
              <a:t>com Ficha Técnica - prazos máximos de 90 dias para Diretrizes e 120 dias para Parcelamento/Edificações: Aprovado, Indeferido ou Comunique-se </a:t>
            </a:r>
            <a:r>
              <a:rPr lang="pt-BR" dirty="0" smtClean="0"/>
              <a:t>unificado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Guia </a:t>
            </a:r>
            <a:r>
              <a:rPr lang="pt-BR" dirty="0"/>
              <a:t>de aprovação HIS/HMP no site – documentos, procedimentos, assuntos pertinentes – análise padronizada.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</a:t>
            </a:r>
            <a:r>
              <a:rPr lang="pt-BR" dirty="0"/>
              <a:t>especiais </a:t>
            </a:r>
            <a:r>
              <a:rPr lang="pt-BR" dirty="0" err="1"/>
              <a:t>Graprohab</a:t>
            </a:r>
            <a:r>
              <a:rPr lang="pt-BR" dirty="0"/>
              <a:t> para município de São Paulo – TCRA incluído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Convênio com CETESB – reunião em </a:t>
            </a:r>
            <a:r>
              <a:rPr lang="pt-BR" dirty="0" smtClean="0"/>
              <a:t>13/8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Acompanhamento mensal com Prefeito </a:t>
            </a:r>
            <a:r>
              <a:rPr lang="pt-BR" dirty="0"/>
              <a:t>– alinhamento </a:t>
            </a:r>
            <a:r>
              <a:rPr lang="pt-BR" dirty="0" smtClean="0"/>
              <a:t>Secovi- </a:t>
            </a:r>
            <a:r>
              <a:rPr lang="pt-BR" dirty="0"/>
              <a:t>Flávio </a:t>
            </a:r>
            <a:r>
              <a:rPr lang="pt-BR" dirty="0" smtClean="0"/>
              <a:t>Prando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Retrofit</a:t>
            </a:r>
            <a:r>
              <a:rPr lang="pt-BR" smtClean="0"/>
              <a:t>, Habite-se</a:t>
            </a:r>
            <a:r>
              <a:rPr lang="pt-BR"/>
              <a:t>/ </a:t>
            </a:r>
            <a:r>
              <a:rPr lang="pt-BR" smtClean="0"/>
              <a:t>entregas, Extensão </a:t>
            </a:r>
            <a:r>
              <a:rPr lang="pt-BR" dirty="0"/>
              <a:t>a demais </a:t>
            </a:r>
            <a:r>
              <a:rPr lang="pt-BR" dirty="0" smtClean="0"/>
              <a:t>segmentos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Código de Obras: exigências </a:t>
            </a:r>
            <a:r>
              <a:rPr lang="pt-BR" b="1" dirty="0" smtClean="0"/>
              <a:t>desalinhadas</a:t>
            </a:r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8879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74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27013"/>
            <a:ext cx="8696325" cy="1714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Corretagem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Apartada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0675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</a:pPr>
            <a:r>
              <a:rPr lang="en-US" sz="1500" b="1">
                <a:sym typeface="Arial" panose="020B0604020202020204" pitchFamily="34" charset="0"/>
              </a:rPr>
              <a:t>  </a:t>
            </a:r>
            <a:endParaRPr lang="en-US" b="1">
              <a:sym typeface="Arial" panose="020B0604020202020204" pitchFamily="34" charset="0"/>
            </a:endParaRPr>
          </a:p>
        </p:txBody>
      </p:sp>
      <p:sp>
        <p:nvSpPr>
          <p:cNvPr id="512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/>
            <a:r>
              <a:rPr lang="en-US" sz="1000" dirty="0" smtClean="0"/>
              <a:t>4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42888" y="980728"/>
          <a:ext cx="8696325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Worksheet" r:id="rId4" imgW="7486540" imgH="2914743" progId="Excel.Sheet.12">
                  <p:embed/>
                </p:oleObj>
              </mc:Choice>
              <mc:Fallback>
                <p:oleObj name="Worksheet" r:id="rId4" imgW="7486540" imgH="2914743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980728"/>
                        <a:ext cx="8696325" cy="5256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954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Modelo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Termo </a:t>
            </a:r>
            <a:r>
              <a:rPr lang="pt-BR" dirty="0"/>
              <a:t>de </a:t>
            </a:r>
            <a:r>
              <a:rPr lang="pt-BR" dirty="0" smtClean="0"/>
              <a:t>Adesão sobre o assunto com data de vigor – proposta: 1º de janeiro</a:t>
            </a: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Formalização via Simples/Corretores como </a:t>
            </a:r>
            <a:r>
              <a:rPr lang="pt-BR" dirty="0" smtClean="0"/>
              <a:t>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marL="0"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 Comitê </a:t>
            </a:r>
            <a:r>
              <a:rPr lang="pt-BR" dirty="0"/>
              <a:t>de Incorporação </a:t>
            </a:r>
            <a:r>
              <a:rPr lang="pt-BR" dirty="0" smtClean="0"/>
              <a:t>+ Jurídico trará </a:t>
            </a:r>
            <a:r>
              <a:rPr lang="pt-BR" dirty="0"/>
              <a:t>detalhamentos sobre impactos nos preços e sobre próximos passos na implementação </a:t>
            </a:r>
            <a:r>
              <a:rPr lang="pt-BR" dirty="0" smtClean="0"/>
              <a:t>proposta para definição final  em 11/outubro</a:t>
            </a:r>
            <a:endParaRPr lang="pt-BR" sz="2000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8203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26113</TotalTime>
  <Words>1400</Words>
  <Application>Microsoft Office PowerPoint</Application>
  <PresentationFormat>Apresentação na tela (4:3)</PresentationFormat>
  <Paragraphs>414</Paragraphs>
  <Slides>23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Helvetica</vt:lpstr>
      <vt:lpstr>Design padrão</vt:lpstr>
      <vt:lpstr>Worksheet</vt:lpstr>
      <vt:lpstr>Apresentação do PowerPoint</vt:lpstr>
      <vt:lpstr>Pauta </vt:lpstr>
      <vt:lpstr>Apresentação do PowerPoint</vt:lpstr>
      <vt:lpstr>Aprovações – Prefeitura de São Paulo- Projeto MBC/ Consultoria Falconi  </vt:lpstr>
      <vt:lpstr>Trabalho Setorial – Booz/MBC/ CBIC - Comitê de Incorporação </vt:lpstr>
      <vt:lpstr>Atualizações</vt:lpstr>
      <vt:lpstr>Apresentação do PowerPoint</vt:lpstr>
      <vt:lpstr>Corretagem Apartada   </vt:lpstr>
      <vt:lpstr>Modelo de Vendas  </vt:lpstr>
      <vt:lpstr>Modelo de Vendas – encaminhamentos Comitê Jurídico  </vt:lpstr>
      <vt:lpstr>Exemplo – Empresa X – impacto nos distratos </vt:lpstr>
      <vt:lpstr>Exemplo – Empresa Y – impactos Houses  </vt:lpstr>
      <vt:lpstr>Exemplo – Empresa Z  - incremento nos custos para imobiliárias</vt:lpstr>
      <vt:lpstr>Apresentação do PowerPoint</vt:lpstr>
      <vt:lpstr>Modelo de Negócios</vt:lpstr>
      <vt:lpstr>Apresentação do PowerPoint</vt:lpstr>
      <vt:lpstr>Código de Princípios </vt:lpstr>
      <vt:lpstr>Código de Princípios </vt:lpstr>
      <vt:lpstr>Apresentação do PowerPoint</vt:lpstr>
      <vt:lpstr>Plano Diretor</vt:lpstr>
      <vt:lpstr>Apresentação do PowerPoint</vt:lpstr>
      <vt:lpstr>Atualizações</vt:lpstr>
      <vt:lpstr>Outras atualizações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2682</cp:revision>
  <dcterms:created xsi:type="dcterms:W3CDTF">2009-08-13T21:08:28Z</dcterms:created>
  <dcterms:modified xsi:type="dcterms:W3CDTF">2013-09-14T14:01:17Z</dcterms:modified>
</cp:coreProperties>
</file>