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81" r:id="rId2"/>
    <p:sldId id="1061" r:id="rId3"/>
    <p:sldId id="1174" r:id="rId4"/>
    <p:sldId id="1175" r:id="rId5"/>
    <p:sldId id="1176" r:id="rId6"/>
    <p:sldId id="1177" r:id="rId7"/>
    <p:sldId id="1178" r:id="rId8"/>
    <p:sldId id="1184" r:id="rId9"/>
    <p:sldId id="1179" r:id="rId10"/>
    <p:sldId id="1180" r:id="rId11"/>
    <p:sldId id="1181" r:id="rId12"/>
    <p:sldId id="1182" r:id="rId13"/>
    <p:sldId id="1118" r:id="rId14"/>
    <p:sldId id="1187" r:id="rId15"/>
    <p:sldId id="1163" r:id="rId16"/>
    <p:sldId id="1166" r:id="rId17"/>
    <p:sldId id="1117" r:id="rId18"/>
    <p:sldId id="1154" r:id="rId19"/>
    <p:sldId id="1040" r:id="rId20"/>
    <p:sldId id="1106" r:id="rId21"/>
    <p:sldId id="1183" r:id="rId22"/>
    <p:sldId id="1168" r:id="rId23"/>
    <p:sldId id="1173" r:id="rId24"/>
    <p:sldId id="1171" r:id="rId25"/>
    <p:sldId id="1188" r:id="rId26"/>
    <p:sldId id="1185" r:id="rId27"/>
    <p:sldId id="1186" r:id="rId28"/>
    <p:sldId id="1169" r:id="rId29"/>
    <p:sldId id="1170" r:id="rId30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11/12/2013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13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5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76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AF9777-2CDB-406E-91EA-7FD39190286F}" type="slidenum">
              <a:rPr lang="pt-BR" smtClean="0"/>
              <a:pPr/>
              <a:t>24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0308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resalimpa.org.br/index.php/empresa-limpa/pacto-contra-a-corrupcao/o-pac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ovi.com.br/campanhas/secovi/2013/arquivos/7-video-admi-niteroi.zip" TargetMode="External"/><Relationship Id="rId2" Type="http://schemas.openxmlformats.org/officeDocument/2006/relationships/hyperlink" Target="http://youtu.be/c1Yti6IxfH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12/12/2013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476672"/>
            <a:ext cx="8624887" cy="618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O </a:t>
            </a:r>
            <a:r>
              <a:rPr lang="pt-BR" b="1" dirty="0"/>
              <a:t>modelo de corretagem </a:t>
            </a:r>
            <a:r>
              <a:rPr lang="pt-BR" b="1" dirty="0" smtClean="0"/>
              <a:t>não apartado, </a:t>
            </a:r>
            <a:r>
              <a:rPr lang="pt-BR" b="1" dirty="0"/>
              <a:t>apesar de carregar maiores custos iniciais, tem reflexos positivos no </a:t>
            </a:r>
            <a:r>
              <a:rPr lang="pt-BR" b="1" dirty="0" smtClean="0"/>
              <a:t>médio e longo </a:t>
            </a:r>
            <a:r>
              <a:rPr lang="pt-BR" b="1" dirty="0"/>
              <a:t>prazo </a:t>
            </a:r>
            <a:r>
              <a:rPr lang="pt-BR" b="1" dirty="0" smtClean="0"/>
              <a:t>p/ associadas e </a:t>
            </a:r>
            <a:r>
              <a:rPr lang="pt-BR" b="1" dirty="0"/>
              <a:t>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 (CD, 12/10):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– data de início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perfeiçoamento das práticas, sempre com defesa da concorrência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Reunião </a:t>
            </a:r>
            <a:r>
              <a:rPr lang="pt-BR" b="1" dirty="0"/>
              <a:t>Conselho Deliberativo/ Jurídico 16/12, 16h, Tecnisa: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Início de levantamento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Comunicação ABRAINC de preocupação p/imobiliárias</a:t>
            </a:r>
          </a:p>
          <a:p>
            <a:pPr marL="0" lvl="1"/>
            <a:endParaRPr lang="pt-BR" sz="2000" dirty="0"/>
          </a:p>
          <a:p>
            <a:pPr lvl="0"/>
            <a:r>
              <a:rPr lang="pt-BR" b="1" dirty="0"/>
              <a:t>Imobiliárias</a:t>
            </a:r>
            <a:r>
              <a:rPr lang="pt-BR" dirty="0"/>
              <a:t> - reunião com Imobiliárias (VP </a:t>
            </a:r>
            <a:r>
              <a:rPr lang="pt-BR" dirty="0" smtClean="0"/>
              <a:t>Secovi) </a:t>
            </a:r>
            <a:r>
              <a:rPr lang="pt-BR" dirty="0"/>
              <a:t>para relato de questão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VP Comercialização Secovi </a:t>
            </a:r>
            <a:r>
              <a:rPr lang="pt-BR" dirty="0"/>
              <a:t>- Corretores Associados </a:t>
            </a:r>
            <a:r>
              <a:rPr lang="pt-BR" dirty="0" smtClean="0"/>
              <a:t>- </a:t>
            </a:r>
            <a:r>
              <a:rPr lang="pt-BR" dirty="0" err="1" smtClean="0"/>
              <a:t>Appy</a:t>
            </a:r>
            <a:r>
              <a:rPr lang="pt-BR" dirty="0" smtClean="0"/>
              <a:t>&amp; </a:t>
            </a:r>
            <a:r>
              <a:rPr lang="pt-BR" dirty="0" err="1" smtClean="0"/>
              <a:t>Klepacz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Apoio - formalização via Corretores </a:t>
            </a:r>
            <a:r>
              <a:rPr lang="pt-BR" dirty="0" smtClean="0"/>
              <a:t>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Curto prazo – comunicação de preocupação das empresas ABRAINC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Negociações</a:t>
            </a:r>
            <a:r>
              <a:rPr lang="pt-BR" dirty="0" smtClean="0"/>
              <a:t> </a:t>
            </a:r>
            <a:r>
              <a:rPr lang="pt-BR" dirty="0"/>
              <a:t>por cada empresa com suas imobiliárias. </a:t>
            </a:r>
            <a:endParaRPr lang="pt-BR" dirty="0" smtClean="0"/>
          </a:p>
          <a:p>
            <a:endParaRPr lang="pt-BR" b="1" dirty="0"/>
          </a:p>
          <a:p>
            <a:r>
              <a:rPr lang="pt-BR" b="1" dirty="0" err="1"/>
              <a:t>Houses</a:t>
            </a:r>
            <a:r>
              <a:rPr lang="pt-BR" dirty="0"/>
              <a:t> -  definições por cada empresa; acompanhamento – reunião </a:t>
            </a:r>
            <a:r>
              <a:rPr lang="pt-BR" dirty="0" smtClean="0"/>
              <a:t>4/12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Incentivos adequados, estruturas várias, autônomo, PJ ou CLT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Acesso ao MP, </a:t>
            </a:r>
            <a:r>
              <a:rPr lang="pt-BR" b="1" dirty="0" err="1"/>
              <a:t>Procons</a:t>
            </a:r>
            <a:r>
              <a:rPr lang="pt-BR" b="1" dirty="0"/>
              <a:t> e </a:t>
            </a:r>
            <a:r>
              <a:rPr lang="pt-BR" b="1" dirty="0" smtClean="0"/>
              <a:t>SENACON - </a:t>
            </a:r>
            <a:r>
              <a:rPr lang="pt-BR" dirty="0" smtClean="0"/>
              <a:t>eventual </a:t>
            </a:r>
            <a:r>
              <a:rPr lang="pt-BR" dirty="0"/>
              <a:t>resposta a Ação em </a:t>
            </a:r>
            <a:r>
              <a:rPr lang="pt-BR" dirty="0" smtClean="0"/>
              <a:t>curso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99239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de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Vendas definitivas – pré-vendas, repasses antecipados</a:t>
            </a:r>
          </a:p>
          <a:p>
            <a:endParaRPr lang="pt-BR" b="1" dirty="0" smtClean="0"/>
          </a:p>
          <a:p>
            <a:r>
              <a:rPr lang="pt-BR" b="1" dirty="0" smtClean="0"/>
              <a:t>Alinhamento </a:t>
            </a:r>
            <a:r>
              <a:rPr lang="pt-BR" b="1" dirty="0"/>
              <a:t>banco-incorporadora pela qualidade da carteira</a:t>
            </a:r>
            <a:r>
              <a:rPr lang="pt-BR" b="1" dirty="0" smtClean="0"/>
              <a:t>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Garantia do repasse atrai bancos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Questões a serem resolvidas: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Santander </a:t>
            </a:r>
            <a:r>
              <a:rPr lang="pt-BR" dirty="0"/>
              <a:t>– 24/9, 17/10; </a:t>
            </a:r>
            <a:r>
              <a:rPr lang="pt-BR" dirty="0" smtClean="0"/>
              <a:t>27/11; Bradesco </a:t>
            </a:r>
            <a:r>
              <a:rPr lang="pt-BR" dirty="0"/>
              <a:t>– </a:t>
            </a:r>
            <a:r>
              <a:rPr lang="pt-BR" dirty="0" smtClean="0"/>
              <a:t>10/10; Itaú </a:t>
            </a:r>
            <a:r>
              <a:rPr lang="pt-BR" dirty="0"/>
              <a:t>– </a:t>
            </a:r>
            <a:r>
              <a:rPr lang="pt-BR" dirty="0" smtClean="0"/>
              <a:t>5/11;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INCC</a:t>
            </a:r>
            <a:r>
              <a:rPr lang="pt-BR" i="1" dirty="0" smtClean="0"/>
              <a:t> </a:t>
            </a:r>
            <a:r>
              <a:rPr lang="pt-BR" i="1" dirty="0"/>
              <a:t>- </a:t>
            </a:r>
            <a:r>
              <a:rPr lang="pt-BR" dirty="0"/>
              <a:t>redução de prazo possível com entrada FGTS </a:t>
            </a:r>
            <a:r>
              <a:rPr lang="pt-BR" b="1" dirty="0" smtClean="0"/>
              <a:t>- </a:t>
            </a:r>
            <a:r>
              <a:rPr lang="pt-BR" dirty="0" smtClean="0"/>
              <a:t>Comitê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 - 4/12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jurídicas; discussão institucional vs. caso a caso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Riscos adicionais: relação com compradores, </a:t>
            </a:r>
            <a:r>
              <a:rPr lang="pt-BR" dirty="0" smtClean="0"/>
              <a:t>responsabilidades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Portabilidade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70C0"/>
                </a:solidFill>
              </a:rPr>
              <a:t>Min. Fazenda e Justiça e Encontros Magistratura - devolução de recursos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A noção de opção e os desequilíbrios no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Retomar discussão bem de encomenda vs. bem de consumo - Código de Defesa do Consumidor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Exemplos internacionais - gradações?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Parecer, encaminhamento? Comissão do Comitê Jurídico – ver nomes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5948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3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500" b="1" dirty="0" smtClean="0"/>
              <a:t>1- Este projeto deve ser tratado institucionalmente ou caso a caso?</a:t>
            </a:r>
          </a:p>
          <a:p>
            <a:r>
              <a:rPr lang="pt-BR" sz="1500" dirty="0" smtClean="0"/>
              <a:t>R: Questões são gerais: parâmetros de crédito, riscos. Escala de abordagem geral traz mais conforto p/ desenvolvimentos de TI</a:t>
            </a:r>
          </a:p>
          <a:p>
            <a:endParaRPr lang="pt-BR" sz="1500" dirty="0"/>
          </a:p>
          <a:p>
            <a:r>
              <a:rPr lang="pt-BR" sz="1500" b="1" dirty="0" smtClean="0">
                <a:solidFill>
                  <a:srgbClr val="0070C0"/>
                </a:solidFill>
              </a:rPr>
              <a:t>2 – Riscos jurídicos crescem muito para os bancos, e precificação não acompanha. </a:t>
            </a:r>
            <a:r>
              <a:rPr lang="pt-BR" sz="1500" b="1" dirty="0" err="1" smtClean="0">
                <a:solidFill>
                  <a:srgbClr val="0070C0"/>
                </a:solidFill>
              </a:rPr>
              <a:t>Ex</a:t>
            </a:r>
            <a:r>
              <a:rPr lang="pt-BR" sz="1500" b="1" dirty="0" smtClean="0">
                <a:solidFill>
                  <a:srgbClr val="0070C0"/>
                </a:solidFill>
              </a:rPr>
              <a:t>: responsabilidade perante compradores, materiais usados, </a:t>
            </a:r>
            <a:r>
              <a:rPr lang="pt-BR" sz="1500" b="1" dirty="0" err="1" smtClean="0">
                <a:solidFill>
                  <a:srgbClr val="0070C0"/>
                </a:solidFill>
              </a:rPr>
              <a:t>distratos</a:t>
            </a:r>
            <a:r>
              <a:rPr lang="pt-BR" sz="1500" b="1" dirty="0" smtClean="0">
                <a:solidFill>
                  <a:srgbClr val="0070C0"/>
                </a:solidFill>
              </a:rPr>
              <a:t>. Histórico de problemas nesta direção</a:t>
            </a:r>
          </a:p>
          <a:p>
            <a:r>
              <a:rPr lang="pt-BR" sz="1500" dirty="0" smtClean="0">
                <a:solidFill>
                  <a:srgbClr val="0070C0"/>
                </a:solidFill>
              </a:rPr>
              <a:t>R: delimitação de responsabilidades e </a:t>
            </a:r>
            <a:r>
              <a:rPr lang="pt-BR" sz="1500" dirty="0" err="1" smtClean="0">
                <a:solidFill>
                  <a:srgbClr val="0070C0"/>
                </a:solidFill>
              </a:rPr>
              <a:t>co-obrigações</a:t>
            </a:r>
            <a:endParaRPr lang="pt-BR" sz="1500" dirty="0" smtClean="0">
              <a:solidFill>
                <a:srgbClr val="0070C0"/>
              </a:solidFill>
            </a:endParaRPr>
          </a:p>
          <a:p>
            <a:endParaRPr lang="pt-BR" sz="1500" dirty="0"/>
          </a:p>
          <a:p>
            <a:r>
              <a:rPr lang="pt-BR" sz="1500" b="1" dirty="0" smtClean="0">
                <a:solidFill>
                  <a:srgbClr val="0070C0"/>
                </a:solidFill>
              </a:rPr>
              <a:t>3- Papel do incorporador desaparece com 100% de vendas</a:t>
            </a:r>
          </a:p>
          <a:p>
            <a:r>
              <a:rPr lang="pt-BR" sz="1500" dirty="0" smtClean="0">
                <a:solidFill>
                  <a:srgbClr val="0070C0"/>
                </a:solidFill>
              </a:rPr>
              <a:t>R: Milhares de empreendimentos e centenas de milhares de unidades no PMCMV exemplificam que este não é o caso.</a:t>
            </a:r>
          </a:p>
          <a:p>
            <a:endParaRPr lang="pt-BR" sz="1500" dirty="0"/>
          </a:p>
          <a:p>
            <a:r>
              <a:rPr lang="pt-BR" sz="1500" b="1" dirty="0" smtClean="0">
                <a:solidFill>
                  <a:srgbClr val="0070C0"/>
                </a:solidFill>
              </a:rPr>
              <a:t>4 </a:t>
            </a:r>
            <a:r>
              <a:rPr lang="pt-BR" sz="1500" b="1" dirty="0">
                <a:solidFill>
                  <a:srgbClr val="0070C0"/>
                </a:solidFill>
              </a:rPr>
              <a:t>– Órgãos de defesa poderiam entender que alteração busca diminuir direitos dos consumidores</a:t>
            </a:r>
          </a:p>
          <a:p>
            <a:r>
              <a:rPr lang="pt-BR" sz="1500" dirty="0">
                <a:solidFill>
                  <a:srgbClr val="0070C0"/>
                </a:solidFill>
              </a:rPr>
              <a:t>R: Não há este intuito. As alterações trazem vantagens de prazos, custos e segurança aos compradores</a:t>
            </a:r>
          </a:p>
          <a:p>
            <a:endParaRPr lang="pt-BR" sz="1500" dirty="0" smtClean="0"/>
          </a:p>
          <a:p>
            <a:r>
              <a:rPr lang="pt-BR" sz="1500" b="1" dirty="0" smtClean="0"/>
              <a:t>5– Portabilidade faz com que riscos maiores não garantam fidelização</a:t>
            </a:r>
          </a:p>
          <a:p>
            <a:r>
              <a:rPr lang="pt-BR" sz="1500" dirty="0" smtClean="0"/>
              <a:t>R: O novo modelo traz oportunidade de aproximação e retenção do cliente satisfeito com o banco</a:t>
            </a:r>
          </a:p>
          <a:p>
            <a:endParaRPr lang="pt-BR" sz="1500" dirty="0"/>
          </a:p>
          <a:p>
            <a:r>
              <a:rPr lang="pt-BR" sz="1500" b="1" dirty="0" smtClean="0"/>
              <a:t>6- Outros caminhos menos custosos. </a:t>
            </a:r>
            <a:r>
              <a:rPr lang="pt-BR" sz="1500" b="1" dirty="0" err="1" smtClean="0"/>
              <a:t>Ex</a:t>
            </a:r>
            <a:r>
              <a:rPr lang="pt-BR" sz="1500" b="1" dirty="0" smtClean="0"/>
              <a:t>: aprimoramento da concessão de crédito pelas empresas, defesa de alteração no relacionamento com Min. Justiça e Fazenda</a:t>
            </a:r>
          </a:p>
          <a:p>
            <a:r>
              <a:rPr lang="pt-BR" sz="1500" dirty="0" smtClean="0"/>
              <a:t>R: empresas já aprimoram crédito, mas desequilíbrio é estrutural. Min. Justiça e Min. Fazenda: verificação de viabilidade de discussão do CDC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5033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Encontros com Magistratura, pareceres, consultas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SECOVI: </a:t>
            </a:r>
            <a:r>
              <a:rPr lang="pt-BR" dirty="0" smtClean="0"/>
              <a:t>agendamento a partir de 26/11: M. </a:t>
            </a:r>
            <a:r>
              <a:rPr lang="pt-BR" dirty="0"/>
              <a:t>Fernanda (MRV), Rubens Marin (</a:t>
            </a:r>
            <a:r>
              <a:rPr lang="pt-BR" dirty="0" err="1"/>
              <a:t>Brookfield</a:t>
            </a:r>
            <a:r>
              <a:rPr lang="pt-BR" dirty="0"/>
              <a:t>), </a:t>
            </a:r>
            <a:r>
              <a:rPr lang="pt-BR" dirty="0" smtClean="0"/>
              <a:t>Crystiane Luders (Tecnisa), Ana Medina (Gafisa), A. Fregonesi (OR), A. Abbud (</a:t>
            </a:r>
            <a:r>
              <a:rPr lang="pt-BR" dirty="0" err="1" smtClean="0"/>
              <a:t>Cyrela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b="1" dirty="0" smtClean="0"/>
              <a:t>Encontro em 18/10 positivo – </a:t>
            </a:r>
            <a:r>
              <a:rPr lang="pt-BR" dirty="0" smtClean="0"/>
              <a:t>Qualidade, Normas de Desempenho</a:t>
            </a:r>
          </a:p>
          <a:p>
            <a:endParaRPr lang="pt-BR" b="1" dirty="0"/>
          </a:p>
          <a:p>
            <a:r>
              <a:rPr lang="pt-BR" b="1" dirty="0" smtClean="0"/>
              <a:t>Temas levantados: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Rescisão </a:t>
            </a:r>
            <a:r>
              <a:rPr lang="pt-BR" b="1" dirty="0"/>
              <a:t>de 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Financiamento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Segurança Jurídica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Evento em separado sobre </a:t>
            </a:r>
            <a:r>
              <a:rPr lang="pt-BR" dirty="0" smtClean="0"/>
              <a:t>Sustentabilidade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Devolução de recursos (ver item anterior)</a:t>
            </a:r>
          </a:p>
          <a:p>
            <a:endParaRPr lang="pt-BR" b="1" dirty="0"/>
          </a:p>
          <a:p>
            <a:r>
              <a:rPr lang="pt-BR" b="1" dirty="0" smtClean="0">
                <a:solidFill>
                  <a:srgbClr val="0070C0"/>
                </a:solidFill>
              </a:rPr>
              <a:t>Acompanhamento – busca de agenda com Conselho Jurídico -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73044" y="6597451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11039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Pareceres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acompanhamentos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10h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10:15h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53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CADE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Lei 8.884/94: </a:t>
            </a:r>
            <a:r>
              <a:rPr lang="pt-BR" dirty="0"/>
              <a:t>submissão ao CADE de atos que limitem ou prejudiquem a livre concorrência ou resultem em dominação de mercados relevantes</a:t>
            </a:r>
          </a:p>
          <a:p>
            <a:endParaRPr lang="pt-BR" b="1" dirty="0" smtClean="0"/>
          </a:p>
          <a:p>
            <a:r>
              <a:rPr lang="pt-BR" b="1" dirty="0" smtClean="0"/>
              <a:t>Lei 12.529/2011 </a:t>
            </a:r>
            <a:r>
              <a:rPr lang="pt-BR" dirty="0" smtClean="0"/>
              <a:t>- aprovação </a:t>
            </a:r>
            <a:r>
              <a:rPr lang="pt-BR" dirty="0"/>
              <a:t>prévia </a:t>
            </a:r>
            <a:r>
              <a:rPr lang="pt-BR" dirty="0" smtClean="0"/>
              <a:t>CADE p/ atos </a:t>
            </a:r>
            <a:r>
              <a:rPr lang="pt-BR" dirty="0"/>
              <a:t>de </a:t>
            </a:r>
            <a:r>
              <a:rPr lang="pt-BR" dirty="0" smtClean="0"/>
              <a:t>concentração: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 smtClean="0"/>
              <a:t>(</a:t>
            </a:r>
            <a:r>
              <a:rPr lang="pt-BR" dirty="0"/>
              <a:t>i) </a:t>
            </a:r>
            <a:r>
              <a:rPr lang="pt-BR" dirty="0" smtClean="0"/>
              <a:t>um grupo com faturamento </a:t>
            </a:r>
            <a:r>
              <a:rPr lang="pt-BR" dirty="0"/>
              <a:t>bruto anual ou </a:t>
            </a:r>
            <a:r>
              <a:rPr lang="pt-BR" dirty="0" smtClean="0"/>
              <a:t>vol. de </a:t>
            </a:r>
            <a:r>
              <a:rPr lang="pt-BR" dirty="0"/>
              <a:t>negócios </a:t>
            </a:r>
            <a:r>
              <a:rPr lang="pt-BR" dirty="0" smtClean="0"/>
              <a:t>&gt;  R</a:t>
            </a:r>
            <a:r>
              <a:rPr lang="pt-BR" dirty="0"/>
              <a:t>$ </a:t>
            </a:r>
            <a:r>
              <a:rPr lang="pt-BR" dirty="0" smtClean="0"/>
              <a:t>750 MM </a:t>
            </a:r>
            <a:r>
              <a:rPr lang="pt-BR" dirty="0"/>
              <a:t>e </a:t>
            </a:r>
          </a:p>
          <a:p>
            <a:r>
              <a:rPr lang="pt-BR" dirty="0"/>
              <a:t>(</a:t>
            </a:r>
            <a:r>
              <a:rPr lang="pt-BR" dirty="0" err="1"/>
              <a:t>ii</a:t>
            </a:r>
            <a:r>
              <a:rPr lang="pt-BR" dirty="0"/>
              <a:t>) </a:t>
            </a:r>
            <a:r>
              <a:rPr lang="pt-BR" dirty="0" smtClean="0"/>
              <a:t>um </a:t>
            </a:r>
            <a:r>
              <a:rPr lang="pt-BR" dirty="0"/>
              <a:t>outro grupo </a:t>
            </a:r>
            <a:r>
              <a:rPr lang="pt-BR" dirty="0" smtClean="0"/>
              <a:t>com faturamento </a:t>
            </a:r>
            <a:r>
              <a:rPr lang="pt-BR" dirty="0"/>
              <a:t>bruto anual ou </a:t>
            </a:r>
            <a:r>
              <a:rPr lang="pt-BR" dirty="0" smtClean="0"/>
              <a:t>vol. </a:t>
            </a:r>
            <a:r>
              <a:rPr lang="pt-BR" dirty="0"/>
              <a:t>de negócios </a:t>
            </a:r>
            <a:r>
              <a:rPr lang="pt-BR" dirty="0" smtClean="0"/>
              <a:t>&gt; R</a:t>
            </a:r>
            <a:r>
              <a:rPr lang="pt-BR" dirty="0"/>
              <a:t>$ </a:t>
            </a:r>
            <a:r>
              <a:rPr lang="pt-BR" dirty="0" smtClean="0"/>
              <a:t>75 MM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Ato </a:t>
            </a:r>
            <a:r>
              <a:rPr lang="pt-BR" b="1" dirty="0"/>
              <a:t>de concentração </a:t>
            </a:r>
            <a:r>
              <a:rPr lang="pt-BR" b="1" dirty="0" smtClean="0"/>
              <a:t>ocorre </a:t>
            </a:r>
            <a:r>
              <a:rPr lang="pt-BR" b="1" dirty="0"/>
              <a:t>quando</a:t>
            </a:r>
            <a:r>
              <a:rPr lang="pt-BR" dirty="0"/>
              <a:t>:</a:t>
            </a:r>
          </a:p>
          <a:p>
            <a:r>
              <a:rPr lang="pt-BR" dirty="0"/>
              <a:t>(i) </a:t>
            </a:r>
            <a:r>
              <a:rPr lang="pt-BR" dirty="0" smtClean="0"/>
              <a:t>fusão</a:t>
            </a:r>
            <a:endParaRPr lang="pt-BR" dirty="0"/>
          </a:p>
          <a:p>
            <a:r>
              <a:rPr lang="pt-BR" dirty="0"/>
              <a:t>(</a:t>
            </a:r>
            <a:r>
              <a:rPr lang="pt-BR" dirty="0" err="1"/>
              <a:t>ii</a:t>
            </a:r>
            <a:r>
              <a:rPr lang="pt-BR" dirty="0"/>
              <a:t>) a</a:t>
            </a:r>
            <a:r>
              <a:rPr lang="pt-BR" dirty="0" smtClean="0"/>
              <a:t>quisição direta </a:t>
            </a:r>
            <a:r>
              <a:rPr lang="pt-BR" dirty="0"/>
              <a:t>ou </a:t>
            </a:r>
            <a:r>
              <a:rPr lang="pt-BR" dirty="0" smtClean="0"/>
              <a:t>indireta de controle ou partes via compra </a:t>
            </a:r>
            <a:r>
              <a:rPr lang="pt-BR" dirty="0"/>
              <a:t>ou permuta de ações, quotas, títulos ou valores mobiliários conversíveis em ações, ou ativos, tangíveis ou intangíveis, por via contratual ou por qualquer outro meio ou </a:t>
            </a:r>
            <a:r>
              <a:rPr lang="pt-BR" dirty="0" smtClean="0"/>
              <a:t>forma</a:t>
            </a:r>
            <a:endParaRPr lang="pt-BR" dirty="0"/>
          </a:p>
          <a:p>
            <a:r>
              <a:rPr lang="pt-BR" dirty="0"/>
              <a:t>(</a:t>
            </a:r>
            <a:r>
              <a:rPr lang="pt-BR" dirty="0" err="1"/>
              <a:t>iii</a:t>
            </a:r>
            <a:r>
              <a:rPr lang="pt-BR" dirty="0"/>
              <a:t>) </a:t>
            </a:r>
            <a:r>
              <a:rPr lang="pt-BR" dirty="0" smtClean="0"/>
              <a:t>Incorporação de empresas</a:t>
            </a:r>
            <a:r>
              <a:rPr lang="pt-BR" dirty="0"/>
              <a:t> </a:t>
            </a:r>
          </a:p>
          <a:p>
            <a:r>
              <a:rPr lang="pt-BR" u="sng" dirty="0"/>
              <a:t>(</a:t>
            </a:r>
            <a:r>
              <a:rPr lang="pt-BR" u="sng" dirty="0" err="1"/>
              <a:t>iv</a:t>
            </a:r>
            <a:r>
              <a:rPr lang="pt-BR" u="sng" dirty="0"/>
              <a:t>) </a:t>
            </a:r>
            <a:r>
              <a:rPr lang="pt-BR" dirty="0" smtClean="0"/>
              <a:t>contrato </a:t>
            </a:r>
            <a:r>
              <a:rPr lang="pt-BR" dirty="0"/>
              <a:t>associativo, consórcio ou </a:t>
            </a:r>
            <a:r>
              <a:rPr lang="pt-BR" dirty="0" smtClean="0"/>
              <a:t>JV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Multa </a:t>
            </a:r>
            <a:r>
              <a:rPr lang="pt-BR" dirty="0"/>
              <a:t>prevista por não submissão à aprovação prévia </a:t>
            </a:r>
            <a:r>
              <a:rPr lang="pt-BR" dirty="0" smtClean="0"/>
              <a:t>de </a:t>
            </a:r>
            <a:r>
              <a:rPr lang="pt-BR" dirty="0"/>
              <a:t>R$ </a:t>
            </a:r>
            <a:r>
              <a:rPr lang="pt-BR" dirty="0" smtClean="0"/>
              <a:t>60 mil a R$ 60 MM</a:t>
            </a:r>
          </a:p>
          <a:p>
            <a:endParaRPr lang="pt-BR" dirty="0" smtClean="0"/>
          </a:p>
          <a:p>
            <a:r>
              <a:rPr lang="pt-BR" b="1" dirty="0" smtClean="0"/>
              <a:t>Contatar BMA para proposta alternativa </a:t>
            </a:r>
            <a:r>
              <a:rPr lang="pt-BR" dirty="0" smtClean="0"/>
              <a:t>- Bárbara </a:t>
            </a:r>
            <a:r>
              <a:rPr lang="pt-BR" dirty="0" err="1" smtClean="0"/>
              <a:t>Rozenberg</a:t>
            </a:r>
            <a:r>
              <a:rPr lang="pt-BR" dirty="0" smtClean="0"/>
              <a:t> – 27/11: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Decisões recentes desfavoráveis – esperar algumas semanas para retomar assunto</a:t>
            </a:r>
            <a:r>
              <a:rPr lang="pt-BR" dirty="0">
                <a:solidFill>
                  <a:srgbClr val="0070C0"/>
                </a:solidFill>
              </a:rPr>
              <a:t>  </a:t>
            </a: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8473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Associações – obrigatoriedade de pagamentos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Rodrigo </a:t>
            </a:r>
            <a:r>
              <a:rPr lang="pt-BR" dirty="0"/>
              <a:t>Bicalho, advogado que acompanha o assunto pelo Secovi.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Decisão </a:t>
            </a:r>
            <a:r>
              <a:rPr lang="pt-BR" dirty="0"/>
              <a:t>pelo Ministro </a:t>
            </a:r>
            <a:r>
              <a:rPr lang="pt-BR" dirty="0" err="1"/>
              <a:t>Tóffoli</a:t>
            </a:r>
            <a:r>
              <a:rPr lang="pt-BR" dirty="0"/>
              <a:t>. favorável à demanda e contra a Associação de Proprietários, com indicação de  Repercussão </a:t>
            </a:r>
            <a:r>
              <a:rPr lang="pt-BR" dirty="0" smtClean="0"/>
              <a:t>Geral - ameaça </a:t>
            </a:r>
            <a:r>
              <a:rPr lang="pt-BR" dirty="0"/>
              <a:t>a empreendimentos de diversos </a:t>
            </a:r>
            <a:r>
              <a:rPr lang="pt-BR" dirty="0" smtClean="0"/>
              <a:t>padrões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Relatório </a:t>
            </a:r>
            <a:r>
              <a:rPr lang="pt-BR" dirty="0"/>
              <a:t>posterior do </a:t>
            </a:r>
            <a:r>
              <a:rPr lang="pt-BR" dirty="0" err="1"/>
              <a:t>Sub-Procurador</a:t>
            </a:r>
            <a:r>
              <a:rPr lang="pt-BR" dirty="0"/>
              <a:t> da República, Rodrigo </a:t>
            </a:r>
            <a:r>
              <a:rPr lang="pt-BR" dirty="0" err="1"/>
              <a:t>Janot</a:t>
            </a:r>
            <a:r>
              <a:rPr lang="pt-BR" dirty="0"/>
              <a:t> </a:t>
            </a:r>
            <a:r>
              <a:rPr lang="pt-BR" dirty="0" smtClean="0"/>
              <a:t>o </a:t>
            </a:r>
            <a:r>
              <a:rPr lang="pt-BR" dirty="0"/>
              <a:t>de Barros,  contrário ao mérito e à Repercussão Geral indicada pelo </a:t>
            </a:r>
            <a:r>
              <a:rPr lang="pt-BR" dirty="0" smtClean="0"/>
              <a:t>Ministro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xpectativa </a:t>
            </a:r>
            <a:r>
              <a:rPr lang="pt-BR" dirty="0"/>
              <a:t>é por decisão que permita a manutenção da forma de funcionamento das Associações e das contribuições nos condomínios fechados, mas convém de fato </a:t>
            </a:r>
            <a:r>
              <a:rPr lang="pt-BR" dirty="0" smtClean="0"/>
              <a:t>acompanhamento</a:t>
            </a:r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ntrada </a:t>
            </a:r>
            <a:r>
              <a:rPr lang="pt-BR" dirty="0"/>
              <a:t>no processo como 3os interessados. </a:t>
            </a:r>
            <a:r>
              <a:rPr lang="pt-BR" dirty="0" smtClean="0"/>
              <a:t>Rodrigo </a:t>
            </a:r>
            <a:r>
              <a:rPr lang="pt-BR" dirty="0"/>
              <a:t>Bicalho nos enviará petição para este acompanhamento, que levaremos ao nosso Comitê Jurídico para encaminhamento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5788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Consultas, Pareceres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1o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outubro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RET </a:t>
            </a:r>
            <a:r>
              <a:rPr lang="pt-BR" b="1" dirty="0"/>
              <a:t>4% para estoque vendido após conclusão da obra –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Dr. Luiz </a:t>
            </a:r>
            <a:r>
              <a:rPr lang="pt-BR" dirty="0" smtClean="0"/>
              <a:t>Paes -  </a:t>
            </a:r>
            <a:r>
              <a:rPr lang="pt-BR" dirty="0"/>
              <a:t>assimetria </a:t>
            </a:r>
            <a:r>
              <a:rPr lang="pt-BR" dirty="0" smtClean="0"/>
              <a:t>- </a:t>
            </a:r>
            <a:r>
              <a:rPr lang="pt-BR" dirty="0" err="1" smtClean="0"/>
              <a:t>desfavorecimento</a:t>
            </a:r>
            <a:r>
              <a:rPr lang="pt-BR" dirty="0" smtClean="0"/>
              <a:t> </a:t>
            </a:r>
            <a:r>
              <a:rPr lang="pt-BR" dirty="0"/>
              <a:t>à postergação de </a:t>
            </a:r>
            <a:r>
              <a:rPr lang="pt-BR" dirty="0" smtClean="0"/>
              <a:t>vendas.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mpacto </a:t>
            </a:r>
            <a:r>
              <a:rPr lang="pt-BR" dirty="0"/>
              <a:t>em definições das empresas, inclusive aquelas referentes a permutas, lucro real vs. lucro </a:t>
            </a:r>
            <a:r>
              <a:rPr lang="pt-BR" dirty="0" smtClean="0"/>
              <a:t>presumido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Ato </a:t>
            </a:r>
            <a:r>
              <a:rPr lang="pt-BR" dirty="0"/>
              <a:t>Normativo da Receita ou mesmo MP/Lei.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Definição Conselho Deliberativo por Parecer. Reunião com Dr. Luiz Paes em 18/12, 17h, na </a:t>
            </a:r>
            <a:r>
              <a:rPr lang="pt-BR" dirty="0" err="1" smtClean="0">
                <a:solidFill>
                  <a:srgbClr val="0070C0"/>
                </a:solidFill>
              </a:rPr>
              <a:t>Cyrela</a:t>
            </a:r>
            <a:r>
              <a:rPr lang="pt-BR" dirty="0" smtClean="0">
                <a:solidFill>
                  <a:srgbClr val="0070C0"/>
                </a:solidFill>
              </a:rPr>
              <a:t> (com Comitê Financeiro)</a:t>
            </a:r>
            <a:endParaRPr lang="pt-BR" b="1" dirty="0" smtClean="0">
              <a:solidFill>
                <a:srgbClr val="0070C0"/>
              </a:solidFill>
            </a:endParaRPr>
          </a:p>
          <a:p>
            <a:r>
              <a:rPr lang="pt-BR" b="1" dirty="0" smtClean="0"/>
              <a:t>RET 1% - </a:t>
            </a:r>
            <a:r>
              <a:rPr lang="pt-BR" dirty="0" smtClean="0"/>
              <a:t>totalidade dos imóveis sob R$100 mil</a:t>
            </a:r>
          </a:p>
          <a:p>
            <a:endParaRPr lang="pt-BR" dirty="0"/>
          </a:p>
          <a:p>
            <a:r>
              <a:rPr lang="pt-BR" b="1" dirty="0" smtClean="0"/>
              <a:t>Adequações no Patrimônio </a:t>
            </a:r>
            <a:r>
              <a:rPr lang="pt-BR" b="1" dirty="0"/>
              <a:t>de Afetação </a:t>
            </a:r>
            <a:r>
              <a:rPr lang="pt-BR" dirty="0"/>
              <a:t>- </a:t>
            </a:r>
            <a:r>
              <a:rPr lang="pt-BR" dirty="0" err="1"/>
              <a:t>Melhim</a:t>
            </a:r>
            <a:r>
              <a:rPr lang="pt-BR" dirty="0"/>
              <a:t> </a:t>
            </a:r>
            <a:r>
              <a:rPr lang="pt-BR" dirty="0" err="1"/>
              <a:t>Chaloub</a:t>
            </a:r>
            <a:r>
              <a:rPr lang="pt-BR" dirty="0"/>
              <a:t>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 discute o tema para verificar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Retomaremos o assunto a partir do início do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Desoneração – construção </a:t>
            </a:r>
            <a:r>
              <a:rPr lang="pt-BR" dirty="0"/>
              <a:t>(receita preponderante)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na CBIC 19/11 – 10h – aberta para dúvidas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Caderno de dúvidas para a Receita até a próxima semana – reunião ou envio pelas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Resposta enviada às empresas para comentários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8532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Cartórios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Terceirização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MPT – PL 4330</a:t>
            </a: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10:15h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10:30h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2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Reunião 7/11 com Min. Planejamento, Cidades, Fazenda, CC, Caixa e BB</a:t>
            </a:r>
          </a:p>
          <a:p>
            <a:endParaRPr lang="pt-BR" b="1" dirty="0"/>
          </a:p>
          <a:p>
            <a:r>
              <a:rPr lang="pt-BR" b="1" dirty="0" smtClean="0"/>
              <a:t>Registros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 quadro </a:t>
            </a:r>
            <a:r>
              <a:rPr lang="pt-BR" dirty="0"/>
              <a:t>arcaico com impacto no ciclo das operações das empresas.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Grupo </a:t>
            </a:r>
            <a:r>
              <a:rPr lang="pt-BR" dirty="0"/>
              <a:t>de Trabalho (GT Registros) a ser constituído com Min. Planejamento, Casa Civil, Caixa, BB para analisar e encaminhar alternativas no menor prazo possível.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Registro Eletrônico e </a:t>
            </a:r>
            <a:r>
              <a:rPr lang="pt-BR" b="1" dirty="0" smtClean="0"/>
              <a:t>Desbloqueios</a:t>
            </a:r>
            <a:r>
              <a:rPr lang="pt-BR" dirty="0" smtClean="0"/>
              <a:t>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MP ou Lei</a:t>
            </a:r>
            <a:r>
              <a:rPr lang="pt-BR" dirty="0"/>
              <a:t>, com contribuição de Provimento enviado pelo </a:t>
            </a:r>
            <a:r>
              <a:rPr lang="pt-BR" dirty="0" err="1" smtClean="0"/>
              <a:t>Min.Planejamento</a:t>
            </a:r>
            <a:r>
              <a:rPr lang="pt-BR" dirty="0" smtClean="0"/>
              <a:t> </a:t>
            </a:r>
            <a:r>
              <a:rPr lang="pt-BR" dirty="0"/>
              <a:t>sobre Faixa 1 em fase final de discussão com ARISP, CBIC e Abrainc. </a:t>
            </a:r>
            <a:r>
              <a:rPr lang="pt-BR" dirty="0" smtClean="0"/>
              <a:t>Aprovar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Regulamentação Res. 4088/12 CMN - </a:t>
            </a:r>
            <a:r>
              <a:rPr lang="pt-BR" dirty="0"/>
              <a:t>integrar informações de Cartórios e Sistema Público de Garantias de Crédito, viabilizando </a:t>
            </a:r>
            <a:r>
              <a:rPr lang="pt-BR" dirty="0" smtClean="0"/>
              <a:t>operações </a:t>
            </a:r>
            <a:r>
              <a:rPr lang="pt-BR" dirty="0"/>
              <a:t>com base neste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Possível ação de comunicação sobre o tema</a:t>
            </a:r>
            <a:endParaRPr lang="pt-BR" dirty="0"/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Registro Eletrônico – 11/11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provação </a:t>
            </a:r>
            <a:r>
              <a:rPr lang="pt-BR" dirty="0"/>
              <a:t>e regulação de remessa eletrônica de títulos (Escrituras Públicas, Contratos Particulares e Contratos Particulares com força de Escritura Pública) por PDF.A. Portaria por regulamentação de </a:t>
            </a:r>
            <a:r>
              <a:rPr lang="pt-BR" dirty="0" smtClean="0"/>
              <a:t>XML esperada </a:t>
            </a:r>
            <a:r>
              <a:rPr lang="pt-BR" dirty="0"/>
              <a:t>para breve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Dr</a:t>
            </a:r>
            <a:r>
              <a:rPr lang="pt-BR" dirty="0"/>
              <a:t>. Flauzilino </a:t>
            </a:r>
            <a:r>
              <a:rPr lang="pt-BR" dirty="0" smtClean="0"/>
              <a:t>- reunião </a:t>
            </a:r>
            <a:r>
              <a:rPr lang="pt-BR" dirty="0"/>
              <a:t>com Caixa por piloto nos próximos dias.  </a:t>
            </a:r>
            <a:r>
              <a:rPr lang="pt-BR" dirty="0" smtClean="0"/>
              <a:t>CNJ: expectativa de </a:t>
            </a:r>
            <a:r>
              <a:rPr lang="pt-BR" dirty="0"/>
              <a:t>homologação </a:t>
            </a:r>
            <a:r>
              <a:rPr lang="pt-BR" dirty="0" smtClean="0"/>
              <a:t>na </a:t>
            </a:r>
            <a:r>
              <a:rPr lang="pt-BR" dirty="0"/>
              <a:t>2ª quinzena de janeiro. 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Ações por nossa </a:t>
            </a:r>
            <a:r>
              <a:rPr lang="pt-BR" dirty="0" smtClean="0"/>
              <a:t>parte oportunas </a:t>
            </a:r>
            <a:r>
              <a:rPr lang="pt-BR" dirty="0"/>
              <a:t>quando da aprovação do XML</a:t>
            </a:r>
            <a:r>
              <a:rPr lang="pt-BR" dirty="0" smtClean="0"/>
              <a:t>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 </a:t>
            </a:r>
            <a:endParaRPr lang="pt-BR" b="1" dirty="0" smtClean="0"/>
          </a:p>
          <a:p>
            <a:r>
              <a:rPr lang="pt-BR" b="1" dirty="0" smtClean="0"/>
              <a:t>Posicionamento ABRAINC</a:t>
            </a:r>
            <a:r>
              <a:rPr lang="pt-BR" dirty="0" smtClean="0"/>
              <a:t> </a:t>
            </a:r>
            <a:r>
              <a:rPr lang="pt-BR" b="1" dirty="0" smtClean="0"/>
              <a:t>– 9h às 9:20h</a:t>
            </a:r>
          </a:p>
          <a:p>
            <a:endParaRPr lang="pt-BR" b="1" dirty="0"/>
          </a:p>
          <a:p>
            <a:r>
              <a:rPr lang="pt-BR" b="1" dirty="0" smtClean="0"/>
              <a:t>Atualizações </a:t>
            </a:r>
            <a:r>
              <a:rPr lang="pt-BR" b="1" dirty="0" err="1" smtClean="0"/>
              <a:t>TACs</a:t>
            </a:r>
            <a:r>
              <a:rPr lang="pt-BR" b="1" dirty="0" smtClean="0"/>
              <a:t> – 9:20h às 9:40h</a:t>
            </a:r>
          </a:p>
          <a:p>
            <a:endParaRPr lang="pt-BR" b="1" dirty="0" smtClean="0"/>
          </a:p>
          <a:p>
            <a:r>
              <a:rPr lang="pt-BR" b="1" dirty="0" smtClean="0"/>
              <a:t>Atualizações – 9:40h às 10:30h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</a:t>
            </a:r>
            <a:r>
              <a:rPr lang="pt-BR" dirty="0" smtClean="0"/>
              <a:t>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com Magistrados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Pareceres e acompanhamentos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Terceirização/MPT/ PL 4330 </a:t>
            </a:r>
            <a:r>
              <a:rPr lang="pt-BR" dirty="0"/>
              <a:t> </a:t>
            </a:r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Apresentação Machado Meyer – Lei 12.846/13 (</a:t>
            </a:r>
            <a:r>
              <a:rPr lang="pt-BR" b="1" dirty="0" err="1" smtClean="0"/>
              <a:t>LeiAnti</a:t>
            </a:r>
            <a:r>
              <a:rPr lang="pt-BR" b="1" dirty="0" smtClean="0"/>
              <a:t>-corrupção) - 10:30 às 11:30h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2 - Grupo de acompanhamento – ARISP e empresas (próxima 20/9)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Repositório Confiável de Documentos Eletrônico</a:t>
            </a:r>
            <a:r>
              <a:rPr lang="pt-BR" dirty="0"/>
              <a:t>, substituindo com vantagens as pastas mãe usadas pelos bancos. </a:t>
            </a:r>
            <a:r>
              <a:rPr lang="pt-BR" dirty="0" smtClean="0"/>
              <a:t>– acompanhar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Individualização/desmembramentos </a:t>
            </a:r>
            <a:r>
              <a:rPr lang="pt-BR" dirty="0" smtClean="0"/>
              <a:t>- Aplicativo </a:t>
            </a:r>
            <a:r>
              <a:rPr lang="pt-BR" dirty="0"/>
              <a:t>para aceleração de matrículas na hora do repasse. </a:t>
            </a:r>
            <a:r>
              <a:rPr lang="pt-BR" dirty="0">
                <a:solidFill>
                  <a:srgbClr val="0070C0"/>
                </a:solidFill>
              </a:rPr>
              <a:t>Envio de comentários sobre aplicativo ARISP para acompanhamento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3 - Câmara de Esclarecimentos/Definições e Ouvidoria</a:t>
            </a:r>
            <a:r>
              <a:rPr lang="pt-BR" dirty="0"/>
              <a:t>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Câmara </a:t>
            </a:r>
            <a:r>
              <a:rPr lang="pt-BR" dirty="0"/>
              <a:t>de Apreciação (ou Qualificação </a:t>
            </a:r>
            <a:r>
              <a:rPr lang="pt-BR" dirty="0" err="1"/>
              <a:t>Interpares</a:t>
            </a:r>
            <a:r>
              <a:rPr lang="pt-BR" dirty="0"/>
              <a:t>). . Dr. Flauzilino se dispôs a nos propor até o início de dezembro um Termo de Cooperação Técnica com ARISP e </a:t>
            </a:r>
            <a:r>
              <a:rPr lang="pt-BR" dirty="0" smtClean="0"/>
              <a:t>IRIB.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4 - </a:t>
            </a:r>
            <a:r>
              <a:rPr lang="pt-BR" b="1" dirty="0"/>
              <a:t>Aperfeiçoamentos jurídicos </a:t>
            </a:r>
            <a:r>
              <a:rPr lang="pt-BR" b="1" dirty="0" smtClean="0"/>
              <a:t>– </a:t>
            </a:r>
            <a:r>
              <a:rPr lang="pt-BR" dirty="0" smtClean="0"/>
              <a:t>Provimento 37/2013 o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Substituição </a:t>
            </a:r>
            <a:r>
              <a:rPr lang="pt-BR" b="1" dirty="0"/>
              <a:t>de Objeto de Pé por Formulário de Referência CVM</a:t>
            </a:r>
            <a:r>
              <a:rPr lang="pt-BR" dirty="0"/>
              <a:t> </a:t>
            </a:r>
            <a:r>
              <a:rPr lang="pt-BR" dirty="0" smtClean="0"/>
              <a:t>e outras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Revalidação da incorporação, empreendimentos  em </a:t>
            </a:r>
            <a:r>
              <a:rPr lang="pt-BR" dirty="0" err="1" smtClean="0"/>
              <a:t>fases,etc</a:t>
            </a:r>
            <a:r>
              <a:rPr lang="pt-BR" dirty="0" smtClean="0"/>
              <a:t>. –</a:t>
            </a:r>
            <a:r>
              <a:rPr lang="pt-BR" dirty="0" err="1" smtClean="0"/>
              <a:t>pg</a:t>
            </a:r>
            <a:r>
              <a:rPr lang="pt-BR" dirty="0" smtClean="0"/>
              <a:t> 64 a 69</a:t>
            </a:r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7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PL 4330</a:t>
            </a:r>
          </a:p>
          <a:p>
            <a:pPr>
              <a:defRPr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Líderes partidários, </a:t>
            </a:r>
            <a:r>
              <a:rPr lang="pt-BR" dirty="0" err="1" smtClean="0"/>
              <a:t>Anamatra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Votação após as eleições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Campanha CNI -  defesa dos direitos do empreiteiro – convencimento parlamentar, comunicação de massa – PAF, disponibilização para contribuição</a:t>
            </a:r>
          </a:p>
          <a:p>
            <a:pPr>
              <a:defRPr/>
            </a:pPr>
            <a:endParaRPr lang="pt-BR" dirty="0"/>
          </a:p>
          <a:p>
            <a:pPr lvl="0"/>
            <a:endParaRPr lang="pt-BR" b="1" dirty="0" smtClean="0"/>
          </a:p>
          <a:p>
            <a:pPr lvl="0">
              <a:defRPr/>
            </a:pPr>
            <a:r>
              <a:rPr lang="pt-BR" b="1" dirty="0"/>
              <a:t>Quotas </a:t>
            </a:r>
            <a:r>
              <a:rPr lang="pt-BR" b="1" dirty="0" smtClean="0"/>
              <a:t>– PCD</a:t>
            </a:r>
            <a:endParaRPr lang="pt-BR" dirty="0"/>
          </a:p>
          <a:p>
            <a:pPr lvl="0">
              <a:defRPr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Anúncios publicados e a firma de convênios são relevantes.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Discussão no Comitê de RH com </a:t>
            </a:r>
            <a:r>
              <a:rPr lang="pt-BR" dirty="0" err="1"/>
              <a:t>Demarest</a:t>
            </a:r>
            <a:r>
              <a:rPr lang="pt-BR" dirty="0"/>
              <a:t> referente à bem sucedida ação por adequação das quotas pela </a:t>
            </a:r>
            <a:r>
              <a:rPr lang="pt-BR" dirty="0" err="1"/>
              <a:t>Swissport</a:t>
            </a:r>
            <a:r>
              <a:rPr lang="pt-BR" dirty="0"/>
              <a:t> de acordo com periculosidade das funções. Buscaremos acesso a </a:t>
            </a:r>
            <a:r>
              <a:rPr lang="pt-BR" dirty="0" err="1"/>
              <a:t>Sinduscon</a:t>
            </a:r>
            <a:r>
              <a:rPr lang="pt-BR" dirty="0"/>
              <a:t> SP para discutir o assunto.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Reunião com </a:t>
            </a:r>
            <a:r>
              <a:rPr lang="pt-BR" dirty="0" err="1"/>
              <a:t>Sinduscon</a:t>
            </a:r>
            <a:r>
              <a:rPr lang="pt-BR" dirty="0"/>
              <a:t> SP para tratar o assunto</a:t>
            </a:r>
          </a:p>
          <a:p>
            <a:pPr lvl="0"/>
            <a:endParaRPr lang="pt-BR" b="1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4065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Lei 12.414/11 e Decreto 7.829/12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581697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Pontos levantados </a:t>
            </a:r>
            <a:r>
              <a:rPr lang="pt-BR" dirty="0" smtClean="0"/>
              <a:t>– inclusive 6/8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Obrigatoriedade na participação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Acesso aos dados quando dada autorização – uso efetivo nas vendas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Autorizações – envio em 7 dias - também para contratos não fechados – guarda 5 anos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i="1" dirty="0" err="1" smtClean="0"/>
              <a:t>Compliance</a:t>
            </a:r>
            <a:r>
              <a:rPr lang="pt-BR" i="1" dirty="0" smtClean="0"/>
              <a:t> </a:t>
            </a:r>
            <a:r>
              <a:rPr lang="pt-BR" dirty="0"/>
              <a:t>das empresas na entrega de informações de sua carteira</a:t>
            </a:r>
            <a:r>
              <a:rPr lang="pt-B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Necessidade de back-up para fluxo de informações ao </a:t>
            </a:r>
            <a:r>
              <a:rPr lang="pt-BR" dirty="0" smtClean="0"/>
              <a:t>Serasa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Fluxo enviado pelo Serasa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Comitê Financeiro da ABRAINC </a:t>
            </a:r>
            <a:r>
              <a:rPr lang="pt-BR" dirty="0"/>
              <a:t>- favorável a esta adesão - melhora às carteiras e  condições comerciais mais favoráveis </a:t>
            </a:r>
            <a:r>
              <a:rPr lang="pt-BR" dirty="0" smtClean="0"/>
              <a:t>para ABRAINC: carência de 1 ano para </a:t>
            </a:r>
            <a:r>
              <a:rPr lang="pt-BR" dirty="0"/>
              <a:t>consultas </a:t>
            </a:r>
            <a:r>
              <a:rPr lang="pt-BR" dirty="0" smtClean="0"/>
              <a:t>ilimitadas, isenção de cadastro/banco de dados - prazo ilimitado na guarda de informações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Intenção de adesão </a:t>
            </a:r>
            <a:r>
              <a:rPr lang="pt-BR" dirty="0"/>
              <a:t>–  </a:t>
            </a:r>
            <a:r>
              <a:rPr lang="pt-BR" dirty="0" smtClean="0"/>
              <a:t>definiremos assim que </a:t>
            </a:r>
            <a:r>
              <a:rPr lang="pt-BR" dirty="0"/>
              <a:t>disponíveis </a:t>
            </a:r>
            <a:r>
              <a:rPr lang="pt-BR" dirty="0" smtClean="0"/>
              <a:t>informações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Serasa</a:t>
            </a:r>
            <a:r>
              <a:rPr lang="pt-BR" dirty="0" smtClean="0"/>
              <a:t>  propõe reunião na próxima semana de seu Diretor com tomadores de decisão – citados </a:t>
            </a:r>
            <a:r>
              <a:rPr lang="pt-BR" dirty="0" err="1" smtClean="0"/>
              <a:t>Brookfield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, Tecnisa, HM-CCDI, Gafisa, </a:t>
            </a:r>
            <a:r>
              <a:rPr lang="pt-BR" dirty="0" err="1" smtClean="0"/>
              <a:t>Even</a:t>
            </a:r>
            <a:r>
              <a:rPr lang="pt-BR" dirty="0" smtClean="0"/>
              <a:t>, MRV, Queiroz Galvão. Prazo de 15/10 estendido para 15/11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solidFill>
                  <a:srgbClr val="0070C0"/>
                </a:solidFill>
              </a:rPr>
              <a:t>Atualizações - </a:t>
            </a:r>
            <a:r>
              <a:rPr lang="pt-BR" dirty="0" smtClean="0">
                <a:solidFill>
                  <a:srgbClr val="0070C0"/>
                </a:solidFill>
              </a:rPr>
              <a:t>empresas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534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Procon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Procon Rio solicitou fiscalização dos contratos últimos 5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Canal de comunicação? </a:t>
            </a:r>
            <a:r>
              <a:rPr lang="pt-BR" dirty="0"/>
              <a:t>A</a:t>
            </a:r>
            <a:r>
              <a:rPr lang="pt-BR" dirty="0" smtClean="0"/>
              <a:t>cesso Rubens/Dan </a:t>
            </a:r>
            <a:r>
              <a:rPr lang="pt-BR" dirty="0"/>
              <a:t>por Secovi para reabertura de Câmara Técnica da Habitação. Atualizações para definição</a:t>
            </a:r>
            <a:endParaRPr lang="pt-BR" dirty="0" smtClean="0"/>
          </a:p>
          <a:p>
            <a:endParaRPr lang="pt-BR" b="1" dirty="0" smtClean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>
                <a:cs typeface="Arial" pitchFamily="34" charset="0"/>
                <a:sym typeface="Arial" pitchFamily="34" charset="0"/>
              </a:rPr>
              <a:t>Atraso </a:t>
            </a:r>
            <a:r>
              <a:rPr lang="pt-BR" b="1" dirty="0">
                <a:cs typeface="Arial" pitchFamily="34" charset="0"/>
                <a:sym typeface="Arial" pitchFamily="34" charset="0"/>
              </a:rPr>
              <a:t>de obra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cs typeface="Arial" pitchFamily="34" charset="0"/>
                <a:sym typeface="Arial" pitchFamily="34" charset="0"/>
              </a:rPr>
              <a:t> Rio </a:t>
            </a:r>
            <a:r>
              <a:rPr lang="pt-BR" dirty="0">
                <a:cs typeface="Arial" pitchFamily="34" charset="0"/>
                <a:sym typeface="Arial" pitchFamily="34" charset="0"/>
              </a:rPr>
              <a:t>de Janeiro -  PL 6454 – </a:t>
            </a:r>
            <a:r>
              <a:rPr lang="pt-BR" dirty="0" smtClean="0">
                <a:cs typeface="Arial" pitchFamily="34" charset="0"/>
                <a:sym typeface="Arial" pitchFamily="34" charset="0"/>
              </a:rPr>
              <a:t>liminar- inconstitucionalidade </a:t>
            </a:r>
            <a:r>
              <a:rPr lang="pt-BR" dirty="0">
                <a:cs typeface="Arial" pitchFamily="34" charset="0"/>
                <a:sym typeface="Arial" pitchFamily="34" charset="0"/>
              </a:rPr>
              <a:t>por </a:t>
            </a:r>
            <a:r>
              <a:rPr lang="pt-BR" dirty="0" err="1">
                <a:cs typeface="Arial" pitchFamily="34" charset="0"/>
                <a:sym typeface="Arial" pitchFamily="34" charset="0"/>
              </a:rPr>
              <a:t>Sinduscon</a:t>
            </a:r>
            <a:r>
              <a:rPr lang="pt-BR" dirty="0">
                <a:cs typeface="Arial" pitchFamily="34" charset="0"/>
                <a:sym typeface="Arial" pitchFamily="34" charset="0"/>
              </a:rPr>
              <a:t> RJ</a:t>
            </a:r>
          </a:p>
          <a:p>
            <a:pPr>
              <a:buFont typeface="Arial" pitchFamily="34" charset="0"/>
              <a:buChar char="•"/>
            </a:pPr>
            <a:r>
              <a:rPr lang="pt-BR" dirty="0">
                <a:cs typeface="Arial" pitchFamily="34" charset="0"/>
                <a:sym typeface="Arial" pitchFamily="34" charset="0"/>
              </a:rPr>
              <a:t> PL 178 – </a:t>
            </a:r>
            <a:r>
              <a:rPr lang="pt-BR" dirty="0" err="1">
                <a:cs typeface="Arial" pitchFamily="34" charset="0"/>
                <a:sym typeface="Arial" pitchFamily="34" charset="0"/>
              </a:rPr>
              <a:t>Dep</a:t>
            </a:r>
            <a:r>
              <a:rPr lang="pt-BR" dirty="0">
                <a:cs typeface="Arial" pitchFamily="34" charset="0"/>
                <a:sym typeface="Arial" pitchFamily="34" charset="0"/>
              </a:rPr>
              <a:t> Eli Correa Fo. </a:t>
            </a:r>
            <a:r>
              <a:rPr lang="pt-BR" dirty="0">
                <a:sym typeface="Arial" pitchFamily="34" charset="0"/>
              </a:rPr>
              <a:t>R</a:t>
            </a:r>
            <a:r>
              <a:rPr lang="pt-BR" dirty="0"/>
              <a:t>elator: Ricardo Izar Fo – CDC - relator deverá manter texto aprovado pela CDU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Tolerância de 180 dias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Multa: 1% do valor pago + 0,5% ao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Aviso com 6 meses de </a:t>
            </a:r>
            <a:r>
              <a:rPr lang="pt-BR" dirty="0" smtClean="0"/>
              <a:t>antecedência; informações </a:t>
            </a:r>
            <a:r>
              <a:rPr lang="pt-BR" dirty="0"/>
              <a:t>mensais ao comprador </a:t>
            </a:r>
          </a:p>
          <a:p>
            <a:endParaRPr lang="pt-BR" b="1" dirty="0"/>
          </a:p>
          <a:p>
            <a:r>
              <a:rPr lang="pt-BR" b="1" dirty="0"/>
              <a:t>Participação/Representação ABRAINC junto à ADEMI-RJ -</a:t>
            </a:r>
            <a:r>
              <a:rPr lang="pt-BR" dirty="0"/>
              <a:t> Indicações de </a:t>
            </a:r>
            <a:r>
              <a:rPr lang="pt-BR" dirty="0" smtClean="0"/>
              <a:t>nomes - </a:t>
            </a:r>
            <a:r>
              <a:rPr lang="pt-BR" dirty="0"/>
              <a:t>Rossi e </a:t>
            </a:r>
            <a:r>
              <a:rPr lang="pt-BR" dirty="0" err="1"/>
              <a:t>Brookfield</a:t>
            </a:r>
            <a:r>
              <a:rPr lang="pt-BR" dirty="0"/>
              <a:t> enviarão seus representantes para troca de </a:t>
            </a:r>
            <a:r>
              <a:rPr lang="pt-BR" dirty="0" smtClean="0"/>
              <a:t>informações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70C0"/>
                </a:solidFill>
              </a:rPr>
              <a:t>Caixa</a:t>
            </a:r>
            <a:r>
              <a:rPr lang="pt-BR" dirty="0" smtClean="0">
                <a:solidFill>
                  <a:srgbClr val="0070C0"/>
                </a:solidFill>
              </a:rPr>
              <a:t> – cobrança de juros da empresa no caso de atraso de obras -  envio de material por Maria Fernanda (MRV)</a:t>
            </a:r>
            <a:endParaRPr lang="pt-BR" dirty="0">
              <a:solidFill>
                <a:srgbClr val="0070C0"/>
              </a:solidFill>
            </a:endParaRPr>
          </a:p>
          <a:p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1</a:t>
            </a:r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0134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39"/>
            <a:ext cx="8696325" cy="209823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Normas </a:t>
            </a:r>
            <a:r>
              <a:rPr lang="pt-BR" sz="1800" b="1" dirty="0">
                <a:solidFill>
                  <a:schemeClr val="tx1"/>
                </a:solidFill>
              </a:rPr>
              <a:t>de Desempenho - Grupo Jurídico - garantias/responsabilidades</a:t>
            </a:r>
            <a:r>
              <a:rPr lang="pt-BR" sz="1800" b="1" dirty="0">
                <a:latin typeface="Arial" charset="0"/>
                <a:cs typeface="Arial" charset="0"/>
              </a:rPr>
              <a:t/>
            </a:r>
            <a:br>
              <a:rPr lang="pt-BR" sz="1800" b="1" dirty="0">
                <a:latin typeface="Arial" charset="0"/>
                <a:cs typeface="Arial" charset="0"/>
              </a:rPr>
            </a:b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07950" y="549275"/>
            <a:ext cx="8964613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Contratos </a:t>
            </a:r>
            <a:r>
              <a:rPr lang="pt-BR" b="1" dirty="0"/>
              <a:t>com projetistas </a:t>
            </a:r>
            <a:r>
              <a:rPr lang="pt-BR" dirty="0"/>
              <a:t>- recomendações: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Termo Declaratório – conhecimento e aderência às normas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Auditoria – contratação de dois projetistas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Seguro para projetistas </a:t>
            </a:r>
            <a:r>
              <a:rPr lang="pt-BR" dirty="0" smtClean="0"/>
              <a:t>- </a:t>
            </a:r>
            <a:r>
              <a:rPr lang="pt-BR" dirty="0"/>
              <a:t>não necessariamente se limita ao valor do contrato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Inclusão de dados de ambiência do terreno no escopo</a:t>
            </a:r>
          </a:p>
          <a:p>
            <a:pPr lvl="1"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Suprimentos</a:t>
            </a:r>
            <a:r>
              <a:rPr lang="pt-BR" dirty="0"/>
              <a:t> – contratos claros , com termos </a:t>
            </a:r>
            <a:r>
              <a:rPr lang="pt-BR" dirty="0" smtClean="0"/>
              <a:t>precisos (com contribuições CII)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Banco de dados nacional com informações sobre desempenho de sistemas construtivos convencionais: alvenarias, </a:t>
            </a:r>
            <a:r>
              <a:rPr lang="pt-BR" dirty="0" smtClean="0"/>
              <a:t>esquadrias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Catálogos </a:t>
            </a:r>
            <a:r>
              <a:rPr lang="pt-BR" dirty="0"/>
              <a:t>de fornecedores – </a:t>
            </a:r>
            <a:r>
              <a:rPr lang="pt-BR" dirty="0" smtClean="0"/>
              <a:t>padronização </a:t>
            </a:r>
            <a:r>
              <a:rPr lang="pt-BR" dirty="0"/>
              <a:t>de informação </a:t>
            </a:r>
            <a:r>
              <a:rPr lang="pt-BR" dirty="0" smtClean="0"/>
              <a:t>- </a:t>
            </a:r>
            <a:r>
              <a:rPr lang="pt-BR" dirty="0"/>
              <a:t>criar norma técnica com esta finalidade</a:t>
            </a:r>
          </a:p>
          <a:p>
            <a:pPr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PVC e Convenções de Condomínio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Declaração à parte - pontos relevantes. </a:t>
            </a:r>
            <a:r>
              <a:rPr lang="pt-BR" dirty="0" err="1"/>
              <a:t>Ex</a:t>
            </a:r>
            <a:r>
              <a:rPr lang="pt-BR" dirty="0"/>
              <a:t>: conformidade na entrega, estrutura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Manuais do Comprador e do Síndico (áreas comuns) até agosto prontos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Memorias Descritivos – revisão de termos, trazendo mais precisão </a:t>
            </a:r>
          </a:p>
          <a:p>
            <a:pPr lvl="1"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Planos de manutenção </a:t>
            </a:r>
            <a:r>
              <a:rPr lang="pt-BR" dirty="0"/>
              <a:t>– Normas determinam responsável por manutenção com ART. Análise e esclarecimentos adicionais deverão ser definidos com grupo a ser montado na CBIC. Atualizações manuais Secovi, </a:t>
            </a:r>
            <a:r>
              <a:rPr lang="pt-BR" dirty="0" err="1"/>
              <a:t>Sinduscon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>
                <a:solidFill>
                  <a:srgbClr val="0070C0"/>
                </a:solidFill>
              </a:rPr>
              <a:t>Reunião para acompanhamento a partir do início do ano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8198" name="Rectangle 2"/>
          <p:cNvSpPr>
            <a:spLocks/>
          </p:cNvSpPr>
          <p:nvPr/>
        </p:nvSpPr>
        <p:spPr bwMode="auto">
          <a:xfrm>
            <a:off x="6573044" y="6635850"/>
            <a:ext cx="2175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 eaLnBrk="1">
              <a:spcBef>
                <a:spcPct val="0"/>
              </a:spcBef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18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23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9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Anexo - Esclarecimento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1 - Os Comitês Jurídico e de Incorporação da ABRAINC submetem à análise do Conselho Deliberativo o seguinte Esclarecimento aos Associados e Proposta de Acompanhamento referente à comissão devida aos corretores em razão da atividade de intermediação de vendas de imóveis comercializados na planta. A presente nota leva em consideração que: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a. A atividade de intermediação imobiliária, prevista no </a:t>
            </a:r>
            <a:r>
              <a:rPr lang="pt-BR" dirty="0" err="1"/>
              <a:t>arts</a:t>
            </a:r>
            <a:r>
              <a:rPr lang="pt-BR" dirty="0"/>
              <a:t>. 722 a 729 do Código Civil, pressupõe imparcialidade, autonomia e isenção;</a:t>
            </a:r>
            <a:br>
              <a:rPr lang="pt-BR" dirty="0"/>
            </a:br>
            <a:r>
              <a:rPr lang="pt-BR" dirty="0" smtClean="0"/>
              <a:t>b</a:t>
            </a:r>
            <a:r>
              <a:rPr lang="pt-BR" dirty="0"/>
              <a:t>. A remuneração desta atividade, por vezes praticada pelas incorporadoras sob a forma “apartada”, ou seja, diretamente pelo comprador do imóvel, aliado a outras práticas derivadas, tem trazido insegurança jurídica em razão rejeições por parte dos clientes, questionamentos e ações diversas por parte do Min. Público e do Poder Judiciário, criando uma imagem e reputação negativas para as incorporadoras e também para as imobiliárias e seus profissionais. Como exemplos dos questionamentos e cerceamentos encontrados, mencionamos a Portaria No- 542, de </a:t>
            </a:r>
            <a:r>
              <a:rPr lang="pt-BR" dirty="0" smtClean="0"/>
              <a:t>23/11/2011</a:t>
            </a:r>
            <a:r>
              <a:rPr lang="pt-BR" dirty="0"/>
              <a:t>, do Ministério das Cidades e a Lei Estadual Nº 6378 </a:t>
            </a:r>
            <a:r>
              <a:rPr lang="pt-BR" dirty="0" smtClean="0"/>
              <a:t>de </a:t>
            </a:r>
            <a:r>
              <a:rPr lang="pt-BR" dirty="0"/>
              <a:t>02/01/2013 (Rio de Janeiro).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2 - Considerados todos estes elementos, parece-nos ser o caso de acompanhar monitorar e aprofundar o entendimento sobre situação, tendo em vista a importância de proteger institucionalmente a imagem do setor.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4102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Anexo - Esclarecimento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3 - Nesse sentido, propõe-se a emissão de uma Nota de Esclarecimento aos Associados e Proposta de Acompanhamento aos Associados no sentido de que sejam indicadas as consequências práticas encontradas na prática de pagamento da corretagem diretamente pelo comprador de imóveis na planta e a necessidade de acompanhamento do assunto pela Associação para eventual avaliação de medidas futuras que possam ser úteis em prol de uma nova configuração de relacionamento incorporadora – imobiliária - corretores.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4 - Em decorrência de tal postura, cada a  incorporadora informaria periodicamente à Associação, a partir de em janeiro de 2014, de forma sigilosa e que só seria divulgada pela ABRAINC de forma consolidada, a sua forma de operar em relação a esse aspecto, indicando o percentual periódico de  unidades lançadas, mês a mês, nas quais se incluiu a responsabilidade pelo pagamento dos corretores à incorporadora de forma expressa em seus contratos. Em nenhuma hipótese a ABRAINC permitirá que uma Associada tenha acesso a informações das demais, nem tampouco influenciará qualquer posicionamento das Associadas, que definirão, isolada e individualmente, como lidarão com o assunto.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5 – Por meio do acompanhamento da atuação das Associadas, a ABRAINC conhecerá melhor o mercado e poderá eventualmente sugerir próximas etapas nesta discussão.</a:t>
            </a:r>
            <a:br>
              <a:rPr lang="pt-BR" dirty="0"/>
            </a:b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2119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22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Patrimônio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Afetação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Melhim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Chalhub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526297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Estender o regime de afetação para os loteamentos e condomínios de </a:t>
            </a:r>
            <a:r>
              <a:rPr lang="pt-BR" dirty="0" smtClean="0"/>
              <a:t>lotes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Suprimir </a:t>
            </a:r>
            <a:r>
              <a:rPr lang="pt-BR" dirty="0"/>
              <a:t>o § 5º do art. 31-A, que prevê a responsabilidade do incorporador pelas despesas de construção dos apartamentos ainda em estoque. Justifica-se a supressão porque esse dispositivo repete o § 6º do art. 35 da mesma L. 4.591.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Suprimir </a:t>
            </a:r>
            <a:r>
              <a:rPr lang="pt-BR" dirty="0"/>
              <a:t>o § 6º do art. 31-A (“§ 6</a:t>
            </a:r>
            <a:r>
              <a:rPr lang="pt-BR" u="sng" baseline="30000" dirty="0"/>
              <a:t>o</a:t>
            </a:r>
            <a:r>
              <a:rPr lang="pt-BR" dirty="0"/>
              <a:t> Os recursos financeiros integrantes do patrimônio de afetação serão utilizados para pagamento ou reembolso das despesas inerentes à incorporação”), </a:t>
            </a:r>
            <a:r>
              <a:rPr lang="pt-BR" dirty="0" smtClean="0"/>
              <a:t>já </a:t>
            </a:r>
            <a:r>
              <a:rPr lang="pt-BR" dirty="0"/>
              <a:t>explicitado no § 1º do mesmo art. 31-A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C</a:t>
            </a:r>
            <a:r>
              <a:rPr lang="pt-BR" dirty="0" err="1" smtClean="0"/>
              <a:t>ientificação</a:t>
            </a:r>
            <a:r>
              <a:rPr lang="pt-BR" dirty="0" smtClean="0"/>
              <a:t> </a:t>
            </a:r>
            <a:r>
              <a:rPr lang="pt-BR" dirty="0"/>
              <a:t>dos </a:t>
            </a:r>
            <a:r>
              <a:rPr lang="pt-BR" dirty="0" smtClean="0"/>
              <a:t>adquirentes em </a:t>
            </a:r>
            <a:r>
              <a:rPr lang="pt-BR" dirty="0"/>
              <a:t>relação à constituição de afetação nas incorporações em curso, com unidades </a:t>
            </a:r>
            <a:r>
              <a:rPr lang="pt-BR" dirty="0" smtClean="0"/>
              <a:t>alienadas em vez de anuência </a:t>
            </a:r>
            <a:r>
              <a:rPr lang="pt-BR" dirty="0"/>
              <a:t>(art. 31-B</a:t>
            </a:r>
            <a:r>
              <a:rPr lang="pt-BR" dirty="0" smtClean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Derrogar o art. 31-C (“Art. 31-C. A Comissão de Representantes e a instituição financiadora da construção poderão nomear, às suas expensas, </a:t>
            </a:r>
            <a:r>
              <a:rPr lang="pt-BR" dirty="0" smtClean="0"/>
              <a:t>PF ou PJ p/  </a:t>
            </a:r>
            <a:r>
              <a:rPr lang="pt-BR" dirty="0"/>
              <a:t>fiscalizar e acompanhar o </a:t>
            </a:r>
            <a:r>
              <a:rPr lang="pt-BR" dirty="0" smtClean="0"/>
              <a:t>PA.”), </a:t>
            </a:r>
            <a:r>
              <a:rPr lang="pt-BR" dirty="0"/>
              <a:t>porque: </a:t>
            </a:r>
            <a:r>
              <a:rPr lang="pt-BR" b="1" u="sng" dirty="0"/>
              <a:t>primeiro</a:t>
            </a:r>
            <a:r>
              <a:rPr lang="pt-BR" dirty="0"/>
              <a:t>: quanto à comissão de representantes, essa prerrogativa já está prevista no art. 50, e, </a:t>
            </a:r>
            <a:r>
              <a:rPr lang="pt-BR" b="1" u="sng" dirty="0"/>
              <a:t>segundo</a:t>
            </a:r>
            <a:r>
              <a:rPr lang="pt-BR" dirty="0"/>
              <a:t>: quanto à financiadora, trata-se de cláusula “pétrea” dos contratos de financiamento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8493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23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Patrimônio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Afetação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Melhim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Chalhub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476672"/>
            <a:ext cx="8626475" cy="609397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inciso VI do mesmo art. 31-D (“VI - entregar à Comissão de Representantes balancetes coincidentes com o trimestre civil, relativos a cada patrimônio de afetação;”), porque em termos práticos é repetição do inciso IV).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inciso VII do mesmo art. 31-D (“VII - assegurar à pessoa nomeada nos termos do art. 31-C o livre acesso à obra, bem como aos livros, contratos, movimentação da conta de depósito exclusiva referida no inciso V deste artigo e quaisquer outros documentos relativos ao patrimônio de afetação;”). </a:t>
            </a:r>
            <a:r>
              <a:rPr lang="pt-BR" dirty="0" smtClean="0"/>
              <a:t>Fiscalização </a:t>
            </a:r>
            <a:r>
              <a:rPr lang="pt-BR" dirty="0"/>
              <a:t>já </a:t>
            </a:r>
            <a:r>
              <a:rPr lang="pt-BR" dirty="0" smtClean="0"/>
              <a:t>contemplada </a:t>
            </a:r>
            <a:r>
              <a:rPr lang="pt-BR" dirty="0"/>
              <a:t>no art. </a:t>
            </a:r>
            <a:r>
              <a:rPr lang="pt-BR" dirty="0" smtClean="0"/>
              <a:t>50, interferência </a:t>
            </a:r>
            <a:r>
              <a:rPr lang="pt-BR" dirty="0"/>
              <a:t>excessiva na atividade </a:t>
            </a:r>
            <a:r>
              <a:rPr lang="pt-BR" dirty="0" smtClean="0"/>
              <a:t>do incorporador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art. 9º da L. 10.931/2004 (“Art. 9</a:t>
            </a:r>
            <a:r>
              <a:rPr lang="pt-BR" u="sng" baseline="30000" dirty="0"/>
              <a:t>o</a:t>
            </a:r>
            <a:r>
              <a:rPr lang="pt-BR" dirty="0"/>
              <a:t> Perde eficácia a deliberação pela continuação da obra a que se refere o § 1</a:t>
            </a:r>
            <a:r>
              <a:rPr lang="pt-BR" baseline="30000" dirty="0"/>
              <a:t>o</a:t>
            </a:r>
            <a:r>
              <a:rPr lang="pt-BR" dirty="0"/>
              <a:t> do art. 31-F da Lei n</a:t>
            </a:r>
            <a:r>
              <a:rPr lang="pt-BR" baseline="30000" dirty="0"/>
              <a:t>o</a:t>
            </a:r>
            <a:r>
              <a:rPr lang="pt-BR" dirty="0"/>
              <a:t> 4.591, de 1964, bem como os efeitos do regime de </a:t>
            </a:r>
            <a:r>
              <a:rPr lang="pt-BR" dirty="0" smtClean="0"/>
              <a:t>afetação..., </a:t>
            </a:r>
            <a:r>
              <a:rPr lang="pt-BR" dirty="0"/>
              <a:t>caso não se verifique o pagamento das obrigações tributárias, previdenciárias e trabalhistas, vinculadas ao respectivo </a:t>
            </a:r>
            <a:r>
              <a:rPr lang="pt-BR" dirty="0" smtClean="0"/>
              <a:t>PA, </a:t>
            </a:r>
            <a:r>
              <a:rPr lang="pt-BR" dirty="0"/>
              <a:t>cujos fatos geradores tenham ocorrido até </a:t>
            </a:r>
            <a:r>
              <a:rPr lang="pt-BR" dirty="0" smtClean="0"/>
              <a:t>a </a:t>
            </a:r>
            <a:r>
              <a:rPr lang="pt-BR" dirty="0"/>
              <a:t>decretação da </a:t>
            </a:r>
            <a:r>
              <a:rPr lang="pt-BR" dirty="0" smtClean="0"/>
              <a:t>falência </a:t>
            </a:r>
            <a:r>
              <a:rPr lang="pt-BR" dirty="0"/>
              <a:t>ou insolvência do incorporador, as quais deverão ser pagas pelos adquirentes em até um ano daquela deliberação, ou até </a:t>
            </a:r>
            <a:r>
              <a:rPr lang="pt-BR" dirty="0" smtClean="0"/>
              <a:t>data ... do </a:t>
            </a:r>
            <a:r>
              <a:rPr lang="pt-BR" dirty="0"/>
              <a:t>habite-se, se </a:t>
            </a:r>
            <a:r>
              <a:rPr lang="pt-BR" dirty="0" smtClean="0"/>
              <a:t>... </a:t>
            </a:r>
            <a:r>
              <a:rPr lang="pt-BR" dirty="0"/>
              <a:t>em prazo inferior.”). Justificativa: </a:t>
            </a:r>
            <a:r>
              <a:rPr lang="pt-BR" dirty="0" smtClean="0"/>
              <a:t>preceito </a:t>
            </a:r>
            <a:r>
              <a:rPr lang="pt-BR" dirty="0"/>
              <a:t>opõe-se a </a:t>
            </a:r>
            <a:r>
              <a:rPr lang="pt-BR" dirty="0" smtClean="0"/>
              <a:t> </a:t>
            </a:r>
            <a:r>
              <a:rPr lang="pt-BR" dirty="0"/>
              <a:t>disposições </a:t>
            </a:r>
            <a:r>
              <a:rPr lang="pt-BR" dirty="0" smtClean="0"/>
              <a:t>da </a:t>
            </a:r>
            <a:r>
              <a:rPr lang="pt-BR" dirty="0"/>
              <a:t>Lei 10.931, </a:t>
            </a:r>
            <a:r>
              <a:rPr lang="pt-BR" dirty="0" smtClean="0"/>
              <a:t>que </a:t>
            </a:r>
            <a:r>
              <a:rPr lang="pt-BR" dirty="0"/>
              <a:t>exoneram os adquirentes de toda responsabilidade pela incorporação (v. art. 31-F, § 2º). Além disso, opõe-se à </a:t>
            </a:r>
            <a:r>
              <a:rPr lang="pt-BR" dirty="0" smtClean="0"/>
              <a:t>finalidade de  </a:t>
            </a:r>
            <a:r>
              <a:rPr lang="pt-BR" dirty="0" err="1"/>
              <a:t>desjudicialização</a:t>
            </a:r>
            <a:r>
              <a:rPr lang="pt-BR" dirty="0"/>
              <a:t>, arrastando </a:t>
            </a:r>
            <a:r>
              <a:rPr lang="pt-BR" dirty="0" smtClean="0"/>
              <a:t>adquirentes </a:t>
            </a:r>
            <a:r>
              <a:rPr lang="pt-BR" dirty="0"/>
              <a:t>e </a:t>
            </a:r>
            <a:r>
              <a:rPr lang="pt-BR" dirty="0" smtClean="0"/>
              <a:t>credores p/ o </a:t>
            </a:r>
            <a:r>
              <a:rPr lang="pt-BR" dirty="0"/>
              <a:t>processo judicial da falência. V. </a:t>
            </a:r>
            <a:r>
              <a:rPr lang="pt-BR" dirty="0" smtClean="0"/>
              <a:t>PL </a:t>
            </a:r>
            <a:r>
              <a:rPr lang="pt-BR" dirty="0"/>
              <a:t>748/2007.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147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4422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0" algn="ctr" defTabSz="914145" hangingPunct="0">
              <a:defRPr/>
            </a:pPr>
            <a:r>
              <a:rPr lang="pt-BR" sz="2800" dirty="0" smtClean="0"/>
              <a:t>Posicionamento</a:t>
            </a: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 </a:t>
            </a:r>
            <a:endParaRPr lang="pt-BR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algn="ctr" defTabSz="914145" hangingPunct="0">
              <a:defRPr/>
            </a:pPr>
            <a:endParaRPr lang="pt-BR" sz="2800" b="1" dirty="0" smtClean="0"/>
          </a:p>
          <a:p>
            <a:pPr algn="ctr" defTabSz="914145" hangingPunct="0">
              <a:defRPr/>
            </a:pPr>
            <a:r>
              <a:rPr lang="pt-BR" sz="2800" b="1" dirty="0" smtClean="0"/>
              <a:t>9h </a:t>
            </a:r>
            <a:r>
              <a:rPr lang="pt-BR" sz="2800" b="1" dirty="0"/>
              <a:t>às 9:20h</a:t>
            </a:r>
          </a:p>
          <a:p>
            <a:pPr lvl="0" algn="ctr" defTabSz="914145" hangingPunct="0">
              <a:defRPr/>
            </a:pP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 </a:t>
            </a:r>
            <a:r>
              <a:rPr lang="pt-BR" dirty="0"/>
              <a:t> 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00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Posicionamento e estrutura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Posicionamento ABRAINC – Comitê de Comunicação/Diretoria</a:t>
            </a:r>
          </a:p>
          <a:p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Desburocratização</a:t>
            </a:r>
            <a:r>
              <a:rPr lang="pt-BR" dirty="0" smtClean="0"/>
              <a:t> </a:t>
            </a:r>
            <a:r>
              <a:rPr lang="pt-BR" dirty="0"/>
              <a:t>– processos claros, transparentes, sem </a:t>
            </a:r>
            <a:r>
              <a:rPr lang="pt-BR" dirty="0" smtClean="0"/>
              <a:t>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Diagnósticos, propostas, implementação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Construção de compromissos do setor e de seus participantes</a:t>
            </a:r>
          </a:p>
          <a:p>
            <a:pPr marL="800100" lvl="1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Ciclo de negócios e produtividade</a:t>
            </a:r>
            <a:r>
              <a:rPr lang="pt-BR" dirty="0" smtClean="0"/>
              <a:t> –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empresas, o setor e o aprimoramento de sua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contribuição</a:t>
            </a:r>
            <a:endParaRPr lang="pt-BR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Qualidade</a:t>
            </a:r>
            <a:r>
              <a:rPr lang="pt-BR" dirty="0"/>
              <a:t>, inovação, </a:t>
            </a:r>
            <a:r>
              <a:rPr lang="pt-BR" dirty="0" smtClean="0"/>
              <a:t>qualidade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Estudos, propostas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Repensar </a:t>
            </a:r>
            <a:r>
              <a:rPr lang="pt-BR" b="1" dirty="0"/>
              <a:t>a cidade </a:t>
            </a:r>
            <a:r>
              <a:rPr lang="pt-BR" dirty="0"/>
              <a:t>-  mobilidade, planejamento urbano, </a:t>
            </a:r>
            <a:r>
              <a:rPr lang="pt-BR" dirty="0" smtClean="0"/>
              <a:t>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Debates, propostas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Motivador interno</a:t>
            </a:r>
            <a:r>
              <a:rPr lang="pt-BR" dirty="0" smtClean="0"/>
              <a:t>: a </a:t>
            </a:r>
            <a:r>
              <a:rPr lang="pt-BR" dirty="0"/>
              <a:t>boa reputação </a:t>
            </a:r>
            <a:r>
              <a:rPr lang="pt-BR" dirty="0" smtClean="0"/>
              <a:t>das empresas e de sua atividade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2811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Desburocratização e transparência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1 - Trabalhos </a:t>
            </a:r>
            <a:r>
              <a:rPr lang="pt-BR" b="1" dirty="0"/>
              <a:t>MBC/</a:t>
            </a:r>
            <a:r>
              <a:rPr lang="pt-BR" b="1" dirty="0" err="1"/>
              <a:t>Booz</a:t>
            </a:r>
            <a:r>
              <a:rPr lang="pt-BR" b="1" dirty="0"/>
              <a:t>, MBC/</a:t>
            </a:r>
            <a:r>
              <a:rPr lang="pt-BR" b="1" dirty="0" err="1"/>
              <a:t>Falconi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2 - Pacto </a:t>
            </a:r>
            <a:r>
              <a:rPr lang="pt-BR" b="1" dirty="0"/>
              <a:t>Empresarial pela Integridade e Contra a Corrupçã</a:t>
            </a:r>
            <a:r>
              <a:rPr lang="pt-BR" dirty="0"/>
              <a:t>o – Instituto Ethos</a:t>
            </a:r>
          </a:p>
          <a:p>
            <a:r>
              <a:rPr lang="pt-BR" b="1" dirty="0"/>
              <a:t>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www.empresalimpa.org.br/index.php/empresa-limpa/pacto-contra-a-corrupcao/o-pacto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Informação sobre legislação: leis </a:t>
            </a:r>
            <a:r>
              <a:rPr lang="pt-BR" dirty="0" smtClean="0"/>
              <a:t>conhecidas para seu cumprimento integral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Divulgação, orientação e respostas sobre princípios legais </a:t>
            </a:r>
            <a:r>
              <a:rPr lang="pt-BR" dirty="0" smtClean="0"/>
              <a:t>aplicáveis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Vedação ao suborno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Contribuição transparente e lícita a campanhas políticas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Propagação de princípios do Pacto entre seus públicos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Investigações abertas e </a:t>
            </a:r>
            <a:r>
              <a:rPr lang="pt-BR" dirty="0" smtClean="0"/>
              <a:t>transparentes – apoio e colaboração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Atuação junto à cadeia </a:t>
            </a:r>
            <a:r>
              <a:rPr lang="pt-BR" dirty="0" smtClean="0"/>
              <a:t>produtiva</a:t>
            </a:r>
            <a:endParaRPr lang="pt-BR" dirty="0"/>
          </a:p>
          <a:p>
            <a:r>
              <a:rPr lang="pt-BR" b="1" dirty="0"/>
              <a:t>Discussão por possível adesão ABRAINC, Secovi, </a:t>
            </a:r>
            <a:r>
              <a:rPr lang="pt-BR" b="1" dirty="0" err="1"/>
              <a:t>Sinduscon</a:t>
            </a:r>
            <a:r>
              <a:rPr lang="pt-BR" b="1" dirty="0"/>
              <a:t>, Prefeitura SP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3 - Cód</a:t>
            </a:r>
            <a:r>
              <a:rPr lang="pt-BR" b="1" dirty="0"/>
              <a:t>. Conduta </a:t>
            </a:r>
            <a:r>
              <a:rPr lang="pt-BR" dirty="0"/>
              <a:t>-  relações ente membros, órgãos governamentais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Lei </a:t>
            </a:r>
            <a:r>
              <a:rPr lang="pt-BR" b="1" dirty="0"/>
              <a:t>12.846/2013 </a:t>
            </a:r>
            <a:r>
              <a:rPr lang="pt-BR" dirty="0"/>
              <a:t>– Machado Meyer – Comitê Jurídico de </a:t>
            </a:r>
            <a:r>
              <a:rPr lang="pt-BR" dirty="0" smtClean="0"/>
              <a:t>12/12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Regulação em </a:t>
            </a:r>
            <a:r>
              <a:rPr lang="pt-BR" dirty="0" smtClean="0"/>
              <a:t>curso – foco em </a:t>
            </a:r>
            <a:r>
              <a:rPr lang="pt-BR" i="1" dirty="0" err="1" smtClean="0"/>
              <a:t>compliance</a:t>
            </a:r>
            <a:endParaRPr lang="pt-BR" i="1" dirty="0" smtClean="0"/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9335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76470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8"/>
            <a:ext cx="8901113" cy="216619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Ciclo e produtividade – as empresas, o setor e o aprimoramento de sua contribuição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7292" y="789246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Estudo MBC/</a:t>
            </a:r>
            <a:r>
              <a:rPr lang="pt-B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/CBIC -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Principais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Barreiras Regulatórias e Burocráticas no Desenvolvimento do Setor Imobiliário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Brasileiro – evento 19/2/2014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/>
              <a:t>Estudo FGV </a:t>
            </a:r>
            <a:r>
              <a:rPr lang="pt-BR" dirty="0"/>
              <a:t>– empregos e impostos gerados - desoneração</a:t>
            </a:r>
          </a:p>
          <a:p>
            <a:endParaRPr lang="pt-BR" b="1" dirty="0" smtClean="0"/>
          </a:p>
          <a:p>
            <a:r>
              <a:rPr lang="pt-BR" b="1" dirty="0" smtClean="0"/>
              <a:t>Coleta </a:t>
            </a:r>
            <a:r>
              <a:rPr lang="pt-BR" b="1" dirty="0"/>
              <a:t>de dados FIPE </a:t>
            </a:r>
            <a:r>
              <a:rPr lang="pt-BR" b="1" dirty="0" smtClean="0"/>
              <a:t>- </a:t>
            </a:r>
            <a:r>
              <a:rPr lang="pt-BR" dirty="0" smtClean="0"/>
              <a:t>indicadores </a:t>
            </a:r>
            <a:r>
              <a:rPr lang="pt-BR" dirty="0"/>
              <a:t>de emprego, lançamentos, vendas, estoque, </a:t>
            </a:r>
            <a:r>
              <a:rPr lang="pt-BR" dirty="0" err="1"/>
              <a:t>distratos</a:t>
            </a:r>
            <a:r>
              <a:rPr lang="pt-BR" dirty="0"/>
              <a:t>, entrega, </a:t>
            </a:r>
            <a:r>
              <a:rPr lang="pt-BR" i="1" dirty="0" err="1"/>
              <a:t>land-bank</a:t>
            </a:r>
            <a:r>
              <a:rPr lang="pt-BR" dirty="0"/>
              <a:t>, repasses, inadimplência, informações </a:t>
            </a:r>
            <a:r>
              <a:rPr lang="pt-BR" dirty="0" smtClean="0"/>
              <a:t>financeiras, </a:t>
            </a:r>
            <a:r>
              <a:rPr lang="pt-BR" dirty="0"/>
              <a:t>alvarás. Reunião GT Indicadores com Governo em 12/12</a:t>
            </a:r>
          </a:p>
          <a:p>
            <a:endParaRPr lang="pt-BR" dirty="0"/>
          </a:p>
          <a:p>
            <a:r>
              <a:rPr lang="pt-BR" b="1" dirty="0" smtClean="0"/>
              <a:t>Propostas Segmento Econômico </a:t>
            </a:r>
            <a:r>
              <a:rPr lang="pt-BR" dirty="0" smtClean="0"/>
              <a:t>– PMCMV3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Ideia Brasil </a:t>
            </a:r>
            <a:r>
              <a:rPr lang="pt-BR" dirty="0"/>
              <a:t>– Relações de Trabalho – 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Melhores práticas, sinergias, proposta de incentivos, processos atuais e melhorias, redução de encargos</a:t>
            </a:r>
          </a:p>
          <a:p>
            <a:endParaRPr lang="pt-BR" dirty="0" smtClean="0"/>
          </a:p>
          <a:p>
            <a:r>
              <a:rPr lang="pt-BR" b="1" dirty="0" smtClean="0"/>
              <a:t>Responsabilidade </a:t>
            </a:r>
            <a:r>
              <a:rPr lang="pt-BR" b="1" dirty="0"/>
              <a:t>Social – </a:t>
            </a:r>
            <a:r>
              <a:rPr lang="pt-BR" dirty="0"/>
              <a:t>questionário </a:t>
            </a:r>
            <a:r>
              <a:rPr lang="pt-BR" dirty="0" smtClean="0"/>
              <a:t>Comitê de Responsabilidade Social </a:t>
            </a:r>
            <a:r>
              <a:rPr lang="pt-BR" dirty="0"/>
              <a:t>- anuário </a:t>
            </a:r>
            <a:r>
              <a:rPr lang="pt-BR" dirty="0" smtClean="0"/>
              <a:t>ABRAINC</a:t>
            </a:r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4217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8"/>
            <a:ext cx="8901113" cy="216619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Repensar a cidade – o setor e seus impactos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4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Mobilidade, planejamento urbano, integração</a:t>
            </a:r>
          </a:p>
          <a:p>
            <a:pPr lvl="0"/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Projeto Gentilezas Urbanas – Secovi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Outros estudos, projetos, benchmarks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Arq. Futuro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Casa do Saber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MIPIM</a:t>
            </a: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pt-BR" sz="1600" u="sng" dirty="0">
                <a:hlinkClick r:id="rId2"/>
              </a:rPr>
              <a:t>http://</a:t>
            </a:r>
            <a:r>
              <a:rPr lang="pt-BR" sz="1600" u="sng" dirty="0" smtClean="0">
                <a:hlinkClick r:id="rId2"/>
              </a:rPr>
              <a:t>youtu.be/c1Yti6IxfHY</a:t>
            </a:r>
            <a:r>
              <a:rPr lang="pt-BR" sz="1600" u="sng" dirty="0" smtClean="0"/>
              <a:t> </a:t>
            </a:r>
            <a:r>
              <a:rPr lang="pt-B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1600" dirty="0"/>
              <a:t> </a:t>
            </a:r>
            <a:r>
              <a:rPr lang="pt-BR" sz="1600" u="sng" dirty="0" smtClean="0">
                <a:hlinkClick r:id="rId3"/>
              </a:rPr>
              <a:t>http</a:t>
            </a:r>
            <a:r>
              <a:rPr lang="pt-BR" sz="1600" u="sng" dirty="0">
                <a:hlinkClick r:id="rId3"/>
              </a:rPr>
              <a:t>://</a:t>
            </a:r>
            <a:r>
              <a:rPr lang="pt-BR" sz="1600" u="sng" dirty="0" smtClean="0">
                <a:hlinkClick r:id="rId3"/>
              </a:rPr>
              <a:t>www.secovi.com.br/campanhas/secovi/2013/arquivos/7-video-admi-niteroi.zip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4459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98029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800" b="1" dirty="0" err="1"/>
              <a:t>TACs</a:t>
            </a:r>
            <a:r>
              <a:rPr lang="pt-BR" sz="2800" b="1" dirty="0"/>
              <a:t> que afetam o setor </a:t>
            </a:r>
            <a:r>
              <a:rPr lang="pt-BR" sz="2800" dirty="0" smtClean="0"/>
              <a:t>– atualizações</a:t>
            </a:r>
          </a:p>
          <a:p>
            <a:pPr algn="ctr" defTabSz="914145" hangingPunct="0">
              <a:defRPr/>
            </a:pPr>
            <a:r>
              <a:rPr lang="pt-BR" sz="2400" b="1" dirty="0"/>
              <a:t>9:20h às 9:40h</a:t>
            </a:r>
          </a:p>
          <a:p>
            <a:pPr algn="ctr" defTabSz="914145" hangingPunct="0">
              <a:defRPr/>
            </a:pPr>
            <a:endParaRPr lang="pt-BR" dirty="0"/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67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28575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 smtClean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1154260"/>
            <a:ext cx="7697787" cy="610423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Encontros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com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Magistratura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Pareceres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Acompanhamento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9:40h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10:00h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1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28827</TotalTime>
  <Words>2863</Words>
  <Application>Microsoft Office PowerPoint</Application>
  <PresentationFormat>Apresentação na tela (4:3)</PresentationFormat>
  <Paragraphs>413</Paragraphs>
  <Slides>29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</vt:lpstr>
      <vt:lpstr>Tahoma</vt:lpstr>
      <vt:lpstr>Verdana</vt:lpstr>
      <vt:lpstr>Design padrão</vt:lpstr>
      <vt:lpstr>Apresentação do PowerPoint</vt:lpstr>
      <vt:lpstr>Pauta</vt:lpstr>
      <vt:lpstr>Apresentação do PowerPoint</vt:lpstr>
      <vt:lpstr>ABRAINC – Posicionamento e estrutura  </vt:lpstr>
      <vt:lpstr>1 - Desburocratização e transparência  </vt:lpstr>
      <vt:lpstr>2 – Ciclo e produtividade – as empresas, o setor e o aprimoramento de sua contribuição  </vt:lpstr>
      <vt:lpstr>3 – Repensar a cidade – o setor e seus impactos  </vt:lpstr>
      <vt:lpstr>Apresentação do PowerPoint</vt:lpstr>
      <vt:lpstr>Apresentação do PowerPoint</vt:lpstr>
      <vt:lpstr>Modelo de Vendas  </vt:lpstr>
      <vt:lpstr>Modelo de Negócios</vt:lpstr>
      <vt:lpstr>Modelo de Negócios - Questões ABECIP</vt:lpstr>
      <vt:lpstr>Encontros com Magistratura, pareceres, consultas </vt:lpstr>
      <vt:lpstr>Apresentação do PowerPoint</vt:lpstr>
      <vt:lpstr>CADE</vt:lpstr>
      <vt:lpstr>Associações – obrigatoriedade de pagamentos </vt:lpstr>
      <vt:lpstr>Consultas, Pareceres – reunião 1o de outubro</vt:lpstr>
      <vt:lpstr>Apresentação do PowerPoint</vt:lpstr>
      <vt:lpstr>Cartórios – Atualizações – Registro Eletrônico</vt:lpstr>
      <vt:lpstr>Cartórios – Atualizações – Registro Eletrônico</vt:lpstr>
      <vt:lpstr>Relações de Trabalho (com Comitê de RH) </vt:lpstr>
      <vt:lpstr>Cadastro Positivo -  Lei 12.414/11 e Decreto 7.829/12  </vt:lpstr>
      <vt:lpstr>Atualizações</vt:lpstr>
      <vt:lpstr>Normas de Desempenho - Grupo Jurídico - garantias/responsabilidades   </vt:lpstr>
      <vt:lpstr>Apresentação do PowerPoint</vt:lpstr>
      <vt:lpstr>Anexo - Esclarecimento aos Associados e Proposta de Acompanhamento   </vt:lpstr>
      <vt:lpstr>Anexo - Esclarecimento aos Associados e Proposta de Acompanhamento   </vt:lpstr>
      <vt:lpstr>Patrimônio de Afetação – Melhim Chalhub  </vt:lpstr>
      <vt:lpstr>Patrimônio de Afetação – Melhim Chalhub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2916</cp:revision>
  <cp:lastPrinted>2013-12-11T19:29:55Z</cp:lastPrinted>
  <dcterms:created xsi:type="dcterms:W3CDTF">2009-08-13T21:08:28Z</dcterms:created>
  <dcterms:modified xsi:type="dcterms:W3CDTF">2013-12-12T18:42:19Z</dcterms:modified>
</cp:coreProperties>
</file>