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481" r:id="rId2"/>
    <p:sldId id="720" r:id="rId3"/>
    <p:sldId id="1156" r:id="rId4"/>
    <p:sldId id="1419" r:id="rId5"/>
    <p:sldId id="1442" r:id="rId6"/>
    <p:sldId id="1491" r:id="rId7"/>
    <p:sldId id="1489" r:id="rId8"/>
    <p:sldId id="1490" r:id="rId9"/>
    <p:sldId id="1445" r:id="rId10"/>
    <p:sldId id="1444" r:id="rId11"/>
    <p:sldId id="1476" r:id="rId12"/>
    <p:sldId id="1480" r:id="rId13"/>
    <p:sldId id="1475" r:id="rId14"/>
    <p:sldId id="1447" r:id="rId15"/>
    <p:sldId id="1453" r:id="rId16"/>
    <p:sldId id="1443" r:id="rId17"/>
    <p:sldId id="1486" r:id="rId18"/>
    <p:sldId id="1477" r:id="rId19"/>
    <p:sldId id="1478" r:id="rId20"/>
    <p:sldId id="1449" r:id="rId21"/>
    <p:sldId id="1450" r:id="rId22"/>
    <p:sldId id="1372" r:id="rId23"/>
    <p:sldId id="1420" r:id="rId24"/>
    <p:sldId id="1487" r:id="rId25"/>
    <p:sldId id="1488" r:id="rId26"/>
    <p:sldId id="1455" r:id="rId27"/>
    <p:sldId id="1456" r:id="rId28"/>
    <p:sldId id="1457" r:id="rId29"/>
    <p:sldId id="1458" r:id="rId30"/>
    <p:sldId id="1459" r:id="rId31"/>
    <p:sldId id="1460" r:id="rId32"/>
    <p:sldId id="1461" r:id="rId33"/>
    <p:sldId id="1462" r:id="rId34"/>
    <p:sldId id="1463" r:id="rId35"/>
    <p:sldId id="1464" r:id="rId36"/>
    <p:sldId id="1465" r:id="rId37"/>
    <p:sldId id="1466" r:id="rId38"/>
    <p:sldId id="1467" r:id="rId39"/>
    <p:sldId id="1468" r:id="rId40"/>
    <p:sldId id="1470" r:id="rId41"/>
    <p:sldId id="1471" r:id="rId42"/>
    <p:sldId id="1472" r:id="rId43"/>
    <p:sldId id="1473" r:id="rId44"/>
    <p:sldId id="1481" r:id="rId45"/>
    <p:sldId id="1482" r:id="rId46"/>
    <p:sldId id="1483" r:id="rId47"/>
    <p:sldId id="1484" r:id="rId48"/>
    <p:sldId id="1485" r:id="rId4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23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18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50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58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9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13/02/2014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4.xlsx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13/2/2014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Atualizações e Plano de Trabalho 2014 - ABRAINC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Geração de conteúdo – reforço no posicionamento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51520" y="1031363"/>
            <a:ext cx="8624887" cy="505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FGV – contribuição do setor - empregos,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Cadeia – R$315bi, 12,9 MM empregos, 8,9% do PIB, R$ 74 bi – tributos (2011)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finalizado – produção de versão jornalística com </a:t>
            </a:r>
            <a:r>
              <a:rPr lang="pt-BR" dirty="0" err="1" smtClean="0"/>
              <a:t>Brodeur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Ações </a:t>
            </a:r>
            <a:r>
              <a:rPr lang="pt-BR" dirty="0"/>
              <a:t>pontuais por redução do </a:t>
            </a:r>
            <a:r>
              <a:rPr lang="pt-BR" dirty="0" smtClean="0"/>
              <a:t>ICMS/ Importância da manutenção das desonerações - IPI/ Regime Cumulativo no PIS-COFINS</a:t>
            </a:r>
          </a:p>
          <a:p>
            <a:endParaRPr lang="pt-BR" b="1" dirty="0"/>
          </a:p>
          <a:p>
            <a:pPr lvl="0"/>
            <a:r>
              <a:rPr lang="pt-BR" b="1" dirty="0" smtClean="0"/>
              <a:t>FIPE– Dados de empresas e de mercado – contratação FIPE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Lançamentos, vendas, </a:t>
            </a:r>
            <a:r>
              <a:rPr lang="pt-BR" dirty="0" err="1" smtClean="0"/>
              <a:t>distratos</a:t>
            </a:r>
            <a:r>
              <a:rPr lang="pt-BR" dirty="0" smtClean="0"/>
              <a:t>, estoque, entregas, repasses, quitações, carteira, </a:t>
            </a:r>
            <a:r>
              <a:rPr lang="pt-BR" i="1" dirty="0" err="1" smtClean="0"/>
              <a:t>land-bank</a:t>
            </a:r>
            <a:r>
              <a:rPr lang="pt-BR" dirty="0" smtClean="0"/>
              <a:t> – abertura codificada por unidades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</a:t>
            </a:r>
            <a:r>
              <a:rPr lang="pt-BR" dirty="0" smtClean="0"/>
              <a:t>11/2 – </a:t>
            </a:r>
            <a:r>
              <a:rPr lang="pt-BR" dirty="0" err="1" smtClean="0"/>
              <a:t>Brookfield</a:t>
            </a:r>
            <a:r>
              <a:rPr lang="pt-BR" dirty="0" smtClean="0"/>
              <a:t>, Cury, Direcional, Emccamp, </a:t>
            </a:r>
            <a:r>
              <a:rPr lang="pt-BR" dirty="0" err="1" smtClean="0"/>
              <a:t>Even</a:t>
            </a:r>
            <a:r>
              <a:rPr lang="pt-BR" dirty="0" smtClean="0"/>
              <a:t>, </a:t>
            </a:r>
            <a:r>
              <a:rPr lang="pt-BR" dirty="0" err="1" smtClean="0"/>
              <a:t>Eztec</a:t>
            </a:r>
            <a:r>
              <a:rPr lang="pt-BR" dirty="0" smtClean="0"/>
              <a:t>, Gafisa, HM, JHSF, MRV, Rossi, Tenda, Viver, </a:t>
            </a:r>
            <a:r>
              <a:rPr lang="pt-BR" dirty="0" err="1" smtClean="0"/>
              <a:t>Wtorre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Comentários até 17/2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Estudo </a:t>
            </a:r>
            <a:r>
              <a:rPr lang="pt-BR" b="1" dirty="0" err="1" smtClean="0"/>
              <a:t>Booz</a:t>
            </a:r>
            <a:r>
              <a:rPr lang="pt-BR" b="1" dirty="0" smtClean="0"/>
              <a:t> – </a:t>
            </a:r>
            <a:r>
              <a:rPr lang="pt-BR" dirty="0" smtClean="0"/>
              <a:t>burocracia, licenciamentos, modelo de negócio</a:t>
            </a:r>
          </a:p>
          <a:p>
            <a:pPr lvl="0"/>
            <a:endParaRPr lang="pt-BR" b="1" dirty="0" smtClean="0"/>
          </a:p>
          <a:p>
            <a:r>
              <a:rPr lang="pt-BR" b="1" dirty="0" smtClean="0"/>
              <a:t>Ideia </a:t>
            </a:r>
            <a:r>
              <a:rPr lang="pt-BR" b="1" dirty="0"/>
              <a:t>Brasil </a:t>
            </a:r>
            <a:r>
              <a:rPr lang="pt-BR" dirty="0"/>
              <a:t>– Relações de Trabalho – Comitê de </a:t>
            </a:r>
            <a:r>
              <a:rPr lang="pt-BR" dirty="0" smtClean="0"/>
              <a:t>RH – 13 empresas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Responsabilidade Social – </a:t>
            </a:r>
            <a:r>
              <a:rPr lang="pt-BR" dirty="0"/>
              <a:t>questionário </a:t>
            </a:r>
            <a:r>
              <a:rPr lang="pt-BR" dirty="0" smtClean="0"/>
              <a:t>Com. Resp. Social </a:t>
            </a:r>
            <a:r>
              <a:rPr lang="pt-BR" dirty="0"/>
              <a:t>- anuário </a:t>
            </a:r>
            <a:r>
              <a:rPr lang="pt-BR" dirty="0" smtClean="0"/>
              <a:t>ABRAINC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135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Comunicação -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Calendário 1º semestre de 2014: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18 </a:t>
            </a:r>
            <a:r>
              <a:rPr lang="pt-BR" b="1" dirty="0"/>
              <a:t>ou 19 de março – </a:t>
            </a:r>
            <a:r>
              <a:rPr lang="pt-BR" dirty="0"/>
              <a:t>lançamento Projeto </a:t>
            </a:r>
            <a:r>
              <a:rPr lang="pt-BR" dirty="0" err="1"/>
              <a:t>Booz</a:t>
            </a:r>
            <a:r>
              <a:rPr lang="pt-BR" dirty="0"/>
              <a:t> com CBIC em Brasília. Deveremos contratar 3ª assessoria de imprensa especial para o </a:t>
            </a:r>
            <a:r>
              <a:rPr lang="pt-BR" dirty="0" smtClean="0"/>
              <a:t>evento</a:t>
            </a:r>
            <a:endParaRPr lang="pt-BR" dirty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22 </a:t>
            </a:r>
            <a:r>
              <a:rPr lang="pt-BR" b="1" dirty="0"/>
              <a:t>e 23 de abril – </a:t>
            </a:r>
            <a:r>
              <a:rPr lang="pt-BR" b="1" dirty="0" err="1"/>
              <a:t>ConstruBR</a:t>
            </a:r>
            <a:r>
              <a:rPr lang="pt-BR" b="1" dirty="0"/>
              <a:t> – </a:t>
            </a:r>
            <a:r>
              <a:rPr lang="pt-BR" b="1" dirty="0" err="1"/>
              <a:t>Sinduscon</a:t>
            </a:r>
            <a:r>
              <a:rPr lang="pt-BR" b="1" dirty="0"/>
              <a:t> SP.  </a:t>
            </a:r>
            <a:r>
              <a:rPr lang="pt-BR" dirty="0" smtClean="0"/>
              <a:t>Ok em trabalho </a:t>
            </a:r>
            <a:r>
              <a:rPr lang="pt-BR" dirty="0" err="1"/>
              <a:t>Booz</a:t>
            </a:r>
            <a:r>
              <a:rPr lang="pt-BR" dirty="0"/>
              <a:t> como tema de Painel. P</a:t>
            </a:r>
            <a:r>
              <a:rPr lang="pt-BR" dirty="0" smtClean="0"/>
              <a:t>articipação </a:t>
            </a:r>
            <a:r>
              <a:rPr lang="pt-BR" dirty="0"/>
              <a:t>neste Painel e eventual </a:t>
            </a:r>
            <a:r>
              <a:rPr lang="pt-BR" dirty="0" smtClean="0"/>
              <a:t>patrocínio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Maio </a:t>
            </a:r>
            <a:r>
              <a:rPr lang="pt-BR" b="1" dirty="0"/>
              <a:t>– evento ABRAINC – </a:t>
            </a:r>
            <a:r>
              <a:rPr lang="pt-BR" dirty="0"/>
              <a:t>trabalhos </a:t>
            </a:r>
            <a:r>
              <a:rPr lang="pt-BR" dirty="0" err="1"/>
              <a:t>Booz</a:t>
            </a:r>
            <a:r>
              <a:rPr lang="pt-BR" dirty="0"/>
              <a:t> e FGV - data a ser definida- avançar com definições e patrocínio Caixa. </a:t>
            </a:r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/>
              <a:t>Apresentação de trabalho FGV para Exame/imprensa </a:t>
            </a:r>
            <a:r>
              <a:rPr lang="pt-BR" dirty="0"/>
              <a:t>– definir data e </a:t>
            </a:r>
            <a:r>
              <a:rPr lang="pt-BR" dirty="0" smtClean="0"/>
              <a:t>formato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Agenda com </a:t>
            </a:r>
            <a:r>
              <a:rPr lang="pt-BR" b="1" dirty="0" smtClean="0"/>
              <a:t>Presidenciáveis </a:t>
            </a:r>
            <a:r>
              <a:rPr lang="pt-BR" b="1" dirty="0"/>
              <a:t>– </a:t>
            </a:r>
            <a:r>
              <a:rPr lang="pt-BR" dirty="0"/>
              <a:t>contatos feitos pela </a:t>
            </a:r>
            <a:r>
              <a:rPr lang="pt-BR" dirty="0" err="1"/>
              <a:t>Brodeur</a:t>
            </a:r>
            <a:r>
              <a:rPr lang="pt-BR" dirty="0"/>
              <a:t> com PT, PSDB e PSB. Encontros devem se dar após confirmações de candidaturas. </a:t>
            </a:r>
            <a:r>
              <a:rPr lang="pt-BR" dirty="0" smtClean="0"/>
              <a:t>Material: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Incorporação imobiliária: explicação, 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Extrato do trabalho FGV – importância do 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Extrato </a:t>
            </a:r>
            <a:r>
              <a:rPr lang="pt-BR" dirty="0" err="1"/>
              <a:t>Booz</a:t>
            </a:r>
            <a:r>
              <a:rPr lang="pt-BR" dirty="0"/>
              <a:t> – desafios e 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Outros pontos, com PMCMV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Produtividade/sustentabilidade </a:t>
            </a:r>
            <a:r>
              <a:rPr lang="pt-BR" b="1" dirty="0"/>
              <a:t>na Construção – eventos CTE</a:t>
            </a:r>
            <a:r>
              <a:rPr lang="pt-BR" dirty="0"/>
              <a:t> – </a:t>
            </a:r>
            <a:r>
              <a:rPr lang="pt-BR" dirty="0" smtClean="0"/>
              <a:t>apoio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N</a:t>
            </a:r>
            <a:r>
              <a:rPr lang="pt-BR" dirty="0" smtClean="0"/>
              <a:t>ão </a:t>
            </a:r>
            <a:r>
              <a:rPr lang="pt-BR" dirty="0"/>
              <a:t>deveremos participar de eventos do </a:t>
            </a:r>
            <a:r>
              <a:rPr lang="pt-BR" dirty="0" smtClean="0"/>
              <a:t>RISC e </a:t>
            </a:r>
            <a:r>
              <a:rPr lang="pt-BR" dirty="0"/>
              <a:t>FGV – Conjuntura </a:t>
            </a:r>
            <a:r>
              <a:rPr lang="pt-BR" dirty="0" smtClean="0"/>
              <a:t>Econômica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4358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Encaminhamentos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417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*com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Booz e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alconi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23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44991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 - R$ 19 bi por ano, entre 9 e 24% do VGV</a:t>
            </a: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Tripé para melhorias – Governo Federal, Imprensa e Municípios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492896"/>
            <a:ext cx="8624887" cy="39429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Encaminhamento:</a:t>
            </a:r>
          </a:p>
          <a:p>
            <a:endParaRPr lang="pt-BR" dirty="0" smtClean="0">
              <a:latin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com CBIC em 13/2 – assessoria, evento, apresentação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Produção de material em formato mais amigável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em Brasília – 18/3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com CBIC. Proposta: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Governo Federal </a:t>
            </a:r>
            <a:r>
              <a:rPr lang="pt-BR" dirty="0" smtClean="0"/>
              <a:t>– envolvimento, evento 18/3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Imprensa</a:t>
            </a:r>
            <a:r>
              <a:rPr lang="pt-BR" dirty="0" smtClean="0"/>
              <a:t> – assessoria especial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Municípios</a:t>
            </a:r>
            <a:r>
              <a:rPr lang="pt-BR" dirty="0" smtClean="0"/>
              <a:t> </a:t>
            </a:r>
            <a:r>
              <a:rPr lang="pt-BR" dirty="0"/>
              <a:t>– capitais e cidades com &gt; 500 mil de </a:t>
            </a:r>
            <a:r>
              <a:rPr lang="pt-BR" dirty="0" smtClean="0"/>
              <a:t>habitantes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Pilotos/ esforço por multiplicação de boas iniciativas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 de parâmetros de boas práticas para acompanhamento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i="1" dirty="0"/>
              <a:t>R</a:t>
            </a:r>
            <a:r>
              <a:rPr lang="pt-BR" i="1" dirty="0" smtClean="0"/>
              <a:t>anking </a:t>
            </a:r>
            <a:r>
              <a:rPr lang="pt-BR" dirty="0" smtClean="0"/>
              <a:t>– proposta FIPE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ABRAINC – nomes para  reforço de 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774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trabalho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Falconi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tângulo 7"/>
          <p:cNvSpPr>
            <a:spLocks noChangeArrowheads="1"/>
          </p:cNvSpPr>
          <p:nvPr/>
        </p:nvSpPr>
        <p:spPr bwMode="auto">
          <a:xfrm>
            <a:off x="175197" y="764704"/>
            <a:ext cx="8624887" cy="5327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Convênio para formalização de trabalho MBC/</a:t>
            </a:r>
            <a:r>
              <a:rPr lang="pt-BR" b="1" dirty="0" err="1" smtClean="0"/>
              <a:t>Falconi</a:t>
            </a:r>
            <a:r>
              <a:rPr lang="pt-BR" b="1" dirty="0" smtClean="0"/>
              <a:t> não se efetivou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Conversa com </a:t>
            </a:r>
            <a:r>
              <a:rPr lang="pt-BR" b="1" dirty="0"/>
              <a:t>Secretária Paula </a:t>
            </a:r>
            <a:r>
              <a:rPr lang="pt-BR" b="1" dirty="0" smtClean="0"/>
              <a:t>em 21/2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Contratação FUNDAP para a SEL pela Secretária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novo papel - </a:t>
            </a:r>
            <a:r>
              <a:rPr lang="pt-BR" dirty="0" err="1" smtClean="0"/>
              <a:t>Falconi</a:t>
            </a:r>
            <a:r>
              <a:rPr lang="pt-BR" dirty="0" smtClean="0"/>
              <a:t> </a:t>
            </a:r>
            <a:r>
              <a:rPr lang="pt-BR" dirty="0"/>
              <a:t>e MBC </a:t>
            </a:r>
            <a:r>
              <a:rPr lang="pt-BR" dirty="0" smtClean="0"/>
              <a:t>– interface </a:t>
            </a:r>
            <a:r>
              <a:rPr lang="pt-BR" dirty="0"/>
              <a:t>com as demais </a:t>
            </a:r>
            <a:r>
              <a:rPr lang="pt-BR" dirty="0" smtClean="0"/>
              <a:t>Secretarias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Agenda com Prefeito -  já solicitado ao Gabinete (semana que vem)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Avanços na SEL, necessária complementação/envolvimento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trabalho MBC/</a:t>
            </a:r>
            <a:r>
              <a:rPr lang="pt-BR" dirty="0" err="1" smtClean="0"/>
              <a:t>Booz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Hardware/ melhorias necessárias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Melhorias imediatas – stands de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Lista de </a:t>
            </a:r>
            <a:r>
              <a:rPr lang="pt-BR" i="1" dirty="0" smtClean="0"/>
              <a:t>gaps</a:t>
            </a:r>
            <a:r>
              <a:rPr lang="pt-BR" dirty="0" smtClean="0"/>
              <a:t> para ações </a:t>
            </a:r>
            <a:r>
              <a:rPr lang="pt-BR" dirty="0" err="1" smtClean="0"/>
              <a:t>anti-corrupção</a:t>
            </a:r>
            <a:r>
              <a:rPr lang="pt-BR" dirty="0" smtClean="0"/>
              <a:t> (Jaime/Secovi)</a:t>
            </a:r>
          </a:p>
        </p:txBody>
      </p:sp>
    </p:spTree>
    <p:extLst>
      <p:ext uri="{BB962C8B-B14F-4D97-AF65-F5344CB8AC3E}">
        <p14:creationId xmlns:p14="http://schemas.microsoft.com/office/powerpoint/2010/main" val="3245377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320403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-27384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715104" y="6675075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07504" y="657154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692696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363178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87575" y="1740191"/>
            <a:ext cx="14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Eficiência de processos/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363178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32185" y="1614759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393544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58775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126927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112911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126927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3933056"/>
            <a:ext cx="2337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Eliminar gaps onde há possibilidade de pontos de corrupção</a:t>
            </a:r>
          </a:p>
          <a:p>
            <a:endParaRPr lang="pt-BR" sz="1600" b="1" dirty="0"/>
          </a:p>
          <a:p>
            <a:r>
              <a:rPr lang="pt-BR" sz="1600" b="1" dirty="0" smtClean="0"/>
              <a:t>Conjugar com trabalho </a:t>
            </a:r>
            <a:r>
              <a:rPr lang="pt-BR" sz="1600" b="1" dirty="0" err="1" smtClean="0"/>
              <a:t>Falconi</a:t>
            </a:r>
            <a:r>
              <a:rPr lang="pt-BR" sz="1600" b="1" dirty="0" smtClean="0"/>
              <a:t> – Secretária Paula Motta 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3947547"/>
            <a:ext cx="2554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3966130"/>
            <a:ext cx="25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Comitê de Comunicação</a:t>
            </a:r>
            <a:endParaRPr lang="pt-BR" sz="1600" b="1" dirty="0"/>
          </a:p>
        </p:txBody>
      </p:sp>
      <p:sp>
        <p:nvSpPr>
          <p:cNvPr id="2" name="Retângulo 1"/>
          <p:cNvSpPr/>
          <p:nvPr/>
        </p:nvSpPr>
        <p:spPr>
          <a:xfrm>
            <a:off x="539551" y="6228020"/>
            <a:ext cx="8264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Outras ações </a:t>
            </a:r>
            <a:r>
              <a:rPr lang="pt-BR" dirty="0" smtClean="0"/>
              <a:t>– Pauta Fiscal – Jorge Cury – Trisul – Ação contra Pauta </a:t>
            </a:r>
            <a:r>
              <a:rPr lang="pt-BR" smtClean="0"/>
              <a:t>Fiscal?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430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29301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 nos processos – Prefeitura de São Paulo – propostas M. Mascagni 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Tecnologia – investimento e integração essencial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Sistema Integrado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Único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Comunique-se por via eletrônica</a:t>
            </a:r>
          </a:p>
          <a:p>
            <a:endParaRPr lang="pt-BR" dirty="0" smtClean="0"/>
          </a:p>
          <a:p>
            <a:r>
              <a:rPr lang="pt-BR" b="1" dirty="0" smtClean="0"/>
              <a:t>Processo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Integração evitando trâmite descabido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Laudo ambiental </a:t>
            </a:r>
            <a:r>
              <a:rPr lang="pt-BR" dirty="0" err="1" smtClean="0"/>
              <a:t>Depave</a:t>
            </a:r>
            <a:r>
              <a:rPr lang="pt-BR" dirty="0" smtClean="0"/>
              <a:t> em paralelo ao processo</a:t>
            </a:r>
            <a:endParaRPr lang="pt-BR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Desobrigação de CTLU para Polos </a:t>
            </a:r>
            <a:r>
              <a:rPr lang="pt-BR" dirty="0"/>
              <a:t>G</a:t>
            </a:r>
            <a:r>
              <a:rPr lang="pt-BR" dirty="0" smtClean="0"/>
              <a:t>eradores de Tráfego após CAIEPS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Interfaces - aprovações estaduais e municipais (</a:t>
            </a:r>
            <a:r>
              <a:rPr lang="pt-BR" dirty="0" err="1" smtClean="0"/>
              <a:t>ex</a:t>
            </a:r>
            <a:r>
              <a:rPr lang="pt-BR" dirty="0" smtClean="0"/>
              <a:t>: Lapa Brás, Arco do Futuro)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Alvará de stand só com alvará de aprovação do projeto – </a:t>
            </a:r>
            <a:r>
              <a:rPr lang="pt-BR" i="1" dirty="0" smtClean="0"/>
              <a:t>desvinculação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Definição de 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Responsabilidade técnica de quem apresenta o projeto. O funcionário público deve se ater a dúvidas e às questões urbanísticas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Legislação - </a:t>
            </a:r>
            <a:r>
              <a:rPr lang="pt-BR" dirty="0" smtClean="0"/>
              <a:t>simplificação, enxugamento 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34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01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- 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 – apoio - questão trabalhista, não consumerista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MP: esclarecimentos sobre legalidade de ambas as práticas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Nelson 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Jurídico – outras alternativas mais informais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Puoli</a:t>
            </a:r>
            <a:r>
              <a:rPr lang="pt-BR" dirty="0" smtClean="0"/>
              <a:t>, José Vicente Amaral, J. Roberto Novaes, Rubens Elias, Pedro Cortez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Fechamento Comitê Jurídico – 18/2</a:t>
            </a:r>
          </a:p>
          <a:p>
            <a:pPr lvl="1"/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pontos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trabalhistas – proximidade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Distratos</a:t>
            </a:r>
            <a:r>
              <a:rPr lang="pt-BR" dirty="0" smtClean="0"/>
              <a:t>- devoluções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1726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Associados</a:t>
            </a:r>
          </a:p>
        </p:txBody>
      </p:sp>
    </p:spTree>
    <p:extLst>
      <p:ext uri="{BB962C8B-B14F-4D97-AF65-F5344CB8AC3E}">
        <p14:creationId xmlns:p14="http://schemas.microsoft.com/office/powerpoint/2010/main" val="3590700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 - Plano de Trabalho 2014 – das 13h às 13:50h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Governança e encaminhamento das decisões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Conteúdo - </a:t>
            </a:r>
            <a:r>
              <a:rPr lang="pt-BR" dirty="0"/>
              <a:t>FGV, </a:t>
            </a:r>
            <a:r>
              <a:rPr lang="pt-BR" dirty="0" smtClean="0"/>
              <a:t>FIPE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Metas e bonificação </a:t>
            </a:r>
            <a:r>
              <a:rPr lang="pt-BR" dirty="0" smtClean="0"/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Encaminhamentos e atualizações – das 13:50h às 14:40h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Burocracia/Licenciamentos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Trabalhos </a:t>
            </a:r>
            <a:r>
              <a:rPr lang="pt-BR" dirty="0" err="1"/>
              <a:t>Booz</a:t>
            </a:r>
            <a:r>
              <a:rPr lang="pt-BR" dirty="0"/>
              <a:t> e </a:t>
            </a:r>
            <a:r>
              <a:rPr lang="pt-BR" dirty="0" err="1"/>
              <a:t>Falconi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Questões da Prefeitura de São Paulo – ações, </a:t>
            </a:r>
            <a:r>
              <a:rPr lang="pt-BR" i="1" dirty="0" smtClean="0"/>
              <a:t>gaps</a:t>
            </a:r>
            <a:r>
              <a:rPr lang="pt-BR" dirty="0" smtClean="0"/>
              <a:t> </a:t>
            </a:r>
            <a:r>
              <a:rPr lang="pt-BR" dirty="0" err="1" smtClean="0"/>
              <a:t>anti-corrupção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Vendas </a:t>
            </a:r>
            <a:r>
              <a:rPr lang="pt-BR" b="1" dirty="0" smtClean="0"/>
              <a:t>– </a:t>
            </a:r>
            <a:r>
              <a:rPr lang="pt-BR" dirty="0" smtClean="0"/>
              <a:t>encaminhamentos, aproximação do 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Negócios, Cartórios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</a:t>
            </a:r>
          </a:p>
          <a:p>
            <a:endParaRPr lang="pt-BR" b="1" dirty="0" smtClean="0"/>
          </a:p>
          <a:p>
            <a:endParaRPr lang="pt-BR" b="1" dirty="0"/>
          </a:p>
          <a:p>
            <a:endParaRPr lang="en-US" sz="2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01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05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Financeiro - </a:t>
            </a:r>
            <a:r>
              <a:rPr lang="pt-BR" dirty="0" smtClean="0"/>
              <a:t>pré-vendas</a:t>
            </a:r>
            <a:r>
              <a:rPr lang="pt-BR" dirty="0"/>
              <a:t>, repasses antecipados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Discussão com ABECIP – apetite restrito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Portabilidade a partir de maio</a:t>
            </a:r>
            <a:r>
              <a:rPr lang="pt-BR" dirty="0" smtClean="0"/>
              <a:t>– </a:t>
            </a:r>
            <a:r>
              <a:rPr lang="pt-BR" dirty="0"/>
              <a:t>estratégia </a:t>
            </a:r>
            <a:r>
              <a:rPr lang="pt-BR" dirty="0" smtClean="0"/>
              <a:t>– </a:t>
            </a:r>
            <a:r>
              <a:rPr lang="pt-BR" dirty="0"/>
              <a:t>originar, </a:t>
            </a:r>
            <a:r>
              <a:rPr lang="pt-BR" dirty="0" smtClean="0"/>
              <a:t>defender </a:t>
            </a:r>
            <a:r>
              <a:rPr lang="pt-BR" dirty="0"/>
              <a:t>carteira, </a:t>
            </a:r>
            <a:r>
              <a:rPr lang="pt-BR" dirty="0" smtClean="0"/>
              <a:t>novas operações</a:t>
            </a:r>
          </a:p>
          <a:p>
            <a:endParaRPr lang="pt-BR" dirty="0"/>
          </a:p>
          <a:p>
            <a:r>
              <a:rPr lang="pt-BR" b="1" dirty="0" smtClean="0"/>
              <a:t>Alternativas a serem trabalhadas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Projetos 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</a:t>
            </a:r>
            <a:r>
              <a:rPr lang="pt-BR" b="1" dirty="0"/>
              <a:t>. Fazenda e Justiça e Encontros Magistratura - devolução de </a:t>
            </a:r>
            <a:r>
              <a:rPr lang="pt-BR" b="1" dirty="0" smtClean="0"/>
              <a:t>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noção de opção e os desequilíbrios no </a:t>
            </a:r>
            <a:r>
              <a:rPr lang="pt-BR" dirty="0" smtClean="0"/>
              <a:t>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Bem de consumo vs. encomenda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2060"/>
                </a:solidFill>
              </a:rPr>
              <a:t>Parecer para defesa de tese</a:t>
            </a:r>
          </a:p>
          <a:p>
            <a:pPr lvl="1"/>
            <a:endParaRPr lang="pt-B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ADEMI-Tribunal de Justiça - RJ </a:t>
            </a:r>
            <a:r>
              <a:rPr lang="pt-BR" dirty="0" smtClean="0">
                <a:solidFill>
                  <a:srgbClr val="002060"/>
                </a:solidFill>
              </a:rPr>
              <a:t>- </a:t>
            </a:r>
            <a:r>
              <a:rPr lang="pt-BR" dirty="0"/>
              <a:t>Rescisão pelo comprador - 9,5% iniciais sobre o valor da venda serão retidos pelo incorporador para suporte de despesas legais e de comercialização. Após isso, devolução de 75% dos recursos para o comprador.  </a:t>
            </a:r>
          </a:p>
        </p:txBody>
      </p:sp>
    </p:spTree>
    <p:extLst>
      <p:ext uri="{BB962C8B-B14F-4D97-AF65-F5344CB8AC3E}">
        <p14:creationId xmlns:p14="http://schemas.microsoft.com/office/powerpoint/2010/main" val="1475701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95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1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1: ABRAINC</a:t>
            </a:r>
          </a:p>
          <a:p>
            <a:pPr algn="ctr" defTabSz="914145" hangingPunct="0">
              <a:defRPr/>
            </a:pPr>
            <a:endParaRPr lang="pt-BR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82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Focos de trabalho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273522" y="6025563"/>
            <a:ext cx="6696744" cy="557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Condução ABRAINC – apoio Coordenadores de Comitês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 1 pessoa por cada 3 grupos – 1, 2 e 3; 4, 5 e 6</a:t>
            </a:r>
            <a:endParaRPr lang="pt-BR" sz="1600" b="1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84282" y="836712"/>
          <a:ext cx="8648700" cy="50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Worksheet" r:id="rId4" imgW="8648912" imgH="3085969" progId="Excel.Sheet.12">
                  <p:embed/>
                </p:oleObj>
              </mc:Choice>
              <mc:Fallback>
                <p:oleObj name="Worksheet" r:id="rId4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82" y="836712"/>
                        <a:ext cx="8648700" cy="50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9529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Metas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Bonificação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98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50217"/>
            <a:ext cx="8561511" cy="398463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2013 e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Bonificação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Representante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fechamento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Diretoria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Compatibilização com  histórico de carreira e posições de responsabilidade profissional similares no mercado/ retenção/ foco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A</a:t>
            </a:r>
            <a:r>
              <a:rPr lang="pt-BR" dirty="0" smtClean="0"/>
              <a:t>inda não incluídos mecanismos de retenção de longo prazo (</a:t>
            </a:r>
            <a:r>
              <a:rPr lang="pt-BR" dirty="0" err="1" smtClean="0"/>
              <a:t>carry</a:t>
            </a:r>
            <a:r>
              <a:rPr lang="pt-BR" dirty="0" smtClean="0"/>
              <a:t>/plano de opções). </a:t>
            </a:r>
            <a:r>
              <a:rPr lang="pt-BR" b="1" dirty="0" smtClean="0"/>
              <a:t>Proposta</a:t>
            </a:r>
            <a:r>
              <a:rPr lang="pt-BR" b="1" dirty="0"/>
              <a:t>: </a:t>
            </a:r>
            <a:r>
              <a:rPr lang="pt-BR" b="1" dirty="0" smtClean="0"/>
              <a:t>busca de mecanismos </a:t>
            </a:r>
            <a:r>
              <a:rPr lang="pt-BR" b="1" dirty="0"/>
              <a:t>de retenção/premiação de longo prazo (a exemplo de </a:t>
            </a:r>
            <a:r>
              <a:rPr lang="pt-BR" b="1" dirty="0" err="1"/>
              <a:t>carry</a:t>
            </a:r>
            <a:r>
              <a:rPr lang="pt-BR" b="1" dirty="0"/>
              <a:t>, opções</a:t>
            </a:r>
            <a:r>
              <a:rPr lang="pt-BR" dirty="0"/>
              <a:t>)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Não incluídas na remuneração outros benefícios como férias, contribuição à previdência, 13º salário, carro -  proposta: custeio de seguro-saúde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Bonificação definida no caso de sucesso nas atividades: em torno de 10 salários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Em torno de 4 salários </a:t>
            </a:r>
            <a:r>
              <a:rPr lang="pt-BR" dirty="0" smtClean="0"/>
              <a:t>- análise subjetiva das empresas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Em torno de 4 salários </a:t>
            </a:r>
            <a:r>
              <a:rPr lang="pt-BR" dirty="0" smtClean="0"/>
              <a:t>– mensuração via verificação de </a:t>
            </a:r>
            <a:r>
              <a:rPr lang="pt-BR" b="1" dirty="0" smtClean="0"/>
              <a:t>3 metas objetivas do elenco de 5 tarefas abaixo listadas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Em torno de 2 salários </a:t>
            </a:r>
            <a:r>
              <a:rPr lang="pt-BR" dirty="0" smtClean="0"/>
              <a:t>– premiação adicional se atingidas </a:t>
            </a:r>
            <a:r>
              <a:rPr lang="pt-BR" b="1" dirty="0" smtClean="0"/>
              <a:t>3</a:t>
            </a:r>
            <a:r>
              <a:rPr lang="pt-BR" dirty="0" smtClean="0"/>
              <a:t> destas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Parâmetros em todas estas categorias poderão ser incrementados ou diminuídos de acordo com percepção de desempenho em cada um deles.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73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definidas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- 2013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Metas para mensuração de performance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 torno de 4 salários </a:t>
            </a:r>
            <a:r>
              <a:rPr lang="pt-BR" dirty="0"/>
              <a:t>- análise subjetiva das empresas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 torno de 4 salários </a:t>
            </a:r>
            <a:r>
              <a:rPr lang="pt-BR" dirty="0"/>
              <a:t>– mensuração via verificação de </a:t>
            </a:r>
            <a:r>
              <a:rPr lang="pt-BR" b="1" dirty="0"/>
              <a:t>3 metas objetivas do elenco de 5 tarefas abaixo listadas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 torno de 2 salários </a:t>
            </a:r>
            <a:r>
              <a:rPr lang="pt-BR" dirty="0"/>
              <a:t>– premiação adicional se atingidas </a:t>
            </a:r>
            <a:r>
              <a:rPr lang="pt-BR" b="1" dirty="0"/>
              <a:t>3</a:t>
            </a:r>
            <a:r>
              <a:rPr lang="pt-BR" dirty="0"/>
              <a:t> destas metas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Constituição da associação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Organização – instalação e funcionamento de seus Comitês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Melhoria </a:t>
            </a:r>
            <a:r>
              <a:rPr lang="pt-BR" b="1" dirty="0"/>
              <a:t>do panorama dos </a:t>
            </a:r>
            <a:r>
              <a:rPr lang="pt-BR" b="1" dirty="0" smtClean="0"/>
              <a:t>registros</a:t>
            </a:r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Trabalho setorial com </a:t>
            </a:r>
            <a:r>
              <a:rPr lang="pt-BR" b="1" dirty="0" err="1" smtClean="0"/>
              <a:t>Booz</a:t>
            </a:r>
            <a:endParaRPr lang="pt-BR" b="1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Trabalho sobre impacto do setor- </a:t>
            </a:r>
            <a:r>
              <a:rPr lang="pt-BR" b="1" dirty="0" smtClean="0"/>
              <a:t>impostos/empregos</a:t>
            </a:r>
          </a:p>
          <a:p>
            <a:pPr marL="342900" indent="-342900">
              <a:buFont typeface="+mj-lt"/>
              <a:buAutoNum type="arabicPeriod"/>
            </a:pPr>
            <a:endParaRPr lang="pt-BR" b="1" dirty="0"/>
          </a:p>
          <a:p>
            <a:r>
              <a:rPr lang="pt-BR" b="1" dirty="0"/>
              <a:t>Outras metas estratégicas e táticas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Representação e apresentação adequadas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Crescimento da representatividade da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e tratamento de suas prioridades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Participação e motivação dos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Diálogo com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Melhoria no panorama da burocracia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Diálogo/melhorias com Cartórios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Diálogo/ melhorias com CEF, BB e outros </a:t>
            </a:r>
            <a:r>
              <a:rPr lang="pt-BR" dirty="0" smtClean="0"/>
              <a:t>bancos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2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70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definidas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- 2013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Metas para mensuração de performance</a:t>
            </a:r>
          </a:p>
          <a:p>
            <a:endParaRPr lang="pt-BR" u="sng" dirty="0"/>
          </a:p>
          <a:p>
            <a:r>
              <a:rPr lang="pt-BR" b="1" u="sng" dirty="0" smtClean="0"/>
              <a:t>1 - Constituição da associação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Conselho Deliberativo e Diretoria – membros, funcionamento, agenda, pauta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Assembleia, Estatuto, </a:t>
            </a:r>
            <a:r>
              <a:rPr lang="pt-BR" dirty="0" smtClean="0"/>
              <a:t>Sede – fechamento, registros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Registros devidos e </a:t>
            </a:r>
            <a:r>
              <a:rPr lang="pt-BR" dirty="0" smtClean="0"/>
              <a:t>formalização – documentos, relações com empresas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Negociação, divulgação e reconhecimento – Governos, Secovi, CBIC, ABECIP, outras entidades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Seleção e contratação dos funcionários definidos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de processos e calendário. Avanço na discussão e estabelecimento de valores – Código de Relacionamento, Defesa da Concorrência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u="sng" dirty="0" smtClean="0"/>
              <a:t>2 - Organização – instalação e funcionamento de seus Comitês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Comitês, suas prioridades, agendas e coordenadores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prioridades e acompanhamento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Reuniões periódicas com pautas e atas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Participação das empresas e alinhamento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e encaminhamentos à Diretoria e Conselho Deliberativo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Quadro de acompanhamento nas páginas seguintes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3351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2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- 2013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601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u="sng" dirty="0" smtClean="0"/>
              <a:t>3 - Melhoria </a:t>
            </a:r>
            <a:r>
              <a:rPr lang="pt-BR" b="1" u="sng" dirty="0"/>
              <a:t>do panorama dos registros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Aperfeiçoamentos </a:t>
            </a:r>
            <a:r>
              <a:rPr lang="pt-BR" b="1" dirty="0"/>
              <a:t>jurídicos </a:t>
            </a:r>
            <a:r>
              <a:rPr lang="pt-BR" b="1" dirty="0" smtClean="0"/>
              <a:t>em São Paulo </a:t>
            </a:r>
            <a:r>
              <a:rPr lang="pt-BR" dirty="0" smtClean="0"/>
              <a:t>(Provimento 37/2013):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Substituição de Objeto de Pé por Formulário de Referência CVM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Regramento de Convenção de Condomínio para fases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Fim da necessidade de revalidação do Registro de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Anuência compradores p/ </a:t>
            </a:r>
            <a:r>
              <a:rPr lang="pt-BR" dirty="0" err="1"/>
              <a:t>Certif</a:t>
            </a:r>
            <a:r>
              <a:rPr lang="pt-BR" dirty="0"/>
              <a:t>. Conclusão desnecessária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Regramento sobre certidões e anuências-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Individualização/desmembramentos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Desenvolvimento de aplicativo para aceleração de matrículas na hora do repasse com ARISP, em </a:t>
            </a:r>
            <a:r>
              <a:rPr lang="pt-BR" dirty="0" smtClean="0"/>
              <a:t>implantação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Reabertura de canal - </a:t>
            </a:r>
            <a:r>
              <a:rPr lang="pt-BR" dirty="0"/>
              <a:t>reuniões bimensais com ARISP com avanços abaixo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Eletrônico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e acompanhamento com ARISP, ABECIP, CETIP, CEF, governo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Divulgação e propagação – CII, CBIC, Min. Planejamento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Aprovação </a:t>
            </a:r>
            <a:r>
              <a:rPr lang="pt-BR" dirty="0"/>
              <a:t>pela Corregedoria </a:t>
            </a:r>
            <a:r>
              <a:rPr lang="pt-BR" dirty="0" smtClean="0"/>
              <a:t>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Gov. </a:t>
            </a:r>
            <a:r>
              <a:rPr lang="pt-BR" b="1" dirty="0"/>
              <a:t>Federal – Min. </a:t>
            </a:r>
            <a:r>
              <a:rPr lang="pt-BR" b="1" dirty="0" smtClean="0"/>
              <a:t>Planejamento/outros - </a:t>
            </a:r>
            <a:r>
              <a:rPr lang="pt-BR" dirty="0" smtClean="0"/>
              <a:t>agenda </a:t>
            </a:r>
            <a:r>
              <a:rPr lang="pt-BR" dirty="0"/>
              <a:t>de </a:t>
            </a:r>
            <a:r>
              <a:rPr lang="pt-BR" dirty="0" smtClean="0"/>
              <a:t>melhorias (jan2014)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</a:t>
            </a:r>
            <a:r>
              <a:rPr lang="pt-BR" dirty="0"/>
              <a:t>Eletrônico – reforço nos prazos para informatização 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Cobrança parcelada – ajustes na penalização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Proposta de </a:t>
            </a:r>
            <a:r>
              <a:rPr lang="pt-BR" i="1" dirty="0" err="1"/>
              <a:t>check-list</a:t>
            </a:r>
            <a:r>
              <a:rPr lang="pt-BR" dirty="0"/>
              <a:t> unificado com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Prazo p/ guia de ITBI por Prefeituras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Trabalho com CBIC por priorização </a:t>
            </a:r>
            <a:r>
              <a:rPr lang="pt-BR" dirty="0"/>
              <a:t>– envolvimento da </a:t>
            </a:r>
            <a:r>
              <a:rPr lang="pt-BR" dirty="0" smtClean="0"/>
              <a:t>entidade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4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79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- 2013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u="sng" dirty="0" smtClean="0"/>
              <a:t>4 - Trabalho </a:t>
            </a:r>
            <a:r>
              <a:rPr lang="pt-BR" b="1" u="sng" dirty="0"/>
              <a:t>setorial com </a:t>
            </a:r>
            <a:r>
              <a:rPr lang="pt-BR" b="1" u="sng" dirty="0" err="1" smtClean="0"/>
              <a:t>Booz</a:t>
            </a:r>
            <a:endParaRPr lang="pt-B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Finalização e entrega do trabalho em dezembro de </a:t>
            </a:r>
            <a:r>
              <a:rPr lang="pt-BR" dirty="0" smtClean="0"/>
              <a:t>2013. Para isso: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Negociações e encaminhamento com </a:t>
            </a:r>
            <a:r>
              <a:rPr lang="pt-BR" dirty="0" err="1" smtClean="0"/>
              <a:t>Booz</a:t>
            </a:r>
            <a:r>
              <a:rPr lang="pt-BR" dirty="0" smtClean="0"/>
              <a:t>,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de escopo, tipos de casos e </a:t>
            </a:r>
            <a:r>
              <a:rPr lang="pt-BR" dirty="0"/>
              <a:t>prioridades;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Obtenção e discussão de casos e seus impactos (custos, prazos) com empresas, </a:t>
            </a:r>
            <a:r>
              <a:rPr lang="pt-BR" dirty="0" err="1" smtClean="0"/>
              <a:t>Booz</a:t>
            </a:r>
            <a:r>
              <a:rPr lang="pt-BR" dirty="0" smtClean="0"/>
              <a:t>, MBC e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de modelo de </a:t>
            </a:r>
            <a:r>
              <a:rPr lang="pt-BR" dirty="0" smtClean="0"/>
              <a:t>negócios e seu desequilíbrio </a:t>
            </a:r>
            <a:r>
              <a:rPr lang="pt-BR" dirty="0"/>
              <a:t>na </a:t>
            </a:r>
            <a:r>
              <a:rPr lang="pt-BR" dirty="0" smtClean="0"/>
              <a:t>pauta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Conclusões e encaminhamentos- discussões com </a:t>
            </a:r>
            <a:r>
              <a:rPr lang="pt-BR" dirty="0" err="1" smtClean="0"/>
              <a:t>Booz</a:t>
            </a:r>
            <a:r>
              <a:rPr lang="pt-BR" dirty="0" smtClean="0"/>
              <a:t>, MBC e CBIC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divulgação e encaminhamento do trabalho, com </a:t>
            </a:r>
            <a:r>
              <a:rPr lang="pt-BR" dirty="0" err="1" smtClean="0"/>
              <a:t>teaser</a:t>
            </a:r>
            <a:r>
              <a:rPr lang="pt-BR" dirty="0" smtClean="0"/>
              <a:t> e versões para diversos encaminhamentos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 smtClean="0"/>
          </a:p>
          <a:p>
            <a:r>
              <a:rPr lang="pt-BR" b="1" u="sng" dirty="0" smtClean="0"/>
              <a:t>5 - Trabalho </a:t>
            </a:r>
            <a:r>
              <a:rPr lang="pt-BR" b="1" u="sng" dirty="0"/>
              <a:t>sobre impacto do setor- </a:t>
            </a:r>
            <a:r>
              <a:rPr lang="pt-BR" b="1" u="sng" dirty="0" smtClean="0"/>
              <a:t>impostos/empregos</a:t>
            </a:r>
          </a:p>
          <a:p>
            <a:endParaRPr lang="pt-B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do trabalho FGV em 22/1 – revisão final Comitê Financeiro. Para isso: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com MB, </a:t>
            </a:r>
            <a:r>
              <a:rPr lang="pt-BR" dirty="0" err="1" smtClean="0"/>
              <a:t>Ernst&amp;Young</a:t>
            </a:r>
            <a:r>
              <a:rPr lang="pt-BR" dirty="0" smtClean="0"/>
              <a:t>, PWC, FGV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pro contratação FGV – metodologia, alinhamento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do escopo – empregos, impostos, desoneração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com FGV e empresas sobre dados disponíveis e seu uso, andamento e versões preliminares; definições sobre desoneração e alternativas para seu enfoque</a:t>
            </a:r>
          </a:p>
          <a:p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5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87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56835"/>
            <a:ext cx="8649592" cy="241627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e balanços Comitês -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Pontos gerais, não referentes específicos a Comitês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Representação e apresentação </a:t>
            </a:r>
            <a:r>
              <a:rPr lang="pt-BR" b="1" dirty="0" smtClean="0"/>
              <a:t>adequadas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Contatos com imprensa, manifestações, entrevistas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Representação perante órgãos de governo e entidades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Crescimento da representatividade da </a:t>
            </a:r>
            <a:r>
              <a:rPr lang="pt-BR" b="1" dirty="0" smtClean="0"/>
              <a:t>ABRAINC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mtClean="0"/>
              <a:t>Estabelecimento </a:t>
            </a:r>
            <a:r>
              <a:rPr lang="pt-BR" dirty="0" smtClean="0"/>
              <a:t>e conhecimento da associação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Definição e tratamento de suas </a:t>
            </a:r>
            <a:r>
              <a:rPr lang="pt-BR" b="1" dirty="0" smtClean="0"/>
              <a:t>prioridades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Diretoria, Conselho, Comitês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Diálogo </a:t>
            </a:r>
            <a:r>
              <a:rPr lang="pt-BR" b="1" dirty="0"/>
              <a:t>com </a:t>
            </a:r>
            <a:r>
              <a:rPr lang="pt-BR" b="1" dirty="0" smtClean="0"/>
              <a:t>entidades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Relacionamento adequado com CBIC, SECOVI e entidades, com o estabelecimento da entidade minimizando conflitos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Código de Conduta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sobre necessidade e encaminhamento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Definições: relacionamento entre empresas, comunicação, Defesa da Concorrência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6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6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Comitê Financeiro </a:t>
            </a:r>
            <a:r>
              <a:rPr lang="pt-BR" dirty="0" smtClean="0"/>
              <a:t>- discussões e definições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Eletrônico/ cartórios- como anteriormente descrito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do RET 4% - discussões com Ministérios e Legislativo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Reajuste nos limites do SFH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de Modelo de Negócios - definição de modelo desejável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com bancos privados e ABECIP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de uso </a:t>
            </a:r>
            <a:r>
              <a:rPr lang="pt-BR" dirty="0"/>
              <a:t>do FGTS por compradores de bancos privados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</a:t>
            </a:r>
            <a:r>
              <a:rPr lang="pt-BR" dirty="0"/>
              <a:t>e contratação de FIPE – Dados ABRAINC – canal de discussão sobre indicadores com Ministério do Planejamento, com continuidade em </a:t>
            </a:r>
            <a:r>
              <a:rPr lang="pt-BR" dirty="0" smtClean="0"/>
              <a:t>janeiro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de </a:t>
            </a:r>
            <a:r>
              <a:rPr lang="pt-BR" dirty="0" err="1" smtClean="0"/>
              <a:t>opcionalidade</a:t>
            </a:r>
            <a:r>
              <a:rPr lang="pt-BR" dirty="0" smtClean="0"/>
              <a:t> no Patrimônio </a:t>
            </a:r>
            <a:r>
              <a:rPr lang="pt-BR" smtClean="0"/>
              <a:t>de Afetação ( e do RET 4%)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Cadastro positivo – discussão e definição de pacote para aderentes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Desoneração da Folha – fórum para dúvidas, debates e 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Tabela </a:t>
            </a:r>
            <a:r>
              <a:rPr lang="pt-BR" dirty="0" err="1" smtClean="0"/>
              <a:t>Price</a:t>
            </a:r>
            <a:r>
              <a:rPr lang="pt-BR" dirty="0" smtClean="0"/>
              <a:t> – debate, implementação, manutenção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e adiamento de mudanças nos desembolsos </a:t>
            </a:r>
            <a:r>
              <a:rPr lang="pt-BR" dirty="0" smtClean="0"/>
              <a:t>Caixa. Avanços em documentos por via eletrônica, racionalização nos comandos,  fiança nos juros – controles, relatórios</a:t>
            </a:r>
            <a:endParaRPr lang="pt-BR" dirty="0"/>
          </a:p>
          <a:p>
            <a:r>
              <a:rPr lang="pt-BR" b="1" dirty="0" smtClean="0"/>
              <a:t>Prioridades </a:t>
            </a:r>
            <a:r>
              <a:rPr lang="pt-BR" b="1" dirty="0"/>
              <a:t>2014 </a:t>
            </a:r>
            <a:r>
              <a:rPr lang="pt-BR" dirty="0"/>
              <a:t>: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FIPE – coleta, organização, tratamento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Negócios – Repasses antecipados – encaminhamentos, discussões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Registros – Registro Eletrônico, Recursos Bloqueados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Debates sobre Tributação - Permuta,  outros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7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5406" y="186240"/>
            <a:ext cx="8649592" cy="24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e balanços Comitês - 2013</a:t>
            </a:r>
            <a:endPara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36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e balanços Comitês -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Comitê de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e definições de encaminhamento no Modelo de Vendas – Corretagem não Apartada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e construção de proposta de Modelo de Negócios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Divulgação junto com CBIC, CII e </a:t>
            </a:r>
            <a:r>
              <a:rPr lang="pt-BR" dirty="0" err="1" smtClean="0"/>
              <a:t>Sinduscons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e encaminhamento com bancos privados e ABECIP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e encaminhamento de proposta de PMCMV3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e proposta de pontos Plano Diretor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de projeto Desafios do Setor – </a:t>
            </a:r>
            <a:r>
              <a:rPr lang="pt-BR" dirty="0" err="1" smtClean="0"/>
              <a:t>Booz</a:t>
            </a:r>
            <a:r>
              <a:rPr lang="pt-BR" dirty="0" smtClean="0"/>
              <a:t>/MBC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Contratação e acompanhamento de Projeto Prefeitura SP – </a:t>
            </a:r>
            <a:r>
              <a:rPr lang="pt-BR" dirty="0" err="1" smtClean="0"/>
              <a:t>Falconi</a:t>
            </a:r>
            <a:r>
              <a:rPr lang="pt-BR" dirty="0" smtClean="0"/>
              <a:t>/MBC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de melhoria – CETESB e órgãos estaduais – encaminhamento</a:t>
            </a:r>
          </a:p>
          <a:p>
            <a:endParaRPr lang="pt-BR" b="1" dirty="0" smtClean="0"/>
          </a:p>
          <a:p>
            <a:r>
              <a:rPr lang="pt-BR" b="1" dirty="0" smtClean="0"/>
              <a:t>Prioridades </a:t>
            </a:r>
            <a:r>
              <a:rPr lang="pt-BR" b="1" dirty="0"/>
              <a:t>2014 </a:t>
            </a:r>
            <a:r>
              <a:rPr lang="pt-BR" dirty="0"/>
              <a:t>: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Vendas –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Negócios – acompanhamento, avanços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Divulgação e implementação de recomendações do Trabalho MBC/</a:t>
            </a:r>
            <a:r>
              <a:rPr lang="pt-BR" dirty="0" err="1" smtClean="0"/>
              <a:t>Booz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SP -  Trabalho MBC/</a:t>
            </a:r>
            <a:r>
              <a:rPr lang="pt-BR" dirty="0" err="1" smtClean="0"/>
              <a:t>Falconi</a:t>
            </a:r>
            <a:r>
              <a:rPr lang="pt-BR" dirty="0" smtClean="0"/>
              <a:t> – melhorias nos processos, pacto </a:t>
            </a:r>
            <a:r>
              <a:rPr lang="pt-BR" dirty="0" err="1" smtClean="0"/>
              <a:t>anti-corrupção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 3 – discussão, apresentação de 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 Diretor, Lei de Uso e Ocupação – debate, modelagem, tendências</a:t>
            </a:r>
          </a:p>
          <a:p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8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06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 </a:t>
            </a:r>
            <a:r>
              <a:rPr lang="pt-BR" sz="22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e balanços Comitês - 2013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/>
            </a:r>
            <a:b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Comitê de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Contratação e acompanhamento - Assessoria de Imprensa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Elaboração e implementação de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e definição de Posicionamento ABRAINC -  Desburocratização, Ciclo de Negócios e Cidades - com ajuda de interlocutores externos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e definição de possíveis parcerias; Arq. Futuro, Casa do Saber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Prioridades 2014 (com Plano de Comunicação) </a:t>
            </a:r>
            <a:r>
              <a:rPr lang="pt-BR" dirty="0"/>
              <a:t>: </a:t>
            </a:r>
            <a:endParaRPr lang="pt-BR" dirty="0" smtClean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/>
              <a:t>Fortalecer </a:t>
            </a:r>
            <a:r>
              <a:rPr lang="pt-BR" dirty="0" smtClean="0"/>
              <a:t>interna e externamente posicionamento ABRAINC 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/>
              <a:t>Aperfeiçoar site e seu uso interno e externo</a:t>
            </a:r>
            <a:endParaRPr lang="pt-BR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Divulgar e apoiar o Trabalho MBC/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as estratégias para implementações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Divulgar estudo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feito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 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FGV – empregos, impostos,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desoneração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Calendário de artigos assinados - um  artigo por mês, ao menos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/>
              <a:t>Divulgação de trabalhos  - FIPE, responsabilidade </a:t>
            </a:r>
            <a:r>
              <a:rPr lang="pt-BR" dirty="0" smtClean="0"/>
              <a:t>social,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Melhores Práticas de RH (em desenvolvimento)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Evento ABRAINC com tema ligado ao Judiciário e o mercado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imobiliário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/>
              <a:t>Reforço na estrutura ABRAINC para maior ação de comunicação ativa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9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09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 </a:t>
            </a:r>
            <a:r>
              <a:rPr lang="pt-BR" sz="22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e balanços Comitês - 2013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/>
            </a:r>
            <a:b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Desoneração e formalização total – debate e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Melhores </a:t>
            </a:r>
            <a:r>
              <a:rPr lang="pt-BR" dirty="0"/>
              <a:t>práticas e busca por incentivos: contratação Ideia Brasil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Reuniões com SENAI – possibilidades de melhor aproveitamento do Sistema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PCD: apresentação e encaminhamento </a:t>
            </a:r>
            <a:r>
              <a:rPr lang="pt-BR" dirty="0" err="1"/>
              <a:t>Demarest</a:t>
            </a:r>
            <a:r>
              <a:rPr lang="pt-BR" dirty="0"/>
              <a:t> com </a:t>
            </a:r>
            <a:r>
              <a:rPr lang="pt-BR" dirty="0" err="1"/>
              <a:t>Sinduscon</a:t>
            </a:r>
            <a:r>
              <a:rPr lang="pt-BR" dirty="0"/>
              <a:t> SP</a:t>
            </a:r>
          </a:p>
          <a:p>
            <a:endParaRPr lang="pt-BR" b="1" dirty="0" smtClean="0"/>
          </a:p>
          <a:p>
            <a:r>
              <a:rPr lang="pt-BR" b="1" dirty="0" smtClean="0"/>
              <a:t>Prioridades </a:t>
            </a:r>
            <a:r>
              <a:rPr lang="pt-BR" b="1" dirty="0"/>
              <a:t>2014 </a:t>
            </a:r>
            <a:r>
              <a:rPr lang="pt-BR" dirty="0"/>
              <a:t>: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Consolidação do trabalho sobre Melhores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 por incentivos e avanços na indústria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Terceirização e produtividade: busca pro avanços no arcabouço regulatório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Continuidade nos debates e encaminhamento: desoneração e formalização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Negociar com </a:t>
            </a:r>
            <a:r>
              <a:rPr lang="pt-BR" dirty="0" err="1" smtClean="0"/>
              <a:t>Sinduscon</a:t>
            </a:r>
            <a:r>
              <a:rPr lang="pt-BR" dirty="0" smtClean="0"/>
              <a:t> SP participação ABRAINC/empresas na discussão de dissídios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PCD e cotas: debate e encaminhamento</a:t>
            </a:r>
          </a:p>
          <a:p>
            <a:endParaRPr lang="pt-BR" dirty="0"/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10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97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 </a:t>
            </a:r>
            <a:r>
              <a:rPr lang="pt-BR" sz="22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e balanços Comitês - 2013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/>
            </a:r>
            <a:b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Comitê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Normas de Desempenho – definição e apresentação de impacto nos 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ensaios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ncaminhamento de pontos de melhorias CETESB/outros órgãos estaduais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das discussões da NR-18 -  Segurança nas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ABESC: desempenho </a:t>
            </a:r>
            <a:r>
              <a:rPr lang="pt-BR" dirty="0"/>
              <a:t>acústico –laje </a:t>
            </a:r>
            <a:r>
              <a:rPr lang="pt-BR" dirty="0" smtClean="0"/>
              <a:t>10, volatilidade </a:t>
            </a:r>
            <a:r>
              <a:rPr lang="pt-BR" dirty="0"/>
              <a:t>nos </a:t>
            </a:r>
            <a:r>
              <a:rPr lang="pt-BR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Prioridades 2014 </a:t>
            </a:r>
            <a:r>
              <a:rPr lang="pt-BR" dirty="0"/>
              <a:t>: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sobre Comitê – visão de médio prazo – produtividade, inovação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Melhores práticas: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Canteiros e 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Instalações; indicadores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Complemento - banco de ensaios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NR-18 – acompanhamento - continuidade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Normas de Desempenho – impactos, implementação, mudanças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ETEs</a:t>
            </a:r>
            <a:r>
              <a:rPr lang="pt-BR" dirty="0" smtClean="0"/>
              <a:t> –modelos para homologação CETESB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65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67593" y="135200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e balanços Comitês -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e constituição deste Comitê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Regras de Convivência – definição de regramento de conduta interna da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Defesa da Concorrência – regras básicas e encaminhamento de </a:t>
            </a:r>
            <a:r>
              <a:rPr lang="pt-BR" dirty="0" err="1" smtClean="0"/>
              <a:t>compliance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Pacto Anticorrupção – discussão e encaminhamento </a:t>
            </a:r>
          </a:p>
          <a:p>
            <a:endParaRPr lang="pt-BR" b="1" dirty="0" smtClean="0"/>
          </a:p>
          <a:p>
            <a:r>
              <a:rPr lang="pt-BR" b="1" dirty="0" smtClean="0"/>
              <a:t>Prioridades 2014 </a:t>
            </a:r>
            <a:r>
              <a:rPr lang="pt-BR" dirty="0" smtClean="0"/>
              <a:t>: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Valores ABRAINC - continuidade no desenvolvimento de Código de Conduta e acompanhamento de sua adoção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efinição de estrutura de </a:t>
            </a:r>
            <a:r>
              <a:rPr lang="pt-BR" dirty="0" err="1" smtClean="0"/>
              <a:t>Compliance</a:t>
            </a:r>
            <a:r>
              <a:rPr lang="pt-BR" dirty="0" smtClean="0"/>
              <a:t> da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Questionário e book ABRAINC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r>
              <a:rPr lang="pt-BR" dirty="0" smtClean="0"/>
              <a:t> – continuidade em discussão e encaminhamento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12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86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e balanços Comitês -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793736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Definições, acompanhamento - Corretagem </a:t>
            </a:r>
            <a:r>
              <a:rPr lang="pt-BR" dirty="0"/>
              <a:t>não </a:t>
            </a:r>
            <a:r>
              <a:rPr lang="pt-BR" dirty="0" smtClean="0"/>
              <a:t>Apartada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Acompanhamento, discussões, encaminhamentos – Terceirização, PL 4330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Discussões, contribuições e encaminhamentos: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Desoneração da </a:t>
            </a:r>
            <a:r>
              <a:rPr lang="pt-BR" dirty="0"/>
              <a:t>Folha </a:t>
            </a:r>
            <a:r>
              <a:rPr lang="pt-BR" dirty="0" smtClean="0"/>
              <a:t>( também com Luiz </a:t>
            </a:r>
            <a:r>
              <a:rPr lang="pt-BR" dirty="0"/>
              <a:t>Paes e </a:t>
            </a:r>
            <a:r>
              <a:rPr lang="pt-BR" dirty="0" err="1"/>
              <a:t>Melhim</a:t>
            </a:r>
            <a:r>
              <a:rPr lang="pt-BR" dirty="0"/>
              <a:t> </a:t>
            </a:r>
            <a:r>
              <a:rPr lang="pt-BR" dirty="0" err="1" smtClean="0"/>
              <a:t>Chaloub</a:t>
            </a:r>
            <a:r>
              <a:rPr lang="pt-BR" dirty="0" smtClean="0"/>
              <a:t>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RET 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 (ver descrição apresentada em slide anterior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Machado Meyer – Lei </a:t>
            </a:r>
            <a:r>
              <a:rPr lang="pt-BR" dirty="0" err="1" smtClean="0"/>
              <a:t>Anti-corrupção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Barboza, </a:t>
            </a:r>
            <a:r>
              <a:rPr lang="pt-BR" dirty="0" err="1" smtClean="0"/>
              <a:t>Mussnich</a:t>
            </a:r>
            <a:r>
              <a:rPr lang="pt-BR" dirty="0" smtClean="0"/>
              <a:t> e Aragão- Defesa da Concorrência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de </a:t>
            </a:r>
            <a:r>
              <a:rPr lang="pt-BR" dirty="0" err="1" smtClean="0"/>
              <a:t>TACs</a:t>
            </a:r>
            <a:r>
              <a:rPr lang="pt-BR" dirty="0" smtClean="0"/>
              <a:t> –espaço para atualizações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e encaminhamento – Cadastro Positivo</a:t>
            </a:r>
          </a:p>
          <a:p>
            <a:endParaRPr lang="pt-BR" b="1" dirty="0" smtClean="0"/>
          </a:p>
          <a:p>
            <a:r>
              <a:rPr lang="pt-BR" b="1" dirty="0" smtClean="0"/>
              <a:t>Prioridades </a:t>
            </a:r>
            <a:r>
              <a:rPr lang="pt-BR" b="1" dirty="0"/>
              <a:t>2014 </a:t>
            </a:r>
            <a:r>
              <a:rPr lang="pt-BR" dirty="0"/>
              <a:t>: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Cód. de Conduta, Defesa da Concorrência- definição da estrutura de </a:t>
            </a:r>
            <a:r>
              <a:rPr lang="pt-BR" dirty="0" err="1" smtClean="0"/>
              <a:t>Compliance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/>
              <a:t>Modelo </a:t>
            </a:r>
            <a:r>
              <a:rPr lang="pt-BR" dirty="0" smtClean="0"/>
              <a:t>de Negócios – parecer, </a:t>
            </a:r>
            <a:r>
              <a:rPr lang="pt-BR" dirty="0"/>
              <a:t>encaminhamento, </a:t>
            </a:r>
            <a:r>
              <a:rPr lang="pt-BR" dirty="0" smtClean="0"/>
              <a:t>encontro </a:t>
            </a:r>
            <a:r>
              <a:rPr lang="pt-BR" dirty="0"/>
              <a:t>com Magistratura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/>
              <a:t>Acompanhamento </a:t>
            </a:r>
            <a:r>
              <a:rPr lang="pt-BR" dirty="0" smtClean="0"/>
              <a:t>- Terceirização, PL 4330 e 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não Apartada –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e avanços - Registros/Cartórios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Atualização - </a:t>
            </a:r>
            <a:r>
              <a:rPr lang="pt-BR" dirty="0" err="1" smtClean="0"/>
              <a:t>TACs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81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Contribuições Ordinárias </a:t>
            </a:r>
            <a:r>
              <a:rPr lang="pt-BR" b="1" dirty="0" smtClean="0"/>
              <a:t>- </a:t>
            </a:r>
            <a:r>
              <a:rPr lang="pt-BR" dirty="0" smtClean="0"/>
              <a:t>Pendências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1ª Contribuição - Carvalho </a:t>
            </a:r>
            <a:r>
              <a:rPr lang="pt-BR" dirty="0" err="1" smtClean="0"/>
              <a:t>Hosken</a:t>
            </a:r>
            <a:r>
              <a:rPr lang="pt-BR" dirty="0" smtClean="0"/>
              <a:t>, </a:t>
            </a:r>
            <a:r>
              <a:rPr lang="pt-BR" dirty="0" err="1" smtClean="0"/>
              <a:t>Homex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2a Contribuição e projetos: Carvalho </a:t>
            </a:r>
            <a:r>
              <a:rPr lang="pt-BR" dirty="0" err="1" smtClean="0"/>
              <a:t>Hosken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/>
              <a:t>Posição em </a:t>
            </a:r>
            <a:r>
              <a:rPr lang="pt-BR" b="1" dirty="0" smtClean="0"/>
              <a:t>12/2/2014</a:t>
            </a:r>
            <a:endParaRPr lang="pt-BR" b="1" dirty="0"/>
          </a:p>
          <a:p>
            <a:r>
              <a:rPr lang="pt-BR" dirty="0"/>
              <a:t>Saldo Conta Corrente: </a:t>
            </a:r>
            <a:r>
              <a:rPr lang="pt-BR" dirty="0" smtClean="0"/>
              <a:t>35.516,56 - Saldo </a:t>
            </a:r>
            <a:r>
              <a:rPr lang="pt-BR" dirty="0"/>
              <a:t>Aplicação: </a:t>
            </a:r>
            <a:r>
              <a:rPr lang="pt-BR" dirty="0" smtClean="0"/>
              <a:t>1.551.759,80</a:t>
            </a:r>
            <a:endParaRPr lang="pt-BR" dirty="0"/>
          </a:p>
          <a:p>
            <a:r>
              <a:rPr lang="pt-BR" dirty="0"/>
              <a:t>Total: </a:t>
            </a:r>
            <a:r>
              <a:rPr lang="pt-BR" dirty="0" smtClean="0"/>
              <a:t>1.582.276,40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Comitê de PMCMV </a:t>
            </a:r>
            <a:r>
              <a:rPr lang="pt-BR" dirty="0" smtClean="0"/>
              <a:t>– reuniões mensais dos principais executivos das empresas que atuam no Programa</a:t>
            </a:r>
          </a:p>
          <a:p>
            <a:endParaRPr lang="pt-BR" b="1" dirty="0" smtClean="0"/>
          </a:p>
          <a:p>
            <a:r>
              <a:rPr lang="pt-BR" b="1" dirty="0" smtClean="0"/>
              <a:t>Representação Sindical – </a:t>
            </a:r>
            <a:r>
              <a:rPr lang="pt-BR" dirty="0" smtClean="0"/>
              <a:t>CPN e NN – indicação ao </a:t>
            </a:r>
            <a:r>
              <a:rPr lang="pt-BR" dirty="0" err="1" smtClean="0"/>
              <a:t>Sinduscon</a:t>
            </a:r>
            <a:r>
              <a:rPr lang="pt-BR" dirty="0" smtClean="0"/>
              <a:t> SP</a:t>
            </a:r>
          </a:p>
          <a:p>
            <a:endParaRPr lang="pt-BR" b="1" dirty="0"/>
          </a:p>
          <a:p>
            <a:r>
              <a:rPr lang="pt-BR" b="1" dirty="0" smtClean="0"/>
              <a:t>Reunião SECONCI – </a:t>
            </a:r>
            <a:r>
              <a:rPr lang="pt-BR" dirty="0" smtClean="0"/>
              <a:t>12/2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 social da Construção – 1% da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Nome da ABRAINC para Conselho do SECONCI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Contratação</a:t>
            </a:r>
            <a:r>
              <a:rPr lang="pt-BR" dirty="0" smtClean="0"/>
              <a:t> </a:t>
            </a:r>
            <a:r>
              <a:rPr lang="pt-BR" dirty="0"/>
              <a:t>– reforço na </a:t>
            </a:r>
            <a:r>
              <a:rPr lang="pt-BR" dirty="0" smtClean="0"/>
              <a:t>equipe – necessidade de indicações pelas empresas</a:t>
            </a:r>
          </a:p>
          <a:p>
            <a:endParaRPr lang="pt-BR" dirty="0"/>
          </a:p>
          <a:p>
            <a:pPr lvl="0"/>
            <a:r>
              <a:rPr lang="pt-BR" b="1" dirty="0" smtClean="0"/>
              <a:t>Rio </a:t>
            </a:r>
            <a:r>
              <a:rPr lang="pt-BR" b="1" dirty="0"/>
              <a:t>Grande do Sul </a:t>
            </a:r>
            <a:r>
              <a:rPr lang="pt-BR" dirty="0"/>
              <a:t>– </a:t>
            </a:r>
            <a:r>
              <a:rPr lang="pt-BR" dirty="0" smtClean="0"/>
              <a:t>MPT – discussão no Comitê Jurídico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994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Focos de trabalho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84282" y="836712"/>
          <a:ext cx="8648700" cy="50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Worksheet" r:id="rId4" imgW="8648912" imgH="3085969" progId="Excel.Sheet.12">
                  <p:embed/>
                </p:oleObj>
              </mc:Choice>
              <mc:Fallback>
                <p:oleObj name="Worksheet" r:id="rId4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82" y="836712"/>
                        <a:ext cx="8648700" cy="50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281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- 2014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Metas para mensuração de performance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5 </a:t>
            </a:r>
            <a:r>
              <a:rPr lang="pt-BR" b="1" dirty="0"/>
              <a:t>salários </a:t>
            </a:r>
            <a:r>
              <a:rPr lang="pt-BR" dirty="0"/>
              <a:t>- análise subjetiva das empresas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 Salário por meta objetiva </a:t>
            </a:r>
            <a:r>
              <a:rPr lang="pt-BR" b="1" dirty="0"/>
              <a:t>do elenco de 5 tarefas abaixo listadas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2 </a:t>
            </a:r>
            <a:r>
              <a:rPr lang="pt-BR" b="1" dirty="0"/>
              <a:t>salários </a:t>
            </a:r>
            <a:r>
              <a:rPr lang="pt-BR" dirty="0"/>
              <a:t>– premiação adicional se atingidas </a:t>
            </a:r>
            <a:r>
              <a:rPr lang="pt-BR" b="1" dirty="0"/>
              <a:t>3</a:t>
            </a:r>
            <a:r>
              <a:rPr lang="pt-BR" dirty="0"/>
              <a:t> destas metas</a:t>
            </a:r>
          </a:p>
          <a:p>
            <a:endParaRPr lang="pt-BR" dirty="0"/>
          </a:p>
          <a:p>
            <a:r>
              <a:rPr lang="pt-BR" b="1" dirty="0" smtClean="0"/>
              <a:t>1- Fortalecimento dos Processos ABRAINC - </a:t>
            </a:r>
            <a:r>
              <a:rPr lang="pt-BR" dirty="0"/>
              <a:t>– Comitês, Decisões, </a:t>
            </a:r>
            <a:r>
              <a:rPr lang="pt-BR" dirty="0" smtClean="0"/>
              <a:t>encaminhamento dos Temas Prioritários de </a:t>
            </a:r>
            <a:r>
              <a:rPr lang="pt-BR" dirty="0"/>
              <a:t>forma eficaz, alinhada com as necessidades e disponibilidades das </a:t>
            </a:r>
            <a:r>
              <a:rPr lang="pt-BR" dirty="0" smtClean="0"/>
              <a:t>empresas</a:t>
            </a:r>
          </a:p>
          <a:p>
            <a:r>
              <a:rPr lang="pt-BR" b="1" dirty="0"/>
              <a:t>2</a:t>
            </a:r>
            <a:r>
              <a:rPr lang="pt-BR" b="1" dirty="0" smtClean="0"/>
              <a:t>– Fortalecimento dos Valores ABRAINC </a:t>
            </a:r>
            <a:r>
              <a:rPr lang="pt-BR" dirty="0" smtClean="0"/>
              <a:t>– Posicionamento, Código de Conduta</a:t>
            </a:r>
            <a:endParaRPr lang="pt-BR" b="1" dirty="0" smtClean="0"/>
          </a:p>
          <a:p>
            <a:r>
              <a:rPr lang="pt-BR" b="1" dirty="0" smtClean="0"/>
              <a:t>3 </a:t>
            </a:r>
            <a:r>
              <a:rPr lang="pt-BR" b="1" dirty="0"/>
              <a:t>– Burocracia, licenciamentos - trabalho setorial com </a:t>
            </a:r>
            <a:r>
              <a:rPr lang="pt-BR" b="1" dirty="0" err="1"/>
              <a:t>Booz</a:t>
            </a:r>
            <a:r>
              <a:rPr lang="pt-BR" b="1" dirty="0"/>
              <a:t> – </a:t>
            </a:r>
            <a:r>
              <a:rPr lang="pt-BR" dirty="0"/>
              <a:t>divulgação, encaminhamentos com </a:t>
            </a:r>
            <a:r>
              <a:rPr lang="pt-BR" i="1" dirty="0" err="1"/>
              <a:t>stakeholders</a:t>
            </a:r>
            <a:endParaRPr lang="pt-BR" i="1" dirty="0"/>
          </a:p>
          <a:p>
            <a:r>
              <a:rPr lang="pt-BR" b="1" dirty="0"/>
              <a:t>4</a:t>
            </a:r>
            <a:r>
              <a:rPr lang="pt-BR" b="1" dirty="0" smtClean="0"/>
              <a:t> - </a:t>
            </a:r>
            <a:r>
              <a:rPr lang="pt-BR" b="1" dirty="0"/>
              <a:t>R</a:t>
            </a:r>
            <a:r>
              <a:rPr lang="pt-BR" b="1" dirty="0" smtClean="0"/>
              <a:t>egistros – </a:t>
            </a:r>
            <a:r>
              <a:rPr lang="pt-BR" dirty="0" smtClean="0"/>
              <a:t>continuidade nos avanços –informatização, alinhamento, menores prazos</a:t>
            </a:r>
            <a:endParaRPr lang="pt-BR" dirty="0"/>
          </a:p>
          <a:p>
            <a:r>
              <a:rPr lang="pt-BR" b="1" dirty="0" smtClean="0"/>
              <a:t>5 - Modelo de Negócios – </a:t>
            </a:r>
            <a:r>
              <a:rPr lang="pt-BR" dirty="0" smtClean="0"/>
              <a:t>parecer, avanço na discussão com bancos</a:t>
            </a:r>
          </a:p>
          <a:p>
            <a:pPr marL="342900" indent="-342900">
              <a:buFont typeface="+mj-lt"/>
              <a:buAutoNum type="arabicPeriod"/>
            </a:pPr>
            <a:endParaRPr lang="pt-BR" b="1" dirty="0"/>
          </a:p>
          <a:p>
            <a:r>
              <a:rPr lang="pt-BR" b="1" dirty="0"/>
              <a:t>Outras metas estratégicas e táticas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Representação e apresentação adequadas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Crescimento da representatividade da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Diálogo </a:t>
            </a:r>
            <a:r>
              <a:rPr lang="pt-BR" dirty="0"/>
              <a:t>com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Diálogo</a:t>
            </a:r>
            <a:r>
              <a:rPr lang="pt-BR" dirty="0"/>
              <a:t>/ melhorias com CEF, BB e outros </a:t>
            </a:r>
            <a:r>
              <a:rPr lang="pt-BR" dirty="0" smtClean="0"/>
              <a:t>bancos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15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87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Plano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Retenção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pontos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49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Plano de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Retenção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Definição Reunião 23/5 - </a:t>
            </a:r>
            <a:r>
              <a:rPr lang="pt-BR" dirty="0"/>
              <a:t>Para retenção e alinhamento de longo prazo, na falta de alternativas correntes nas empresas e fundos (opções, </a:t>
            </a:r>
            <a:r>
              <a:rPr lang="pt-BR" i="1" dirty="0" err="1"/>
              <a:t>carry</a:t>
            </a:r>
            <a:r>
              <a:rPr lang="pt-BR" dirty="0"/>
              <a:t>), definida pela Diretoria atribuição de Plano de Previdência com </a:t>
            </a:r>
            <a:r>
              <a:rPr lang="pt-BR" i="1" dirty="0" err="1"/>
              <a:t>vestings</a:t>
            </a:r>
            <a:r>
              <a:rPr lang="pt-BR" dirty="0"/>
              <a:t> no tempo e premiação no longo prazo, com efeitos semelhantes a estes </a:t>
            </a:r>
            <a:r>
              <a:rPr lang="pt-BR" dirty="0" smtClean="0"/>
              <a:t>instrumentos</a:t>
            </a:r>
            <a:endParaRPr lang="pt-BR" b="1" dirty="0" smtClean="0"/>
          </a:p>
          <a:p>
            <a:r>
              <a:rPr lang="pt-BR" b="1" dirty="0" smtClean="0"/>
              <a:t>Proposta enviada – Plano de Previdência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Contribuição da empresa – igual ao funcionário – até 8% do salário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Computador, </a:t>
            </a:r>
            <a:r>
              <a:rPr lang="pt-BR" b="1" dirty="0" err="1" smtClean="0"/>
              <a:t>outplacement</a:t>
            </a:r>
            <a:r>
              <a:rPr lang="pt-BR" b="1" dirty="0" smtClean="0"/>
              <a:t>, seguro saúde</a:t>
            </a:r>
            <a:endParaRPr lang="pt-BR" b="1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15</a:t>
            </a:r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56795"/>
              </p:ext>
            </p:extLst>
          </p:nvPr>
        </p:nvGraphicFramePr>
        <p:xfrm>
          <a:off x="467544" y="3592783"/>
          <a:ext cx="5021580" cy="1612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0790"/>
                <a:gridCol w="2510790"/>
              </a:tblGrid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TEMPO DE CONTRIBUIÇÃO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PERCENTUAL DO SALDO EMPRESA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Até 2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0%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2 a 4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20%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4 a 5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35%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5 a 6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45%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6 a 7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60%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7 a 8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75%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Acima de 8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100%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440428"/>
              </p:ext>
            </p:extLst>
          </p:nvPr>
        </p:nvGraphicFramePr>
        <p:xfrm>
          <a:off x="1312118" y="2708920"/>
          <a:ext cx="7292330" cy="241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Worksheet" r:id="rId3" imgW="6572132" imgH="1504841" progId="Excel.Sheet.8">
                  <p:embed/>
                </p:oleObj>
              </mc:Choice>
              <mc:Fallback>
                <p:oleObj name="Worksheet" r:id="rId3" imgW="6572132" imgH="1504841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2118" y="2708920"/>
                        <a:ext cx="7292330" cy="2412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990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3: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Booz – </a:t>
            </a: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frentes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pt-BR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 nos processos – Pacto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anti-corrupção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Trabalho MBC/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88189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-  Modelo 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Análise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racionalização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Entrada dos projetos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egmentação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acordo com complexidade e tipo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empreendimento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Regras claras e inspeções posteriores - direito prévio de construir de acordo com regras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zoneamento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definidas (França)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Normas </a:t>
            </a:r>
            <a:r>
              <a:rPr lang="pt-BR" b="1" i="1" dirty="0"/>
              <a:t>e diretrizes claras para futura aprovação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Canal de </a:t>
            </a:r>
            <a:r>
              <a:rPr lang="pt-BR" b="1" i="1" dirty="0" err="1"/>
              <a:t>pré</a:t>
            </a:r>
            <a:r>
              <a:rPr lang="pt-BR" b="1" i="1" dirty="0"/>
              <a:t>-consulta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Regras de aprovação claras, sem </a:t>
            </a:r>
            <a:r>
              <a:rPr lang="pt-BR" b="1" i="1" dirty="0" smtClean="0"/>
              <a:t>discricionariedades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Digitação única (MM)</a:t>
            </a:r>
          </a:p>
          <a:p>
            <a:pPr lvl="1"/>
            <a:endParaRPr lang="pt-B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Instância única para documentos, análise, aprovações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Aprovação única, através de colegiados; comunique-se unificados.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Decreto 620-2009 Rio de Janeiro; </a:t>
            </a:r>
            <a:r>
              <a:rPr lang="pt-BR" b="1" dirty="0" err="1"/>
              <a:t>Graprohab</a:t>
            </a:r>
            <a:r>
              <a:rPr lang="pt-BR" b="1" dirty="0"/>
              <a:t> (Estado SP), Hong-Kong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Prazos e responsabilidades definidas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Solução de sobreposições (</a:t>
            </a:r>
            <a:r>
              <a:rPr lang="pt-BR" b="1" i="1" dirty="0" err="1"/>
              <a:t>ex</a:t>
            </a:r>
            <a:r>
              <a:rPr lang="pt-BR" b="1" i="1" dirty="0"/>
              <a:t>: CETESB, </a:t>
            </a:r>
            <a:r>
              <a:rPr lang="pt-BR" b="1" i="1" dirty="0" smtClean="0"/>
              <a:t>SVMA) – Plano de Licenciamento Ambiental Unificado – </a:t>
            </a:r>
            <a:r>
              <a:rPr lang="pt-BR" b="1" i="1" dirty="0" err="1" smtClean="0"/>
              <a:t>ex</a:t>
            </a:r>
            <a:r>
              <a:rPr lang="pt-BR" b="1" i="1" dirty="0" smtClean="0"/>
              <a:t>: Arco do Futuro (MM)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Gestão de eficácia dos processos: indicadores, metas,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Prazos máximos para aprovações (Índia, Israel)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03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 nos processos – Pacto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anti-corrupção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Trabalho MBC/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767751"/>
            <a:ext cx="8624887" cy="36659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-  Modelo 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Análise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racionalização -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cont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Simplificação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processos (eliminação, redefinição, terceirização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Aprovação por parâmetros construtivos (Curitiba)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Inversão da responsabilidade </a:t>
            </a:r>
            <a:r>
              <a:rPr lang="pt-BR" b="1" i="1" dirty="0" smtClean="0"/>
              <a:t> - processo </a:t>
            </a:r>
            <a:r>
              <a:rPr lang="pt-BR" b="1" i="1" dirty="0"/>
              <a:t>declaratório com fiscalização na execução e </a:t>
            </a:r>
            <a:r>
              <a:rPr lang="pt-BR" b="1" i="1" dirty="0" smtClean="0"/>
              <a:t>entrega</a:t>
            </a:r>
            <a:endParaRPr lang="pt-BR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Adaptar </a:t>
            </a:r>
            <a:r>
              <a:rPr lang="pt-BR" b="1" i="1" dirty="0"/>
              <a:t>anuências a datas adequadas (</a:t>
            </a:r>
            <a:r>
              <a:rPr lang="pt-BR" b="1" i="1" dirty="0" err="1"/>
              <a:t>Ex</a:t>
            </a:r>
            <a:r>
              <a:rPr lang="pt-BR" b="1" i="1" dirty="0"/>
              <a:t>: alvará de execução e não de aprovação)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Tirar cruzamentos indevidos. </a:t>
            </a:r>
            <a:r>
              <a:rPr lang="pt-BR" b="1" i="1" dirty="0" err="1"/>
              <a:t>Ex</a:t>
            </a:r>
            <a:r>
              <a:rPr lang="pt-BR" b="1" i="1" dirty="0"/>
              <a:t>: alvará de stand só com projeto aprovado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i="1" dirty="0"/>
              <a:t>Habite-se eletrônico efetivamente automático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i="1" dirty="0"/>
              <a:t>Controles automáticos/ desvinculação do Habite-se quando </a:t>
            </a:r>
            <a:r>
              <a:rPr lang="pt-BR" b="1" i="1" dirty="0" smtClean="0"/>
              <a:t>indevido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0" lvl="1"/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pilotos: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São Paulo (projeto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Falconi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), Rio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Janeiro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278605" y="4580695"/>
            <a:ext cx="8624887" cy="1726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Proposta </a:t>
            </a:r>
            <a:r>
              <a:rPr lang="pt-BR" b="1" dirty="0"/>
              <a:t>técnica</a:t>
            </a:r>
            <a:r>
              <a:rPr lang="pt-BR" dirty="0"/>
              <a:t>. </a:t>
            </a:r>
            <a:r>
              <a:rPr lang="pt-BR" dirty="0" err="1"/>
              <a:t>Sinduscon</a:t>
            </a:r>
            <a:r>
              <a:rPr lang="pt-BR" dirty="0"/>
              <a:t> – </a:t>
            </a:r>
            <a:r>
              <a:rPr lang="pt-BR" dirty="0" smtClean="0"/>
              <a:t>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de condicionar </a:t>
            </a:r>
            <a:r>
              <a:rPr lang="pt-BR" dirty="0" smtClean="0"/>
              <a:t> </a:t>
            </a:r>
            <a:r>
              <a:rPr lang="pt-BR" dirty="0"/>
              <a:t>Habite-se à Certidão de Quitação do 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Respeitar </a:t>
            </a:r>
            <a:r>
              <a:rPr lang="pt-BR" dirty="0"/>
              <a:t>o Código Tributário </a:t>
            </a:r>
            <a:r>
              <a:rPr lang="pt-BR" dirty="0" smtClean="0"/>
              <a:t>Nacional -recolhimento </a:t>
            </a:r>
            <a:r>
              <a:rPr lang="pt-BR" dirty="0"/>
              <a:t>de ISS – 5% sobre mão de obra – eletrônico, como </a:t>
            </a:r>
            <a:r>
              <a:rPr lang="pt-BR" dirty="0" smtClean="0"/>
              <a:t>INSS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Considerar devidamente a contabilidade apresentada pelas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 </a:t>
            </a:r>
            <a:r>
              <a:rPr lang="pt-BR" dirty="0"/>
              <a:t>fiscal só </a:t>
            </a:r>
            <a:r>
              <a:rPr lang="pt-BR" dirty="0" smtClean="0"/>
              <a:t>por </a:t>
            </a:r>
            <a:r>
              <a:rPr lang="pt-BR" dirty="0"/>
              <a:t>irregularidade - revogar o decreto </a:t>
            </a:r>
            <a:r>
              <a:rPr lang="pt-BR" dirty="0" smtClean="0"/>
              <a:t>por sua aplicação</a:t>
            </a:r>
          </a:p>
        </p:txBody>
      </p:sp>
    </p:spTree>
    <p:extLst>
      <p:ext uri="{BB962C8B-B14F-4D97-AF65-F5344CB8AC3E}">
        <p14:creationId xmlns:p14="http://schemas.microsoft.com/office/powerpoint/2010/main" val="2943060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 nos processos – Pacto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anti-corrupção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Trabalho MBC/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88189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Licenciamentos – Prefeituras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- slides 8 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14)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Corpo Técnico e processos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quantidade,capacitação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Modelos de comparação –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benchmarks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por engenheiros certificados terceirizados (Colômbia, Áustria, Reino Unido)</a:t>
            </a:r>
          </a:p>
          <a:p>
            <a:pPr lvl="0"/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Incentivos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análise rápida, legislação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Definição e divulgação de prazos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Redução de custos se prazo supera determinado limite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Premiação de acordo com desempenho 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Filipinas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Informatização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– slide 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Divulgação de informações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on-line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One</a:t>
            </a:r>
            <a:r>
              <a:rPr lang="pt-BR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-stop shop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plataforma on-line com CAD – integração projetistas, incorporadoras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Submissão e acompanhamento de pedidos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on-line (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Holanda)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Gestão de capacidade, alocação de recursos, identificação de gargalos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Programa de governo para avanço na gestão dos municípios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Fontes de recursos,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coordenação</a:t>
            </a: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pilotos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15866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– Burocracia,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Licenciamentos – Comitê de Incorporação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6048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Insegurança Funcionário Público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Definição clara de responsabilidades 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resp.registral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vs. da prefeitura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Seguro para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Func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. Público p/ ações de boa-fé–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EUA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-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Comitê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/>
              <a:t>P</a:t>
            </a:r>
            <a:r>
              <a:rPr lang="pt-BR" b="1" i="1" dirty="0" smtClean="0"/>
              <a:t>rocesso </a:t>
            </a:r>
            <a:r>
              <a:rPr lang="pt-BR" b="1" i="1" dirty="0"/>
              <a:t>declaratório com fiscalização na execução e </a:t>
            </a:r>
            <a:r>
              <a:rPr lang="pt-BR" b="1" i="1" dirty="0" smtClean="0"/>
              <a:t>entrega (MM)</a:t>
            </a:r>
            <a:endParaRPr lang="pt-B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Segurança Jurídica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- slides 16 e 17)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Reunir 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stakeholders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para alinhamento de regras não escritas (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prefeituras, MP, CETESB, IPHAM) – entendimento mais amplo de requisitos e critérios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Exemplos - coordenação de ações locais para resolução de conflitos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No RJ, Prefeitura, Estado e MP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Curitiba: ADEMI, Prefeitura e incorporadoras para critérios e processos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COMPUR – RJ: Códigos de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Revisar legislações municipais por objetividade nas contrapartidas</a:t>
            </a:r>
            <a:endParaRPr lang="pt-BR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Criação de agências municipais que superem mandatos de 4 anos</a:t>
            </a:r>
          </a:p>
          <a:p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Outras ações de prazo mais longo: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Alinhamento de legislações entre diversos níveis de governo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Garantir legislação clara sem subjetividade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Padronizar legislações 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códigos de obras/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tipologias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pilotos: 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55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Governança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aprovações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2011275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87575" y="2586390"/>
            <a:ext cx="147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Comitês</a:t>
            </a:r>
            <a:endParaRPr lang="pt-BR" sz="1600" b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2011275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32185" y="2514382"/>
            <a:ext cx="1431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Diretoria</a:t>
            </a:r>
            <a:endParaRPr lang="pt-BR" sz="1600" b="1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2041641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2484185"/>
            <a:ext cx="152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Conselho Deliberativo</a:t>
            </a:r>
            <a:endParaRPr lang="pt-BR" sz="1600" b="1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31988" y="836712"/>
            <a:ext cx="8624887" cy="3419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 algn="ctr"/>
            <a:r>
              <a:rPr lang="pt-BR" b="1" dirty="0" smtClean="0">
                <a:latin typeface="Helvetica" charset="0"/>
                <a:ea typeface="Helvetica" charset="0"/>
                <a:cs typeface="Helvetica" charset="0"/>
              </a:rPr>
              <a:t>Diretrizes/ Definições Estratégicas/ Priorizações </a:t>
            </a:r>
            <a:endParaRPr lang="pt-BR" b="1" dirty="0" smtClean="0"/>
          </a:p>
        </p:txBody>
      </p:sp>
      <p:sp>
        <p:nvSpPr>
          <p:cNvPr id="2" name="Seta para a direita 1"/>
          <p:cNvSpPr/>
          <p:nvPr/>
        </p:nvSpPr>
        <p:spPr>
          <a:xfrm>
            <a:off x="2624911" y="2646646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a direita 2"/>
          <p:cNvSpPr/>
          <p:nvPr/>
        </p:nvSpPr>
        <p:spPr>
          <a:xfrm>
            <a:off x="5634666" y="2673597"/>
            <a:ext cx="853288" cy="209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>
            <a:off x="191839" y="1331603"/>
            <a:ext cx="8556625" cy="3866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174626" y="6426811"/>
            <a:ext cx="8661532" cy="31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7"/>
          <p:cNvSpPr>
            <a:spLocks noChangeArrowheads="1"/>
          </p:cNvSpPr>
          <p:nvPr/>
        </p:nvSpPr>
        <p:spPr bwMode="auto">
          <a:xfrm>
            <a:off x="211271" y="5953905"/>
            <a:ext cx="8624887" cy="3419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 algn="ctr"/>
            <a:r>
              <a:rPr lang="pt-BR" b="1" dirty="0" smtClean="0">
                <a:latin typeface="Helvetica" charset="0"/>
                <a:ea typeface="Helvetica" charset="0"/>
                <a:cs typeface="Helvetica" charset="0"/>
              </a:rPr>
              <a:t>Ações/ Propostas </a:t>
            </a:r>
            <a:endParaRPr lang="pt-BR" b="1" dirty="0" smtClean="0"/>
          </a:p>
        </p:txBody>
      </p:sp>
      <p:sp>
        <p:nvSpPr>
          <p:cNvPr id="23" name="CaixaDeTexto 22"/>
          <p:cNvSpPr txBox="1"/>
          <p:nvPr/>
        </p:nvSpPr>
        <p:spPr>
          <a:xfrm>
            <a:off x="856365" y="3728855"/>
            <a:ext cx="1941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Propor projeto/ações alinhados as diretrizes.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Planejamento </a:t>
            </a:r>
            <a:r>
              <a:rPr lang="pt-BR" sz="1200" b="1" dirty="0"/>
              <a:t>tático e apoio técnico na execução dos projetos.</a:t>
            </a:r>
          </a:p>
          <a:p>
            <a:endParaRPr lang="pt-BR" sz="1200" b="1" dirty="0"/>
          </a:p>
          <a:p>
            <a:r>
              <a:rPr lang="pt-BR" sz="1200" b="1" dirty="0"/>
              <a:t>Outras atribuições definidas pelo Conselho e Diretoria.</a:t>
            </a:r>
            <a:endParaRPr lang="pt-BR" sz="16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809270" y="3786341"/>
            <a:ext cx="19649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Direcionamento das prioridades aos comitês. </a:t>
            </a:r>
            <a:endParaRPr lang="pt-BR" sz="1200" b="1" dirty="0" smtClean="0"/>
          </a:p>
          <a:p>
            <a:endParaRPr lang="pt-BR" sz="1200" b="1" dirty="0" smtClean="0"/>
          </a:p>
          <a:p>
            <a:r>
              <a:rPr lang="pt-BR" sz="1200" b="1" dirty="0" smtClean="0"/>
              <a:t>Autonomia </a:t>
            </a:r>
            <a:r>
              <a:rPr lang="pt-BR" sz="1200" b="1" dirty="0"/>
              <a:t>de execução sobre o orçamento aprovado pelo Conselho</a:t>
            </a:r>
            <a:r>
              <a:rPr lang="pt-BR" sz="1200" b="1" dirty="0" smtClean="0"/>
              <a:t>.</a:t>
            </a:r>
            <a:endParaRPr lang="pt-BR" sz="1200" b="1" dirty="0"/>
          </a:p>
          <a:p>
            <a:endParaRPr lang="pt-BR" sz="1200" b="1" dirty="0" smtClean="0"/>
          </a:p>
          <a:p>
            <a:r>
              <a:rPr lang="pt-BR" sz="1200" b="1" dirty="0" smtClean="0"/>
              <a:t>Outras </a:t>
            </a:r>
            <a:r>
              <a:rPr lang="pt-BR" sz="1200" b="1" dirty="0"/>
              <a:t>atribuições definidas pelo CD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487954" y="3789040"/>
            <a:ext cx="2188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Aprovar diretrizes gerais, </a:t>
            </a:r>
            <a:r>
              <a:rPr lang="pt-BR" sz="1200" b="1" dirty="0" smtClean="0"/>
              <a:t>planejamento/ </a:t>
            </a:r>
            <a:r>
              <a:rPr lang="pt-BR" sz="1200" b="1" dirty="0"/>
              <a:t>orçamento</a:t>
            </a:r>
            <a:r>
              <a:rPr lang="pt-BR" sz="1200" b="1" dirty="0" smtClean="0"/>
              <a:t>.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Avaliação </a:t>
            </a:r>
            <a:r>
              <a:rPr lang="pt-BR" sz="1200" b="1" dirty="0"/>
              <a:t>dos resultados e recomendações a diretoria</a:t>
            </a:r>
            <a:r>
              <a:rPr lang="pt-BR" sz="1200" b="1" dirty="0" smtClean="0"/>
              <a:t>.</a:t>
            </a:r>
            <a:endParaRPr lang="pt-BR" sz="1200" b="1" dirty="0"/>
          </a:p>
          <a:p>
            <a:endParaRPr lang="pt-BR" sz="1200" b="1" dirty="0" smtClean="0"/>
          </a:p>
          <a:p>
            <a:r>
              <a:rPr lang="pt-BR" sz="1200" b="1" dirty="0" smtClean="0"/>
              <a:t>Aprovação </a:t>
            </a:r>
            <a:r>
              <a:rPr lang="pt-BR" sz="1200" b="1" dirty="0"/>
              <a:t>de </a:t>
            </a:r>
            <a:r>
              <a:rPr lang="pt-BR" sz="1200" b="1" dirty="0" smtClean="0"/>
              <a:t>orçamentos </a:t>
            </a:r>
            <a:r>
              <a:rPr lang="pt-BR" sz="1200" b="1" dirty="0"/>
              <a:t>não previstos no orçamento inicial.</a:t>
            </a:r>
          </a:p>
        </p:txBody>
      </p:sp>
    </p:spTree>
    <p:extLst>
      <p:ext uri="{BB962C8B-B14F-4D97-AF65-F5344CB8AC3E}">
        <p14:creationId xmlns:p14="http://schemas.microsoft.com/office/powerpoint/2010/main" val="3407093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467544" y="1124744"/>
          <a:ext cx="8243007" cy="461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Worksheet" r:id="rId3" imgW="4914857" imgH="2752667" progId="Excel.Sheet.12">
                  <p:embed/>
                </p:oleObj>
              </mc:Choice>
              <mc:Fallback>
                <p:oleObj name="Worksheet" r:id="rId3" imgW="4914857" imgH="2752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124744"/>
                        <a:ext cx="8243007" cy="4616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6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 2014 – 1º semestre - eventos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Trabalhos </a:t>
            </a:r>
            <a:r>
              <a:rPr lang="pt-BR" dirty="0" err="1"/>
              <a:t>Booz</a:t>
            </a:r>
            <a:r>
              <a:rPr lang="pt-BR" dirty="0"/>
              <a:t> e FGV</a:t>
            </a:r>
          </a:p>
          <a:p>
            <a:endParaRPr lang="pt-BR" b="1" dirty="0" smtClean="0"/>
          </a:p>
          <a:p>
            <a:r>
              <a:rPr lang="pt-BR" b="1" dirty="0"/>
              <a:t>Comitê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Cartórios, registros, recursos bloqueados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Reuniões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Modelo de Negócios</a:t>
            </a:r>
          </a:p>
          <a:p>
            <a:endParaRPr lang="pt-BR" b="1" dirty="0"/>
          </a:p>
          <a:p>
            <a:r>
              <a:rPr lang="pt-BR" b="1" dirty="0" smtClean="0"/>
              <a:t>Comitê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 err="1" smtClean="0"/>
              <a:t>Booz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Acompanhamento- Modelo de Vendas e Modelo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Vendas e Modelo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MPT – encontro com advogados em 18/2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TACs</a:t>
            </a:r>
            <a:r>
              <a:rPr lang="pt-BR" dirty="0"/>
              <a:t>, acompanhamentos legislativos, </a:t>
            </a:r>
            <a:r>
              <a:rPr lang="pt-BR" dirty="0" err="1" smtClean="0"/>
              <a:t>ACPs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0881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PMCMV3, Casa Paulista, </a:t>
            </a:r>
            <a:r>
              <a:rPr lang="pt-BR" dirty="0" smtClean="0"/>
              <a:t>HIS-SP., PPP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 ABRAINC – até junho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Compliance</a:t>
            </a:r>
            <a:r>
              <a:rPr lang="pt-BR" dirty="0" smtClean="0"/>
              <a:t>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Book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 e formação de mão de obra– Ideia Brasil, SENAI, </a:t>
            </a:r>
            <a:r>
              <a:rPr lang="pt-BR" dirty="0" err="1" smtClean="0"/>
              <a:t>Sintracon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epresentação dissídio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Formalização/desoneração – maturação do que queremos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Comitê 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Produtividade – diagnóstico e 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de Desempenho, ensaios, </a:t>
            </a:r>
            <a:r>
              <a:rPr lang="pt-BR" dirty="0" smtClean="0"/>
              <a:t>PMCMV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0581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Calendário de reuniões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174625" y="692696"/>
          <a:ext cx="8512175" cy="587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Worksheet" r:id="rId4" imgW="7324777" imgH="7010574" progId="Excel.Sheet.12">
                  <p:embed/>
                </p:oleObj>
              </mc:Choice>
              <mc:Fallback>
                <p:oleObj name="Worksheet" r:id="rId4" imgW="7324777" imgH="70105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625" y="692696"/>
                        <a:ext cx="8512175" cy="5874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654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31646</TotalTime>
  <Words>4187</Words>
  <Application>Microsoft Office PowerPoint</Application>
  <PresentationFormat>Apresentação na tela (4:3)</PresentationFormat>
  <Paragraphs>778</Paragraphs>
  <Slides>48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Helvetica</vt:lpstr>
      <vt:lpstr>Verdana</vt:lpstr>
      <vt:lpstr>Tema do Office</vt:lpstr>
      <vt:lpstr>Worksheet</vt:lpstr>
      <vt:lpstr>Apresentação do PowerPoint</vt:lpstr>
      <vt:lpstr>Pauta</vt:lpstr>
      <vt:lpstr>Apresentação do PowerPoint</vt:lpstr>
      <vt:lpstr>Atualizações ABRAINC </vt:lpstr>
      <vt:lpstr>Governança - aprovações</vt:lpstr>
      <vt:lpstr>Apresentação do PowerPoint</vt:lpstr>
      <vt:lpstr>Rápida atualização - Comitês </vt:lpstr>
      <vt:lpstr>Rápida atualização - Comitês </vt:lpstr>
      <vt:lpstr>ABRAINC – Calendário de reuniões  </vt:lpstr>
      <vt:lpstr>Atualizações e Plano de Trabalho 2014 - ABRAINC </vt:lpstr>
      <vt:lpstr>Comunicação - Calendário 1º semestre de 2014:  </vt:lpstr>
      <vt:lpstr>Apresentação do PowerPoint</vt:lpstr>
      <vt:lpstr>Apresentação do PowerPoint</vt:lpstr>
      <vt:lpstr>Burocracia, Licenciamentos </vt:lpstr>
      <vt:lpstr>Prefeitura de São Paulo – trabalho Falconi</vt:lpstr>
      <vt:lpstr>Melhoria nos processos – Pacto anti-corrupção e Trabalho MBC/Booz </vt:lpstr>
      <vt:lpstr>Apresentação do PowerPoint</vt:lpstr>
      <vt:lpstr>Apresentação do PowerPoint</vt:lpstr>
      <vt:lpstr>Modelo de vendas - reuniões para discussão e posicionamento  </vt:lpstr>
      <vt:lpstr>Apresentação do PowerPoint</vt:lpstr>
      <vt:lpstr>Modelo de Negócios  - vendas definitivas , equilíbrio nas relações  </vt:lpstr>
      <vt:lpstr>Apresentação do PowerPoint</vt:lpstr>
      <vt:lpstr>Apresentação do PowerPoint</vt:lpstr>
      <vt:lpstr>Apresentação do PowerPoint</vt:lpstr>
      <vt:lpstr>ABRAINC – Focos de trabalho  </vt:lpstr>
      <vt:lpstr>Apresentação do PowerPoint</vt:lpstr>
      <vt:lpstr>Metas 2013 e Bonificação Representante – fechamento com Diretoria</vt:lpstr>
      <vt:lpstr>Metas definidas - 2013</vt:lpstr>
      <vt:lpstr>Metas definidas - 2013</vt:lpstr>
      <vt:lpstr>Metas propostas - 2013</vt:lpstr>
      <vt:lpstr>Metas propostas - 2013</vt:lpstr>
      <vt:lpstr>Outras metas e balanços Comitês - 2013</vt:lpstr>
      <vt:lpstr>Apresentação do PowerPoint</vt:lpstr>
      <vt:lpstr>Outras metas e balanços Comitês - 2013</vt:lpstr>
      <vt:lpstr>Outras metas e balanços Comitês - 2013 </vt:lpstr>
      <vt:lpstr>Outras metas e balanços Comitês - 2013 </vt:lpstr>
      <vt:lpstr>Outras metas e balanços Comitês - 2013 </vt:lpstr>
      <vt:lpstr>Outras metas e balanços Comitês - 2013</vt:lpstr>
      <vt:lpstr>Outras metas e balanços Comitês - 2013</vt:lpstr>
      <vt:lpstr>ABRAINC – Focos de trabalho  </vt:lpstr>
      <vt:lpstr>Metas propostas - 2014</vt:lpstr>
      <vt:lpstr>Apresentação do PowerPoint</vt:lpstr>
      <vt:lpstr>Plano de Retenção</vt:lpstr>
      <vt:lpstr>Apresentação do PowerPoint</vt:lpstr>
      <vt:lpstr>Melhoria nos processos – Pacto anti-corrupção e Trabalho MBC/Booz   </vt:lpstr>
      <vt:lpstr>Melhoria nos processos – Pacto anti-corrupção e Trabalho MBC/Booz  </vt:lpstr>
      <vt:lpstr>Melhoria nos processos – Pacto anti-corrupção e Trabalho MBC/Booz  </vt:lpstr>
      <vt:lpstr>2 – Burocracia, Licenciamentos – Comitê de Incorporação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3351</cp:revision>
  <dcterms:created xsi:type="dcterms:W3CDTF">2009-08-13T21:08:28Z</dcterms:created>
  <dcterms:modified xsi:type="dcterms:W3CDTF">2014-02-13T21:02:23Z</dcterms:modified>
</cp:coreProperties>
</file>