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71" r:id="rId2"/>
    <p:sldId id="273" r:id="rId3"/>
    <p:sldId id="283" r:id="rId4"/>
    <p:sldId id="274" r:id="rId5"/>
    <p:sldId id="338" r:id="rId6"/>
    <p:sldId id="339" r:id="rId7"/>
    <p:sldId id="340" r:id="rId8"/>
    <p:sldId id="341" r:id="rId9"/>
    <p:sldId id="342" r:id="rId10"/>
    <p:sldId id="279" r:id="rId11"/>
    <p:sldId id="285" r:id="rId12"/>
    <p:sldId id="286" r:id="rId13"/>
    <p:sldId id="354" r:id="rId14"/>
    <p:sldId id="355" r:id="rId15"/>
    <p:sldId id="356" r:id="rId16"/>
    <p:sldId id="357" r:id="rId17"/>
    <p:sldId id="358" r:id="rId18"/>
    <p:sldId id="359" r:id="rId19"/>
    <p:sldId id="295" r:id="rId20"/>
    <p:sldId id="299" r:id="rId21"/>
    <p:sldId id="300" r:id="rId22"/>
    <p:sldId id="301" r:id="rId23"/>
    <p:sldId id="343" r:id="rId24"/>
    <p:sldId id="335" r:id="rId25"/>
    <p:sldId id="309" r:id="rId26"/>
    <p:sldId id="337" r:id="rId27"/>
    <p:sldId id="312" r:id="rId28"/>
    <p:sldId id="319" r:id="rId29"/>
    <p:sldId id="323" r:id="rId30"/>
    <p:sldId id="336" r:id="rId31"/>
    <p:sldId id="326" r:id="rId32"/>
    <p:sldId id="327" r:id="rId33"/>
    <p:sldId id="328" r:id="rId34"/>
    <p:sldId id="330" r:id="rId35"/>
    <p:sldId id="361" r:id="rId36"/>
    <p:sldId id="362" r:id="rId37"/>
    <p:sldId id="288" r:id="rId38"/>
    <p:sldId id="351" r:id="rId39"/>
    <p:sldId id="349" r:id="rId40"/>
    <p:sldId id="353" r:id="rId41"/>
    <p:sldId id="352" r:id="rId42"/>
    <p:sldId id="348" r:id="rId43"/>
  </p:sldIdLst>
  <p:sldSz cx="9144000" cy="6858000" type="screen4x3"/>
  <p:notesSz cx="6797675" cy="9926638"/>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2552" y="-2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Pasta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30"/>
      <c:rotY val="0"/>
      <c:rAngAx val="0"/>
      <c:perspective val="0"/>
    </c:view3D>
    <c:floor>
      <c:thickness val="0"/>
    </c:floor>
    <c:sideWall>
      <c:thickness val="0"/>
    </c:sideWall>
    <c:backWall>
      <c:thickness val="0"/>
    </c:backWall>
    <c:plotArea>
      <c:layout/>
      <c:pie3DChart>
        <c:varyColors val="1"/>
        <c:ser>
          <c:idx val="0"/>
          <c:order val="0"/>
          <c:explosion val="3"/>
          <c:dLbls>
            <c:txPr>
              <a:bodyPr/>
              <a:lstStyle/>
              <a:p>
                <a:pPr>
                  <a:defRPr sz="1200" b="1">
                    <a:solidFill>
                      <a:schemeClr val="bg1"/>
                    </a:solidFill>
                  </a:defRPr>
                </a:pPr>
                <a:endParaRPr lang="en-US"/>
              </a:p>
            </c:txPr>
            <c:showLegendKey val="0"/>
            <c:showVal val="1"/>
            <c:showCatName val="1"/>
            <c:showSerName val="0"/>
            <c:showPercent val="0"/>
            <c:showBubbleSize val="0"/>
            <c:separator> </c:separator>
            <c:showLeaderLines val="1"/>
          </c:dLbls>
          <c:cat>
            <c:strRef>
              <c:f>Plan1!$A$2:$A$5</c:f>
              <c:strCache>
                <c:ptCount val="4"/>
                <c:pt idx="0">
                  <c:v>Mestre de Obra</c:v>
                </c:pt>
                <c:pt idx="1">
                  <c:v>Gerente de RH</c:v>
                </c:pt>
                <c:pt idx="2">
                  <c:v>Encarregado</c:v>
                </c:pt>
                <c:pt idx="3">
                  <c:v>Engenheiro Civil</c:v>
                </c:pt>
              </c:strCache>
            </c:strRef>
          </c:cat>
          <c:val>
            <c:numRef>
              <c:f>Plan1!$B$2:$B$5</c:f>
              <c:numCache>
                <c:formatCode>General</c:formatCode>
                <c:ptCount val="4"/>
                <c:pt idx="0">
                  <c:v>1.0</c:v>
                </c:pt>
                <c:pt idx="1">
                  <c:v>3.0</c:v>
                </c:pt>
                <c:pt idx="2">
                  <c:v>1.0</c:v>
                </c:pt>
                <c:pt idx="3">
                  <c:v>1.0</c:v>
                </c:pt>
              </c:numCache>
            </c:numRef>
          </c:val>
        </c:ser>
        <c:dLbls>
          <c:showLegendKey val="0"/>
          <c:showVal val="0"/>
          <c:showCatName val="0"/>
          <c:showSerName val="0"/>
          <c:showPercent val="0"/>
          <c:showBubbleSize val="0"/>
          <c:showLeaderLines val="1"/>
        </c:dLbls>
      </c:pie3DChart>
    </c:plotArea>
    <c:plotVisOnly val="1"/>
    <c:dispBlanksAs val="gap"/>
    <c:showDLblsOverMax val="0"/>
  </c:chart>
  <c:spPr>
    <a:noFill/>
    <a:ln>
      <a:no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6400" cy="495300"/>
          </a:xfrm>
          <a:prstGeom prst="rect">
            <a:avLst/>
          </a:prstGeom>
        </p:spPr>
        <p:txBody>
          <a:bodyPr vert="horz" lIns="95562" tIns="47781" rIns="95562" bIns="47781" rtlCol="0"/>
          <a:lstStyle>
            <a:lvl1pPr algn="l" fontAlgn="auto">
              <a:spcBef>
                <a:spcPts val="0"/>
              </a:spcBef>
              <a:spcAft>
                <a:spcPts val="0"/>
              </a:spcAft>
              <a:defRPr sz="1300">
                <a:latin typeface="+mn-lt"/>
              </a:defRPr>
            </a:lvl1pPr>
          </a:lstStyle>
          <a:p>
            <a:pPr>
              <a:defRPr/>
            </a:pPr>
            <a:endParaRPr lang="pt-BR"/>
          </a:p>
        </p:txBody>
      </p:sp>
      <p:sp>
        <p:nvSpPr>
          <p:cNvPr id="3" name="Espaço Reservado para Data 2"/>
          <p:cNvSpPr>
            <a:spLocks noGrp="1"/>
          </p:cNvSpPr>
          <p:nvPr>
            <p:ph type="dt" sz="quarter" idx="1"/>
          </p:nvPr>
        </p:nvSpPr>
        <p:spPr>
          <a:xfrm>
            <a:off x="3849688" y="0"/>
            <a:ext cx="2946400" cy="495300"/>
          </a:xfrm>
          <a:prstGeom prst="rect">
            <a:avLst/>
          </a:prstGeom>
        </p:spPr>
        <p:txBody>
          <a:bodyPr vert="horz" lIns="95562" tIns="47781" rIns="95562" bIns="47781" rtlCol="0"/>
          <a:lstStyle>
            <a:lvl1pPr algn="r" fontAlgn="auto">
              <a:spcBef>
                <a:spcPts val="0"/>
              </a:spcBef>
              <a:spcAft>
                <a:spcPts val="0"/>
              </a:spcAft>
              <a:defRPr sz="1300">
                <a:latin typeface="+mn-lt"/>
              </a:defRPr>
            </a:lvl1pPr>
          </a:lstStyle>
          <a:p>
            <a:pPr>
              <a:defRPr/>
            </a:pPr>
            <a:fld id="{E61E3962-6AFE-42C1-9DBE-B91CA7E50240}" type="datetimeFigureOut">
              <a:rPr lang="pt-BR"/>
              <a:pPr>
                <a:defRPr/>
              </a:pPr>
              <a:t>19/05/14</a:t>
            </a:fld>
            <a:endParaRPr lang="pt-BR"/>
          </a:p>
        </p:txBody>
      </p:sp>
      <p:sp>
        <p:nvSpPr>
          <p:cNvPr id="4" name="Espaço Reservado para Rodapé 3"/>
          <p:cNvSpPr>
            <a:spLocks noGrp="1"/>
          </p:cNvSpPr>
          <p:nvPr>
            <p:ph type="ftr" sz="quarter" idx="2"/>
          </p:nvPr>
        </p:nvSpPr>
        <p:spPr>
          <a:xfrm>
            <a:off x="0" y="9429750"/>
            <a:ext cx="2946400" cy="495300"/>
          </a:xfrm>
          <a:prstGeom prst="rect">
            <a:avLst/>
          </a:prstGeom>
        </p:spPr>
        <p:txBody>
          <a:bodyPr vert="horz" lIns="95562" tIns="47781" rIns="95562" bIns="47781" rtlCol="0" anchor="b"/>
          <a:lstStyle>
            <a:lvl1pPr algn="l" fontAlgn="auto">
              <a:spcBef>
                <a:spcPts val="0"/>
              </a:spcBef>
              <a:spcAft>
                <a:spcPts val="0"/>
              </a:spcAft>
              <a:defRPr sz="1300">
                <a:latin typeface="+mn-lt"/>
              </a:defRPr>
            </a:lvl1pPr>
          </a:lstStyle>
          <a:p>
            <a:pPr>
              <a:defRPr/>
            </a:pPr>
            <a:endParaRPr lang="pt-BR"/>
          </a:p>
        </p:txBody>
      </p:sp>
      <p:sp>
        <p:nvSpPr>
          <p:cNvPr id="5" name="Espaço Reservado para Número de Slide 4"/>
          <p:cNvSpPr>
            <a:spLocks noGrp="1"/>
          </p:cNvSpPr>
          <p:nvPr>
            <p:ph type="sldNum" sz="quarter" idx="3"/>
          </p:nvPr>
        </p:nvSpPr>
        <p:spPr>
          <a:xfrm>
            <a:off x="3849688" y="9429750"/>
            <a:ext cx="2946400" cy="495300"/>
          </a:xfrm>
          <a:prstGeom prst="rect">
            <a:avLst/>
          </a:prstGeom>
        </p:spPr>
        <p:txBody>
          <a:bodyPr vert="horz" lIns="95562" tIns="47781" rIns="95562" bIns="47781" rtlCol="0" anchor="b"/>
          <a:lstStyle>
            <a:lvl1pPr algn="r" fontAlgn="auto">
              <a:spcBef>
                <a:spcPts val="0"/>
              </a:spcBef>
              <a:spcAft>
                <a:spcPts val="0"/>
              </a:spcAft>
              <a:defRPr sz="1300">
                <a:latin typeface="+mn-lt"/>
              </a:defRPr>
            </a:lvl1pPr>
          </a:lstStyle>
          <a:p>
            <a:pPr>
              <a:defRPr/>
            </a:pPr>
            <a:fld id="{B628E69A-0E80-48C3-9E7C-DBB68B57E1F4}" type="slidenum">
              <a:rPr lang="pt-BR"/>
              <a:pPr>
                <a:defRPr/>
              </a:pPr>
              <a:t>‹#›</a:t>
            </a:fld>
            <a:endParaRPr lang="pt-BR"/>
          </a:p>
        </p:txBody>
      </p:sp>
    </p:spTree>
    <p:extLst>
      <p:ext uri="{BB962C8B-B14F-4D97-AF65-F5344CB8AC3E}">
        <p14:creationId xmlns:p14="http://schemas.microsoft.com/office/powerpoint/2010/main" val="25776212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6400" cy="495300"/>
          </a:xfrm>
          <a:prstGeom prst="rect">
            <a:avLst/>
          </a:prstGeom>
        </p:spPr>
        <p:txBody>
          <a:bodyPr vert="horz" lIns="95562" tIns="47781" rIns="95562" bIns="47781" rtlCol="0"/>
          <a:lstStyle>
            <a:lvl1pPr algn="l" fontAlgn="auto">
              <a:spcBef>
                <a:spcPts val="0"/>
              </a:spcBef>
              <a:spcAft>
                <a:spcPts val="0"/>
              </a:spcAft>
              <a:defRPr sz="1300">
                <a:latin typeface="+mn-lt"/>
              </a:defRPr>
            </a:lvl1pPr>
          </a:lstStyle>
          <a:p>
            <a:pPr>
              <a:defRPr/>
            </a:pPr>
            <a:endParaRPr lang="pt-BR"/>
          </a:p>
        </p:txBody>
      </p:sp>
      <p:sp>
        <p:nvSpPr>
          <p:cNvPr id="3" name="Espaço Reservado para Data 2"/>
          <p:cNvSpPr>
            <a:spLocks noGrp="1"/>
          </p:cNvSpPr>
          <p:nvPr>
            <p:ph type="dt" idx="1"/>
          </p:nvPr>
        </p:nvSpPr>
        <p:spPr>
          <a:xfrm>
            <a:off x="3849688" y="0"/>
            <a:ext cx="2946400" cy="495300"/>
          </a:xfrm>
          <a:prstGeom prst="rect">
            <a:avLst/>
          </a:prstGeom>
        </p:spPr>
        <p:txBody>
          <a:bodyPr vert="horz" lIns="95562" tIns="47781" rIns="95562" bIns="47781" rtlCol="0"/>
          <a:lstStyle>
            <a:lvl1pPr algn="r" fontAlgn="auto">
              <a:spcBef>
                <a:spcPts val="0"/>
              </a:spcBef>
              <a:spcAft>
                <a:spcPts val="0"/>
              </a:spcAft>
              <a:defRPr sz="1300">
                <a:latin typeface="+mn-lt"/>
              </a:defRPr>
            </a:lvl1pPr>
          </a:lstStyle>
          <a:p>
            <a:pPr>
              <a:defRPr/>
            </a:pPr>
            <a:fld id="{D505650E-5BBF-4543-8590-6F77D4B462EB}" type="datetimeFigureOut">
              <a:rPr lang="pt-BR"/>
              <a:pPr>
                <a:defRPr/>
              </a:pPr>
              <a:t>19/05/14</a:t>
            </a:fld>
            <a:endParaRPr lang="pt-BR"/>
          </a:p>
        </p:txBody>
      </p:sp>
      <p:sp>
        <p:nvSpPr>
          <p:cNvPr id="4" name="Espaço Reservado para Imagem de Slide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5562" tIns="47781" rIns="95562" bIns="47781" rtlCol="0" anchor="ctr"/>
          <a:lstStyle/>
          <a:p>
            <a:pPr lvl="0"/>
            <a:endParaRPr lang="pt-BR" noProof="0"/>
          </a:p>
        </p:txBody>
      </p:sp>
      <p:sp>
        <p:nvSpPr>
          <p:cNvPr id="5" name="Espaço Reservado para Anotações 4"/>
          <p:cNvSpPr>
            <a:spLocks noGrp="1"/>
          </p:cNvSpPr>
          <p:nvPr>
            <p:ph type="body" sz="quarter" idx="3"/>
          </p:nvPr>
        </p:nvSpPr>
        <p:spPr>
          <a:xfrm>
            <a:off x="679450" y="4714875"/>
            <a:ext cx="5438775" cy="4467225"/>
          </a:xfrm>
          <a:prstGeom prst="rect">
            <a:avLst/>
          </a:prstGeom>
        </p:spPr>
        <p:txBody>
          <a:bodyPr vert="horz" lIns="95562" tIns="47781" rIns="95562" bIns="47781"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a:p>
        </p:txBody>
      </p:sp>
      <p:sp>
        <p:nvSpPr>
          <p:cNvPr id="6" name="Espaço Reservado para Rodapé 5"/>
          <p:cNvSpPr>
            <a:spLocks noGrp="1"/>
          </p:cNvSpPr>
          <p:nvPr>
            <p:ph type="ftr" sz="quarter" idx="4"/>
          </p:nvPr>
        </p:nvSpPr>
        <p:spPr>
          <a:xfrm>
            <a:off x="0" y="9429750"/>
            <a:ext cx="2946400" cy="495300"/>
          </a:xfrm>
          <a:prstGeom prst="rect">
            <a:avLst/>
          </a:prstGeom>
        </p:spPr>
        <p:txBody>
          <a:bodyPr vert="horz" lIns="95562" tIns="47781" rIns="95562" bIns="47781" rtlCol="0" anchor="b"/>
          <a:lstStyle>
            <a:lvl1pPr algn="l" fontAlgn="auto">
              <a:spcBef>
                <a:spcPts val="0"/>
              </a:spcBef>
              <a:spcAft>
                <a:spcPts val="0"/>
              </a:spcAft>
              <a:defRPr sz="1300">
                <a:latin typeface="+mn-lt"/>
              </a:defRPr>
            </a:lvl1pPr>
          </a:lstStyle>
          <a:p>
            <a:pPr>
              <a:defRPr/>
            </a:pPr>
            <a:endParaRPr lang="pt-BR"/>
          </a:p>
        </p:txBody>
      </p:sp>
      <p:sp>
        <p:nvSpPr>
          <p:cNvPr id="7" name="Espaço Reservado para Número de Slide 6"/>
          <p:cNvSpPr>
            <a:spLocks noGrp="1"/>
          </p:cNvSpPr>
          <p:nvPr>
            <p:ph type="sldNum" sz="quarter" idx="5"/>
          </p:nvPr>
        </p:nvSpPr>
        <p:spPr>
          <a:xfrm>
            <a:off x="3849688" y="9429750"/>
            <a:ext cx="2946400" cy="495300"/>
          </a:xfrm>
          <a:prstGeom prst="rect">
            <a:avLst/>
          </a:prstGeom>
        </p:spPr>
        <p:txBody>
          <a:bodyPr vert="horz" lIns="95562" tIns="47781" rIns="95562" bIns="47781" rtlCol="0" anchor="b"/>
          <a:lstStyle>
            <a:lvl1pPr algn="r" fontAlgn="auto">
              <a:spcBef>
                <a:spcPts val="0"/>
              </a:spcBef>
              <a:spcAft>
                <a:spcPts val="0"/>
              </a:spcAft>
              <a:defRPr sz="1300">
                <a:latin typeface="+mn-lt"/>
              </a:defRPr>
            </a:lvl1pPr>
          </a:lstStyle>
          <a:p>
            <a:pPr>
              <a:defRPr/>
            </a:pPr>
            <a:fld id="{51D641E2-3149-4270-AB17-86B2EB66786F}" type="slidenum">
              <a:rPr lang="pt-BR"/>
              <a:pPr>
                <a:defRPr/>
              </a:pPr>
              <a:t>‹#›</a:t>
            </a:fld>
            <a:endParaRPr lang="pt-BR"/>
          </a:p>
        </p:txBody>
      </p:sp>
    </p:spTree>
    <p:extLst>
      <p:ext uri="{BB962C8B-B14F-4D97-AF65-F5344CB8AC3E}">
        <p14:creationId xmlns:p14="http://schemas.microsoft.com/office/powerpoint/2010/main" val="11202775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pPr>
              <a:defRPr/>
            </a:pPr>
            <a:fld id="{B391EFB5-3827-437C-B9B7-31FC5AD9E70A}" type="datetimeFigureOut">
              <a:rPr lang="pt-BR"/>
              <a:pPr>
                <a:defRPr/>
              </a:pPr>
              <a:t>19/05/14</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B90E35FB-DE44-4EBA-8C50-BC84110995E2}" type="slidenum">
              <a:rPr lang="pt-BR"/>
              <a:pPr>
                <a:defRPr/>
              </a:pPr>
              <a:t>‹#›</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D8A01966-85A4-4B5A-8892-C3FB635FFB17}" type="datetimeFigureOut">
              <a:rPr lang="pt-BR"/>
              <a:pPr>
                <a:defRPr/>
              </a:pPr>
              <a:t>19/05/14</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8B359B9C-E290-4530-8BC0-86B9F909E631}" type="slidenum">
              <a:rPr lang="pt-BR"/>
              <a:pPr>
                <a:defRPr/>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702C827B-2B03-4AD1-9322-366C80CBE7AB}" type="datetimeFigureOut">
              <a:rPr lang="pt-BR"/>
              <a:pPr>
                <a:defRPr/>
              </a:pPr>
              <a:t>19/05/14</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96812312-45F3-46EE-95EC-DBFBA6E81D12}" type="slidenum">
              <a:rPr lang="pt-BR"/>
              <a:pPr>
                <a:defRPr/>
              </a:pPr>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91171BD3-F14C-46ED-98E7-BF25D914342F}" type="datetimeFigureOut">
              <a:rPr lang="pt-BR"/>
              <a:pPr>
                <a:defRPr/>
              </a:pPr>
              <a:t>19/05/14</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F3BF3632-3D44-4AD3-BFBE-05070D3B757D}" type="slidenum">
              <a:rPr lang="pt-BR"/>
              <a:pPr>
                <a:defRPr/>
              </a:pPr>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lvl1pPr>
              <a:defRPr/>
            </a:lvl1pPr>
          </a:lstStyle>
          <a:p>
            <a:pPr>
              <a:defRPr/>
            </a:pPr>
            <a:fld id="{F7607A70-D853-4C7B-B7A6-38D567835368}" type="datetimeFigureOut">
              <a:rPr lang="pt-BR"/>
              <a:pPr>
                <a:defRPr/>
              </a:pPr>
              <a:t>19/05/14</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1A5DB7E8-2ACC-45EA-960D-6FBA9B874C6A}" type="slidenum">
              <a:rPr lang="pt-BR"/>
              <a:pPr>
                <a:defRPr/>
              </a:pPr>
              <a:t>‹#›</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nvPr>
        </p:nvSpPr>
        <p:spPr/>
        <p:txBody>
          <a:bodyPr/>
          <a:lstStyle>
            <a:lvl1pPr>
              <a:defRPr/>
            </a:lvl1pPr>
          </a:lstStyle>
          <a:p>
            <a:pPr>
              <a:defRPr/>
            </a:pPr>
            <a:fld id="{7DA3F1E1-F880-49E1-9758-5805D8F5E9C5}" type="datetimeFigureOut">
              <a:rPr lang="pt-BR"/>
              <a:pPr>
                <a:defRPr/>
              </a:pPr>
              <a:t>19/05/14</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5549451A-C00F-43C9-9233-EB91FB7513A4}" type="slidenum">
              <a:rPr lang="pt-BR"/>
              <a:pPr>
                <a:defRPr/>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a:spLocks noGrp="1"/>
          </p:cNvSpPr>
          <p:nvPr>
            <p:ph type="dt" sz="half" idx="10"/>
          </p:nvPr>
        </p:nvSpPr>
        <p:spPr/>
        <p:txBody>
          <a:bodyPr/>
          <a:lstStyle>
            <a:lvl1pPr>
              <a:defRPr/>
            </a:lvl1pPr>
          </a:lstStyle>
          <a:p>
            <a:pPr>
              <a:defRPr/>
            </a:pPr>
            <a:fld id="{B9FAFCF1-339B-472B-995A-1CBCD59AF3CB}" type="datetimeFigureOut">
              <a:rPr lang="pt-BR"/>
              <a:pPr>
                <a:defRPr/>
              </a:pPr>
              <a:t>19/05/14</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442AB714-F569-425A-9E1B-23BBF3B27FD7}" type="slidenum">
              <a:rPr lang="pt-BR"/>
              <a:pPr>
                <a:defRPr/>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3"/>
          <p:cNvSpPr>
            <a:spLocks noGrp="1"/>
          </p:cNvSpPr>
          <p:nvPr>
            <p:ph type="dt" sz="half" idx="10"/>
          </p:nvPr>
        </p:nvSpPr>
        <p:spPr/>
        <p:txBody>
          <a:bodyPr/>
          <a:lstStyle>
            <a:lvl1pPr>
              <a:defRPr/>
            </a:lvl1pPr>
          </a:lstStyle>
          <a:p>
            <a:pPr>
              <a:defRPr/>
            </a:pPr>
            <a:fld id="{8B2038D8-D11D-4B43-99FF-AC935B39C98F}" type="datetimeFigureOut">
              <a:rPr lang="pt-BR"/>
              <a:pPr>
                <a:defRPr/>
              </a:pPr>
              <a:t>19/05/14</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FCDBC096-0212-4035-B592-A1B3647EC962}" type="slidenum">
              <a:rPr lang="pt-BR"/>
              <a:pPr>
                <a:defRPr/>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2F92989A-0A3D-40CA-BD0B-70B4F1EB5DB8}" type="datetimeFigureOut">
              <a:rPr lang="pt-BR"/>
              <a:pPr>
                <a:defRPr/>
              </a:pPr>
              <a:t>19/05/14</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pPr>
              <a:defRPr/>
            </a:pPr>
            <a:fld id="{20DCCD6D-8164-4CDE-898C-0E236B72BA1F}" type="slidenum">
              <a:rPr lang="pt-BR"/>
              <a:pPr>
                <a:defRPr/>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58F12EDA-0607-48A2-BB3B-E362C3B0EB9C}" type="datetimeFigureOut">
              <a:rPr lang="pt-BR"/>
              <a:pPr>
                <a:defRPr/>
              </a:pPr>
              <a:t>19/05/14</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5F8AF19A-23A8-4FA8-AEFE-B597711F9997}" type="slidenum">
              <a:rPr lang="pt-BR"/>
              <a:pPr>
                <a:defRPr/>
              </a:pPr>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8B5B3DC0-C20B-45EA-9358-1078D47BCF17}" type="datetimeFigureOut">
              <a:rPr lang="pt-BR"/>
              <a:pPr>
                <a:defRPr/>
              </a:pPr>
              <a:t>19/05/14</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A5F14BFE-AF98-4148-9B03-5171212753F5}" type="slidenum">
              <a:rPr lang="pt-BR"/>
              <a:pPr>
                <a:defRPr/>
              </a:pPr>
              <a:t>‹#›</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1027" name="Espaço Reservado para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FBF2C58-E211-418A-A6EA-D66DE733EACA}" type="datetimeFigureOut">
              <a:rPr lang="pt-BR"/>
              <a:pPr>
                <a:defRPr/>
              </a:pPr>
              <a:t>19/05/14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B362976A-C7FD-4837-A7BA-D481E44DBD3D}" type="slidenum">
              <a:rPr lang="pt-BR"/>
              <a:pPr>
                <a:defRPr/>
              </a:pPr>
              <a:t>‹#›</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 Id="rId3"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12.png"/><Relationship Id="rId5" Type="http://schemas.openxmlformats.org/officeDocument/2006/relationships/image" Target="../media/image14.jpeg"/><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12.png"/><Relationship Id="rId5" Type="http://schemas.openxmlformats.org/officeDocument/2006/relationships/chart" Target="../charts/chart1.xml"/><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15.emf"/></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16.emf"/></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image" Target="../media/image1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 Id="rId3"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image" Target="../media/image18.emf"/></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19.jpeg"/><Relationship Id="rId5" Type="http://schemas.openxmlformats.org/officeDocument/2006/relationships/image" Target="../media/image20.jpeg"/><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21.emf"/><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 Id="rId3" Type="http://schemas.openxmlformats.org/officeDocument/2006/relationships/image" Target="../media/image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emf"/></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23.emf"/><Relationship Id="rId5" Type="http://schemas.openxmlformats.org/officeDocument/2006/relationships/image" Target="../media/image24.emf"/><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emf"/></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image" Target="../media/image27.emf"/></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29.emf"/><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image" Target="../media/image30.emf"/></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image" Target="../media/image31.wmf"/></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32.jpeg"/><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33.emf"/><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 Id="rId3" Type="http://schemas.openxmlformats.org/officeDocument/2006/relationships/image" Target="../media/image6.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6.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 Id="rId3"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6.jpeg"/></Relationships>
</file>

<file path=ppt/slides/_rels/slide42.xml.rels><?xml version="1.0" encoding="UTF-8" standalone="yes"?>
<Relationships xmlns="http://schemas.openxmlformats.org/package/2006/relationships"><Relationship Id="rId3" Type="http://schemas.openxmlformats.org/officeDocument/2006/relationships/hyperlink" Target="http://www.seconci-sp.org.br/wp-content/uploads/2013/11/IEPAC-Estudo-de-Viabilidade-de-PCDs-na-Construcao.pdf" TargetMode="External"/><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hyperlink" Target="mailto:norma.araujo@seconci-sp.org.b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 Id="rId3"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 Id="rId3"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 Id="rId3"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image" Target="../media/image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 Id="rId3"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aixaDeTexto 8"/>
          <p:cNvSpPr txBox="1">
            <a:spLocks noChangeArrowheads="1"/>
          </p:cNvSpPr>
          <p:nvPr/>
        </p:nvSpPr>
        <p:spPr bwMode="auto">
          <a:xfrm>
            <a:off x="0" y="908050"/>
            <a:ext cx="9144000" cy="1077913"/>
          </a:xfrm>
          <a:prstGeom prst="rect">
            <a:avLst/>
          </a:prstGeom>
          <a:noFill/>
          <a:ln w="9525">
            <a:noFill/>
            <a:miter lim="800000"/>
            <a:headEnd/>
            <a:tailEnd/>
          </a:ln>
        </p:spPr>
        <p:txBody>
          <a:bodyPr>
            <a:spAutoFit/>
          </a:bodyPr>
          <a:lstStyle/>
          <a:p>
            <a:pPr algn="ctr"/>
            <a:r>
              <a:rPr lang="pt-BR" sz="3200" b="1">
                <a:latin typeface="Calibri" pitchFamily="34" charset="0"/>
              </a:rPr>
              <a:t>Estudo de Viabilidade para Inserção Segura de PCD na Construção Civil</a:t>
            </a:r>
          </a:p>
        </p:txBody>
      </p:sp>
      <p:pic>
        <p:nvPicPr>
          <p:cNvPr id="2" name="Picture 2" descr="http://www.posgraduando.com/blog/wp-content/uploads/2010/06/projeto_pesquisa.jpg"/>
          <p:cNvPicPr>
            <a:picLocks noChangeAspect="1" noChangeArrowheads="1"/>
          </p:cNvPicPr>
          <p:nvPr/>
        </p:nvPicPr>
        <p:blipFill>
          <a:blip r:embed="rId2" cstate="print"/>
          <a:srcRect/>
          <a:stretch>
            <a:fillRect/>
          </a:stretch>
        </p:blipFill>
        <p:spPr bwMode="auto">
          <a:xfrm>
            <a:off x="3276600" y="2781300"/>
            <a:ext cx="2633663" cy="1012825"/>
          </a:xfrm>
          <a:prstGeom prst="rect">
            <a:avLst/>
          </a:prstGeom>
          <a:ln>
            <a:noFill/>
          </a:ln>
          <a:effectLst>
            <a:outerShdw blurRad="292100" dist="139700" dir="2700000" algn="tl" rotWithShape="0">
              <a:srgbClr val="333333">
                <a:alpha val="65000"/>
              </a:srgbClr>
            </a:outerShdw>
          </a:effectLst>
        </p:spPr>
      </p:pic>
      <p:pic>
        <p:nvPicPr>
          <p:cNvPr id="3075" name="Picture 3"/>
          <p:cNvPicPr>
            <a:picLocks noChangeAspect="1" noChangeArrowheads="1"/>
          </p:cNvPicPr>
          <p:nvPr/>
        </p:nvPicPr>
        <p:blipFill>
          <a:blip r:embed="rId3" cstate="print"/>
          <a:srcRect/>
          <a:stretch>
            <a:fillRect/>
          </a:stretch>
        </p:blipFill>
        <p:spPr bwMode="auto">
          <a:xfrm>
            <a:off x="539750" y="2349500"/>
            <a:ext cx="2193925" cy="1646238"/>
          </a:xfrm>
          <a:prstGeom prst="rect">
            <a:avLst/>
          </a:prstGeom>
          <a:ln>
            <a:noFill/>
          </a:ln>
          <a:effectLst>
            <a:outerShdw blurRad="292100" dist="139700" dir="2700000" algn="tl" rotWithShape="0">
              <a:srgbClr val="333333">
                <a:alpha val="65000"/>
              </a:srgbClr>
            </a:outerShdw>
          </a:effectLst>
        </p:spPr>
      </p:pic>
      <p:pic>
        <p:nvPicPr>
          <p:cNvPr id="3077" name="Picture 5" descr="http://vidamaislivre.com.br/uploads/noticias/trabalho/construcaocivil.jpg"/>
          <p:cNvPicPr>
            <a:picLocks noChangeAspect="1" noChangeArrowheads="1"/>
          </p:cNvPicPr>
          <p:nvPr/>
        </p:nvPicPr>
        <p:blipFill>
          <a:blip r:embed="rId4" cstate="print"/>
          <a:srcRect/>
          <a:stretch>
            <a:fillRect/>
          </a:stretch>
        </p:blipFill>
        <p:spPr bwMode="auto">
          <a:xfrm>
            <a:off x="6516688" y="2276475"/>
            <a:ext cx="2193925" cy="1657350"/>
          </a:xfrm>
          <a:prstGeom prst="rect">
            <a:avLst/>
          </a:prstGeom>
          <a:ln>
            <a:noFill/>
          </a:ln>
          <a:effectLst>
            <a:outerShdw blurRad="292100" dist="139700" dir="2700000" algn="tl" rotWithShape="0">
              <a:srgbClr val="333333">
                <a:alpha val="65000"/>
              </a:srgbClr>
            </a:outerShdw>
          </a:effectLst>
        </p:spPr>
      </p:pic>
      <p:pic>
        <p:nvPicPr>
          <p:cNvPr id="3078" name="Imagem 6" descr="Logo SindusCon.jpg"/>
          <p:cNvPicPr>
            <a:picLocks noChangeAspect="1"/>
          </p:cNvPicPr>
          <p:nvPr/>
        </p:nvPicPr>
        <p:blipFill>
          <a:blip r:embed="rId5" cstate="print"/>
          <a:srcRect/>
          <a:stretch>
            <a:fillRect/>
          </a:stretch>
        </p:blipFill>
        <p:spPr bwMode="auto">
          <a:xfrm>
            <a:off x="250825" y="6237288"/>
            <a:ext cx="2605088" cy="620712"/>
          </a:xfrm>
          <a:prstGeom prst="rect">
            <a:avLst/>
          </a:prstGeom>
          <a:noFill/>
          <a:ln w="9525">
            <a:noFill/>
            <a:miter lim="800000"/>
            <a:headEnd/>
            <a:tailEnd/>
          </a:ln>
        </p:spPr>
      </p:pic>
      <p:pic>
        <p:nvPicPr>
          <p:cNvPr id="3079" name="Imagem 7" descr="IEPAC - Logotipo SECONCI-SP.jpg"/>
          <p:cNvPicPr>
            <a:picLocks noChangeAspect="1"/>
          </p:cNvPicPr>
          <p:nvPr/>
        </p:nvPicPr>
        <p:blipFill>
          <a:blip r:embed="rId6" cstate="print"/>
          <a:srcRect/>
          <a:stretch>
            <a:fillRect/>
          </a:stretch>
        </p:blipFill>
        <p:spPr bwMode="auto">
          <a:xfrm>
            <a:off x="6804025" y="6118225"/>
            <a:ext cx="2160588" cy="739775"/>
          </a:xfrm>
          <a:prstGeom prst="rect">
            <a:avLst/>
          </a:prstGeom>
          <a:noFill/>
          <a:ln w="9525">
            <a:noFill/>
            <a:miter lim="800000"/>
            <a:headEnd/>
            <a:tailEnd/>
          </a:ln>
        </p:spPr>
      </p:pic>
      <p:sp>
        <p:nvSpPr>
          <p:cNvPr id="3080" name="CaixaDeTexto 8"/>
          <p:cNvSpPr txBox="1">
            <a:spLocks noChangeArrowheads="1"/>
          </p:cNvSpPr>
          <p:nvPr/>
        </p:nvSpPr>
        <p:spPr bwMode="auto">
          <a:xfrm>
            <a:off x="0" y="4437062"/>
            <a:ext cx="9144000" cy="1446550"/>
          </a:xfrm>
          <a:prstGeom prst="rect">
            <a:avLst/>
          </a:prstGeom>
          <a:noFill/>
          <a:ln w="9525">
            <a:noFill/>
            <a:miter lim="800000"/>
            <a:headEnd/>
            <a:tailEnd/>
          </a:ln>
        </p:spPr>
        <p:txBody>
          <a:bodyPr>
            <a:spAutoFit/>
          </a:bodyPr>
          <a:lstStyle/>
          <a:p>
            <a:pPr algn="ctr"/>
            <a:r>
              <a:rPr lang="pt-BR" sz="3200" b="1" dirty="0" smtClean="0">
                <a:latin typeface="Calibri" pitchFamily="34" charset="0"/>
              </a:rPr>
              <a:t>Dra. Norma Araujo</a:t>
            </a:r>
          </a:p>
          <a:p>
            <a:pPr algn="ctr"/>
            <a:r>
              <a:rPr lang="pt-BR" sz="1600" b="1" dirty="0" smtClean="0">
                <a:latin typeface="Calibri" pitchFamily="34" charset="0"/>
              </a:rPr>
              <a:t>Superintendente do Instituto de Ensino e Pesquisa Armênio </a:t>
            </a:r>
            <a:r>
              <a:rPr lang="pt-BR" sz="1600" b="1" dirty="0" err="1" smtClean="0">
                <a:latin typeface="Calibri" pitchFamily="34" charset="0"/>
              </a:rPr>
              <a:t>Crestana|IEPAC</a:t>
            </a:r>
            <a:r>
              <a:rPr lang="pt-BR" sz="1600" b="1" dirty="0">
                <a:latin typeface="Calibri" pitchFamily="34" charset="0"/>
              </a:rPr>
              <a:t> </a:t>
            </a:r>
            <a:r>
              <a:rPr lang="pt-BR" sz="1600" b="1" dirty="0" smtClean="0">
                <a:latin typeface="Calibri" pitchFamily="34" charset="0"/>
              </a:rPr>
              <a:t>– SECONCI-SP</a:t>
            </a:r>
          </a:p>
          <a:p>
            <a:pPr algn="ctr"/>
            <a:endParaRPr lang="pt-BR" sz="1600" b="1" dirty="0">
              <a:latin typeface="Calibri" pitchFamily="34" charset="0"/>
            </a:endParaRPr>
          </a:p>
          <a:p>
            <a:pPr algn="ctr"/>
            <a:r>
              <a:rPr lang="pt-BR" sz="2400" b="1" smtClean="0">
                <a:latin typeface="Calibri" pitchFamily="34" charset="0"/>
              </a:rPr>
              <a:t>S</a:t>
            </a:r>
            <a:r>
              <a:rPr lang="pt-BR" sz="2400" b="1" smtClean="0">
                <a:latin typeface="Calibri" pitchFamily="34" charset="0"/>
              </a:rPr>
              <a:t>ão Paulo</a:t>
            </a:r>
            <a:r>
              <a:rPr lang="pt-BR" sz="2400" b="1" smtClean="0">
                <a:latin typeface="Calibri" pitchFamily="34" charset="0"/>
              </a:rPr>
              <a:t>, </a:t>
            </a:r>
            <a:r>
              <a:rPr lang="pt-BR" sz="2400" b="1" dirty="0" smtClean="0">
                <a:latin typeface="Calibri" pitchFamily="34" charset="0"/>
              </a:rPr>
              <a:t>20 de Maio de 2014</a:t>
            </a:r>
          </a:p>
        </p:txBody>
      </p:sp>
      <p:sp>
        <p:nvSpPr>
          <p:cNvPr id="10" name="Retângulo 9"/>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aixaDeTexto 9"/>
          <p:cNvSpPr txBox="1">
            <a:spLocks noChangeArrowheads="1"/>
          </p:cNvSpPr>
          <p:nvPr/>
        </p:nvSpPr>
        <p:spPr bwMode="auto">
          <a:xfrm>
            <a:off x="323850" y="836613"/>
            <a:ext cx="8640763" cy="5647700"/>
          </a:xfrm>
          <a:prstGeom prst="rect">
            <a:avLst/>
          </a:prstGeom>
          <a:noFill/>
          <a:ln w="9525">
            <a:noFill/>
            <a:miter lim="800000"/>
            <a:headEnd/>
            <a:tailEnd/>
          </a:ln>
        </p:spPr>
        <p:txBody>
          <a:bodyPr>
            <a:spAutoFit/>
          </a:bodyPr>
          <a:lstStyle/>
          <a:p>
            <a:r>
              <a:rPr lang="pt-BR" sz="2400" b="1" dirty="0">
                <a:latin typeface="Calibri" pitchFamily="34" charset="0"/>
              </a:rPr>
              <a:t>Resultados</a:t>
            </a:r>
          </a:p>
          <a:p>
            <a:pPr marL="342900" indent="-342900" algn="just">
              <a:spcBef>
                <a:spcPts val="600"/>
              </a:spcBef>
              <a:buFont typeface="Arial" panose="020B0604020202020204" pitchFamily="34" charset="0"/>
              <a:buChar char="•"/>
            </a:pPr>
            <a:r>
              <a:rPr lang="pt-BR" sz="2200" dirty="0" smtClean="0">
                <a:latin typeface="Calibri" pitchFamily="34" charset="0"/>
                <a:cs typeface="Arial" charset="0"/>
              </a:rPr>
              <a:t>Período </a:t>
            </a:r>
            <a:r>
              <a:rPr lang="pt-BR" sz="2200" dirty="0">
                <a:latin typeface="Calibri" pitchFamily="34" charset="0"/>
                <a:cs typeface="Arial" charset="0"/>
              </a:rPr>
              <a:t>das Visitas: 22/09/2010 a </a:t>
            </a:r>
            <a:r>
              <a:rPr lang="pt-BR" sz="2200" dirty="0" smtClean="0">
                <a:latin typeface="Calibri" pitchFamily="34" charset="0"/>
                <a:cs typeface="Arial" charset="0"/>
              </a:rPr>
              <a:t>04/07/2011 </a:t>
            </a:r>
          </a:p>
          <a:p>
            <a:pPr marL="342900" indent="-342900" algn="just">
              <a:spcBef>
                <a:spcPts val="600"/>
              </a:spcBef>
              <a:buFont typeface="Arial" panose="020B0604020202020204" pitchFamily="34" charset="0"/>
              <a:buChar char="•"/>
            </a:pPr>
            <a:r>
              <a:rPr lang="pt-BR" sz="2200" dirty="0" smtClean="0">
                <a:latin typeface="Calibri" pitchFamily="34" charset="0"/>
                <a:cs typeface="Arial" charset="0"/>
              </a:rPr>
              <a:t>Empresas </a:t>
            </a:r>
            <a:r>
              <a:rPr lang="pt-BR" sz="2200" dirty="0">
                <a:latin typeface="Calibri" pitchFamily="34" charset="0"/>
                <a:cs typeface="Arial" charset="0"/>
              </a:rPr>
              <a:t>Visitadas: 17</a:t>
            </a:r>
          </a:p>
          <a:p>
            <a:pPr marL="342900" indent="-342900" algn="just">
              <a:spcBef>
                <a:spcPts val="600"/>
              </a:spcBef>
              <a:buFont typeface="Arial" panose="020B0604020202020204" pitchFamily="34" charset="0"/>
              <a:buChar char="•"/>
            </a:pPr>
            <a:r>
              <a:rPr lang="pt-BR" sz="2200" dirty="0">
                <a:latin typeface="Calibri" pitchFamily="34" charset="0"/>
                <a:cs typeface="Arial" charset="0"/>
              </a:rPr>
              <a:t>L</a:t>
            </a:r>
            <a:r>
              <a:rPr lang="pt-BR" sz="2200" dirty="0" smtClean="0">
                <a:latin typeface="Calibri" pitchFamily="34" charset="0"/>
                <a:cs typeface="Arial" charset="0"/>
              </a:rPr>
              <a:t>ocais</a:t>
            </a:r>
            <a:r>
              <a:rPr lang="pt-BR" sz="2200" dirty="0">
                <a:latin typeface="Calibri" pitchFamily="34" charset="0"/>
                <a:cs typeface="Arial" charset="0"/>
              </a:rPr>
              <a:t>: </a:t>
            </a:r>
            <a:endParaRPr lang="pt-BR" sz="2200" dirty="0" smtClean="0">
              <a:latin typeface="Calibri" pitchFamily="34" charset="0"/>
              <a:cs typeface="Arial" charset="0"/>
            </a:endParaRPr>
          </a:p>
          <a:p>
            <a:pPr marL="800100" lvl="1" indent="-342900" algn="just">
              <a:spcBef>
                <a:spcPts val="600"/>
              </a:spcBef>
              <a:buFont typeface="Wingdings" panose="05000000000000000000" pitchFamily="2" charset="2"/>
              <a:buChar char="ü"/>
            </a:pPr>
            <a:r>
              <a:rPr lang="pt-BR" sz="2200" dirty="0" smtClean="0">
                <a:latin typeface="Calibri" pitchFamily="34" charset="0"/>
                <a:cs typeface="Arial" charset="0"/>
              </a:rPr>
              <a:t>Canteiros </a:t>
            </a:r>
            <a:r>
              <a:rPr lang="pt-BR" sz="2200" dirty="0">
                <a:latin typeface="Calibri" pitchFamily="34" charset="0"/>
                <a:cs typeface="Arial" charset="0"/>
              </a:rPr>
              <a:t>de Obras: </a:t>
            </a:r>
            <a:r>
              <a:rPr lang="pt-BR" sz="2200" dirty="0" smtClean="0">
                <a:latin typeface="Calibri" pitchFamily="34" charset="0"/>
                <a:cs typeface="Arial" charset="0"/>
              </a:rPr>
              <a:t>18</a:t>
            </a:r>
          </a:p>
          <a:p>
            <a:pPr marL="800100" lvl="1" indent="-342900" algn="just">
              <a:spcBef>
                <a:spcPts val="600"/>
              </a:spcBef>
              <a:buFont typeface="Wingdings" panose="05000000000000000000" pitchFamily="2" charset="2"/>
              <a:buChar char="ü"/>
            </a:pPr>
            <a:r>
              <a:rPr lang="pt-BR" sz="2200" dirty="0" smtClean="0">
                <a:latin typeface="Calibri" pitchFamily="34" charset="0"/>
                <a:cs typeface="Arial" charset="0"/>
              </a:rPr>
              <a:t>Laboratório </a:t>
            </a:r>
            <a:r>
              <a:rPr lang="pt-BR" sz="2200" dirty="0">
                <a:latin typeface="Calibri" pitchFamily="34" charset="0"/>
                <a:cs typeface="Arial" charset="0"/>
              </a:rPr>
              <a:t>Tecnológico: 1</a:t>
            </a:r>
          </a:p>
          <a:p>
            <a:pPr marL="342900" indent="-342900" algn="just">
              <a:spcBef>
                <a:spcPts val="600"/>
              </a:spcBef>
              <a:buFont typeface="Arial" panose="020B0604020202020204" pitchFamily="34" charset="0"/>
              <a:buChar char="•"/>
            </a:pPr>
            <a:r>
              <a:rPr lang="pt-BR" sz="2200" dirty="0" smtClean="0">
                <a:latin typeface="Calibri" pitchFamily="34" charset="0"/>
                <a:cs typeface="Arial" charset="0"/>
              </a:rPr>
              <a:t>Funções </a:t>
            </a:r>
            <a:r>
              <a:rPr lang="pt-BR" sz="2200" dirty="0">
                <a:latin typeface="Calibri" pitchFamily="34" charset="0"/>
                <a:cs typeface="Arial" charset="0"/>
              </a:rPr>
              <a:t>Analisadas: 17</a:t>
            </a:r>
          </a:p>
          <a:p>
            <a:pPr marL="342900" indent="-342900" algn="just">
              <a:spcBef>
                <a:spcPts val="600"/>
              </a:spcBef>
              <a:buFont typeface="Arial" panose="020B0604020202020204" pitchFamily="34" charset="0"/>
              <a:buChar char="•"/>
            </a:pPr>
            <a:r>
              <a:rPr lang="pt-BR" sz="2200" dirty="0" smtClean="0">
                <a:latin typeface="Calibri" pitchFamily="34" charset="0"/>
                <a:cs typeface="Arial" charset="0"/>
              </a:rPr>
              <a:t>Atividades </a:t>
            </a:r>
            <a:r>
              <a:rPr lang="pt-BR" sz="2200" dirty="0">
                <a:latin typeface="Calibri" pitchFamily="34" charset="0"/>
                <a:cs typeface="Arial" charset="0"/>
              </a:rPr>
              <a:t>Analisadas: 29</a:t>
            </a:r>
          </a:p>
          <a:p>
            <a:pPr marL="342900" indent="-342900" algn="just">
              <a:spcBef>
                <a:spcPts val="600"/>
              </a:spcBef>
              <a:buFont typeface="Arial" panose="020B0604020202020204" pitchFamily="34" charset="0"/>
              <a:buChar char="•"/>
            </a:pPr>
            <a:r>
              <a:rPr lang="pt-BR" sz="2200" dirty="0" smtClean="0">
                <a:latin typeface="Calibri" pitchFamily="34" charset="0"/>
                <a:cs typeface="Arial" charset="0"/>
              </a:rPr>
              <a:t>Avaliações </a:t>
            </a:r>
            <a:r>
              <a:rPr lang="pt-BR" sz="2200" dirty="0">
                <a:latin typeface="Calibri" pitchFamily="34" charset="0"/>
                <a:cs typeface="Arial" charset="0"/>
              </a:rPr>
              <a:t>com PCDs enquadráveis na lei: 12</a:t>
            </a:r>
          </a:p>
          <a:p>
            <a:pPr marL="342900" indent="-342900" algn="just">
              <a:spcBef>
                <a:spcPts val="600"/>
              </a:spcBef>
              <a:buFont typeface="Arial" panose="020B0604020202020204" pitchFamily="34" charset="0"/>
              <a:buChar char="•"/>
            </a:pPr>
            <a:r>
              <a:rPr lang="pt-BR" sz="2200" dirty="0" smtClean="0">
                <a:latin typeface="Calibri" pitchFamily="34" charset="0"/>
                <a:cs typeface="Arial" charset="0"/>
              </a:rPr>
              <a:t>Avaliações </a:t>
            </a:r>
            <a:r>
              <a:rPr lang="pt-BR" sz="2200" dirty="0">
                <a:latin typeface="Calibri" pitchFamily="34" charset="0"/>
                <a:cs typeface="Arial" charset="0"/>
              </a:rPr>
              <a:t>sem PCDs (simulação nas fases da obra): 486</a:t>
            </a:r>
          </a:p>
          <a:p>
            <a:pPr marL="342900" indent="-342900" algn="just">
              <a:spcBef>
                <a:spcPts val="600"/>
              </a:spcBef>
              <a:buFont typeface="Arial" panose="020B0604020202020204" pitchFamily="34" charset="0"/>
              <a:buChar char="•"/>
            </a:pPr>
            <a:r>
              <a:rPr lang="pt-BR" sz="2200" dirty="0" smtClean="0">
                <a:latin typeface="Calibri" pitchFamily="34" charset="0"/>
                <a:cs typeface="Arial" charset="0"/>
              </a:rPr>
              <a:t>Tipos </a:t>
            </a:r>
            <a:r>
              <a:rPr lang="pt-BR" sz="2200" dirty="0">
                <a:latin typeface="Calibri" pitchFamily="34" charset="0"/>
                <a:cs typeface="Arial" charset="0"/>
              </a:rPr>
              <a:t>de Deficiências Analisadas: Física, Auditiva, Intelectual e Visual</a:t>
            </a:r>
          </a:p>
          <a:p>
            <a:pPr marL="342900" indent="-342900" algn="just">
              <a:spcBef>
                <a:spcPts val="600"/>
              </a:spcBef>
              <a:buFont typeface="Arial" panose="020B0604020202020204" pitchFamily="34" charset="0"/>
              <a:buChar char="•"/>
            </a:pPr>
            <a:r>
              <a:rPr lang="pt-BR" sz="2200" dirty="0" smtClean="0">
                <a:latin typeface="Calibri" pitchFamily="34" charset="0"/>
                <a:cs typeface="Arial" charset="0"/>
              </a:rPr>
              <a:t>Restrições </a:t>
            </a:r>
            <a:r>
              <a:rPr lang="pt-BR" sz="2200" dirty="0">
                <a:latin typeface="Calibri" pitchFamily="34" charset="0"/>
                <a:cs typeface="Arial" charset="0"/>
              </a:rPr>
              <a:t>Totais: Visual, Física (Membros Superiores e </a:t>
            </a:r>
            <a:r>
              <a:rPr lang="pt-BR" sz="2200" dirty="0" err="1">
                <a:latin typeface="Calibri" pitchFamily="34" charset="0"/>
                <a:cs typeface="Arial" charset="0"/>
              </a:rPr>
              <a:t>Ostomizados</a:t>
            </a:r>
            <a:r>
              <a:rPr lang="pt-BR" sz="2200" dirty="0">
                <a:latin typeface="Calibri" pitchFamily="34" charset="0"/>
                <a:cs typeface="Arial" charset="0"/>
              </a:rPr>
              <a:t>) e Intelectual Severa e Profunda.</a:t>
            </a:r>
            <a:endParaRPr lang="pt-BR" dirty="0">
              <a:latin typeface="Calibri" pitchFamily="34" charset="0"/>
              <a:cs typeface="Arial" charset="0"/>
            </a:endParaRPr>
          </a:p>
          <a:p>
            <a:pPr marL="285750" indent="-285750">
              <a:buFont typeface="Arial" panose="020B0604020202020204" pitchFamily="34" charset="0"/>
              <a:buChar char="•"/>
            </a:pPr>
            <a:endParaRPr lang="pt-BR" dirty="0">
              <a:latin typeface="Calibri" pitchFamily="34" charset="0"/>
            </a:endParaRPr>
          </a:p>
        </p:txBody>
      </p:sp>
      <p:grpSp>
        <p:nvGrpSpPr>
          <p:cNvPr id="16387" name="Grupo 5"/>
          <p:cNvGrpSpPr>
            <a:grpSpLocks/>
          </p:cNvGrpSpPr>
          <p:nvPr/>
        </p:nvGrpSpPr>
        <p:grpSpPr bwMode="auto">
          <a:xfrm>
            <a:off x="0" y="6402388"/>
            <a:ext cx="9144000" cy="455612"/>
            <a:chOff x="0" y="6402276"/>
            <a:chExt cx="9144000" cy="455724"/>
          </a:xfrm>
        </p:grpSpPr>
        <p:pic>
          <p:nvPicPr>
            <p:cNvPr id="16388" name="Imagem 6" descr="Logo SindusCon.jpg"/>
            <p:cNvPicPr>
              <a:picLocks noChangeAspect="1"/>
            </p:cNvPicPr>
            <p:nvPr/>
          </p:nvPicPr>
          <p:blipFill>
            <a:blip r:embed="rId2" cstate="print"/>
            <a:srcRect/>
            <a:stretch>
              <a:fillRect/>
            </a:stretch>
          </p:blipFill>
          <p:spPr bwMode="auto">
            <a:xfrm>
              <a:off x="179512" y="6507356"/>
              <a:ext cx="1403648" cy="350644"/>
            </a:xfrm>
            <a:prstGeom prst="rect">
              <a:avLst/>
            </a:prstGeom>
            <a:noFill/>
            <a:ln w="9525">
              <a:noFill/>
              <a:miter lim="800000"/>
              <a:headEnd/>
              <a:tailEnd/>
            </a:ln>
          </p:spPr>
        </p:pic>
        <p:pic>
          <p:nvPicPr>
            <p:cNvPr id="16389"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sp>
          <p:nvSpPr>
            <p:cNvPr id="16390" name="Retângulo 10"/>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8" name="Retângulo 7"/>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aixaDeTexto 8"/>
          <p:cNvSpPr txBox="1">
            <a:spLocks noChangeArrowheads="1"/>
          </p:cNvSpPr>
          <p:nvPr/>
        </p:nvSpPr>
        <p:spPr bwMode="auto">
          <a:xfrm>
            <a:off x="611188" y="1027113"/>
            <a:ext cx="7921625" cy="5600700"/>
          </a:xfrm>
          <a:prstGeom prst="rect">
            <a:avLst/>
          </a:prstGeom>
          <a:noFill/>
          <a:ln w="9525">
            <a:noFill/>
            <a:miter lim="800000"/>
            <a:headEnd/>
            <a:tailEnd/>
          </a:ln>
        </p:spPr>
        <p:txBody>
          <a:bodyPr>
            <a:spAutoFit/>
          </a:bodyPr>
          <a:lstStyle/>
          <a:p>
            <a:r>
              <a:rPr lang="pt-BR" sz="2400" b="1">
                <a:latin typeface="Calibri" pitchFamily="34" charset="0"/>
              </a:rPr>
              <a:t>Resultados – Análise com PCDs e Seus Gestores</a:t>
            </a:r>
          </a:p>
          <a:p>
            <a:r>
              <a:rPr lang="pt-BR" sz="2400">
                <a:latin typeface="Calibri" pitchFamily="34" charset="0"/>
              </a:rPr>
              <a:t>Perfil das PCDs</a:t>
            </a:r>
          </a:p>
          <a:p>
            <a:endParaRPr lang="pt-BR" sz="2300" b="1">
              <a:latin typeface="Calibri" pitchFamily="34" charset="0"/>
            </a:endParaRPr>
          </a:p>
          <a:p>
            <a:endParaRPr lang="pt-BR" sz="2300" b="1">
              <a:latin typeface="Calibri" pitchFamily="34" charset="0"/>
            </a:endParaRPr>
          </a:p>
          <a:p>
            <a:endParaRPr lang="pt-BR" sz="2300" b="1">
              <a:latin typeface="Calibri" pitchFamily="34" charset="0"/>
            </a:endParaRPr>
          </a:p>
          <a:p>
            <a:endParaRPr lang="pt-BR" sz="2300" b="1">
              <a:latin typeface="Calibri" pitchFamily="34" charset="0"/>
            </a:endParaRPr>
          </a:p>
          <a:p>
            <a:endParaRPr lang="pt-BR" sz="2300" b="1">
              <a:latin typeface="Calibri" pitchFamily="34" charset="0"/>
            </a:endParaRPr>
          </a:p>
          <a:p>
            <a:endParaRPr lang="pt-BR" sz="2300" b="1">
              <a:latin typeface="Calibri" pitchFamily="34" charset="0"/>
            </a:endParaRPr>
          </a:p>
          <a:p>
            <a:endParaRPr lang="pt-BR" sz="2300" b="1">
              <a:latin typeface="Calibri" pitchFamily="34" charset="0"/>
            </a:endParaRPr>
          </a:p>
          <a:p>
            <a:endParaRPr lang="pt-BR" sz="2300" b="1">
              <a:latin typeface="Calibri" pitchFamily="34" charset="0"/>
            </a:endParaRPr>
          </a:p>
          <a:p>
            <a:endParaRPr lang="pt-BR" sz="2300" b="1">
              <a:latin typeface="Calibri" pitchFamily="34" charset="0"/>
            </a:endParaRPr>
          </a:p>
          <a:p>
            <a:endParaRPr lang="pt-BR" sz="2300" b="1">
              <a:latin typeface="Calibri" pitchFamily="34" charset="0"/>
            </a:endParaRPr>
          </a:p>
          <a:p>
            <a:pPr algn="ctr"/>
            <a:endParaRPr lang="pt-BR" sz="2200">
              <a:latin typeface="Calibri" pitchFamily="34" charset="0"/>
            </a:endParaRPr>
          </a:p>
          <a:p>
            <a:endParaRPr lang="pt-BR" sz="2200">
              <a:latin typeface="Calibri" pitchFamily="34" charset="0"/>
            </a:endParaRPr>
          </a:p>
          <a:p>
            <a:pPr algn="just"/>
            <a:endParaRPr lang="pt-BR">
              <a:latin typeface="Calibri" pitchFamily="34" charset="0"/>
              <a:cs typeface="Arial" charset="0"/>
            </a:endParaRPr>
          </a:p>
          <a:p>
            <a:endParaRPr lang="pt-BR">
              <a:latin typeface="Calibri" pitchFamily="34" charset="0"/>
            </a:endParaRPr>
          </a:p>
        </p:txBody>
      </p:sp>
      <p:pic>
        <p:nvPicPr>
          <p:cNvPr id="17411" name="Picture 2"/>
          <p:cNvPicPr>
            <a:picLocks noChangeAspect="1" noChangeArrowheads="1"/>
          </p:cNvPicPr>
          <p:nvPr/>
        </p:nvPicPr>
        <p:blipFill>
          <a:blip r:embed="rId2" cstate="print"/>
          <a:srcRect/>
          <a:stretch>
            <a:fillRect/>
          </a:stretch>
        </p:blipFill>
        <p:spPr bwMode="auto">
          <a:xfrm>
            <a:off x="683568" y="1916832"/>
            <a:ext cx="6600825" cy="3810000"/>
          </a:xfrm>
          <a:prstGeom prst="rect">
            <a:avLst/>
          </a:prstGeom>
          <a:noFill/>
          <a:ln w="9525">
            <a:noFill/>
            <a:miter lim="800000"/>
            <a:headEnd/>
            <a:tailEnd/>
          </a:ln>
        </p:spPr>
      </p:pic>
      <p:grpSp>
        <p:nvGrpSpPr>
          <p:cNvPr id="17412" name="Grupo 7"/>
          <p:cNvGrpSpPr>
            <a:grpSpLocks/>
          </p:cNvGrpSpPr>
          <p:nvPr/>
        </p:nvGrpSpPr>
        <p:grpSpPr bwMode="auto">
          <a:xfrm>
            <a:off x="0" y="6402388"/>
            <a:ext cx="9144000" cy="455612"/>
            <a:chOff x="0" y="6402276"/>
            <a:chExt cx="9144000" cy="455724"/>
          </a:xfrm>
        </p:grpSpPr>
        <p:pic>
          <p:nvPicPr>
            <p:cNvPr id="17413" name="Imagem 6" descr="Logo SindusCon.jpg"/>
            <p:cNvPicPr>
              <a:picLocks noChangeAspect="1"/>
            </p:cNvPicPr>
            <p:nvPr/>
          </p:nvPicPr>
          <p:blipFill>
            <a:blip r:embed="rId3" cstate="print"/>
            <a:srcRect/>
            <a:stretch>
              <a:fillRect/>
            </a:stretch>
          </p:blipFill>
          <p:spPr bwMode="auto">
            <a:xfrm>
              <a:off x="179512" y="6507356"/>
              <a:ext cx="1403648" cy="350644"/>
            </a:xfrm>
            <a:prstGeom prst="rect">
              <a:avLst/>
            </a:prstGeom>
            <a:noFill/>
            <a:ln w="9525">
              <a:noFill/>
              <a:miter lim="800000"/>
              <a:headEnd/>
              <a:tailEnd/>
            </a:ln>
          </p:spPr>
        </p:pic>
        <p:pic>
          <p:nvPicPr>
            <p:cNvPr id="17414" name="Imagem 7" descr="IEPAC - Logotipo SECONCI-SP.jpg"/>
            <p:cNvPicPr>
              <a:picLocks noChangeAspect="1"/>
            </p:cNvPicPr>
            <p:nvPr/>
          </p:nvPicPr>
          <p:blipFill>
            <a:blip r:embed="rId4" cstate="print"/>
            <a:srcRect/>
            <a:stretch>
              <a:fillRect/>
            </a:stretch>
          </p:blipFill>
          <p:spPr bwMode="auto">
            <a:xfrm>
              <a:off x="7596336" y="6402276"/>
              <a:ext cx="1331640" cy="455724"/>
            </a:xfrm>
            <a:prstGeom prst="rect">
              <a:avLst/>
            </a:prstGeom>
            <a:noFill/>
            <a:ln w="9525">
              <a:noFill/>
              <a:miter lim="800000"/>
              <a:headEnd/>
              <a:tailEnd/>
            </a:ln>
          </p:spPr>
        </p:pic>
        <p:sp>
          <p:nvSpPr>
            <p:cNvPr id="17415" name="Retângulo 13"/>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9" name="Retângulo 8"/>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aixaDeTexto 8"/>
          <p:cNvSpPr txBox="1">
            <a:spLocks noChangeArrowheads="1"/>
          </p:cNvSpPr>
          <p:nvPr/>
        </p:nvSpPr>
        <p:spPr bwMode="auto">
          <a:xfrm>
            <a:off x="611188" y="1027113"/>
            <a:ext cx="7921625" cy="5600700"/>
          </a:xfrm>
          <a:prstGeom prst="rect">
            <a:avLst/>
          </a:prstGeom>
          <a:noFill/>
          <a:ln w="9525">
            <a:noFill/>
            <a:miter lim="800000"/>
            <a:headEnd/>
            <a:tailEnd/>
          </a:ln>
        </p:spPr>
        <p:txBody>
          <a:bodyPr>
            <a:spAutoFit/>
          </a:bodyPr>
          <a:lstStyle/>
          <a:p>
            <a:r>
              <a:rPr lang="pt-BR" sz="2400" b="1">
                <a:latin typeface="Calibri" pitchFamily="34" charset="0"/>
              </a:rPr>
              <a:t>Resultados – Análise com PCDs e Seus Gestores</a:t>
            </a:r>
          </a:p>
          <a:p>
            <a:r>
              <a:rPr lang="pt-BR" sz="2400">
                <a:latin typeface="Calibri" pitchFamily="34" charset="0"/>
              </a:rPr>
              <a:t>Perfil das PCDs</a:t>
            </a:r>
          </a:p>
          <a:p>
            <a:endParaRPr lang="pt-BR" sz="2300" b="1">
              <a:latin typeface="Calibri" pitchFamily="34" charset="0"/>
            </a:endParaRPr>
          </a:p>
          <a:p>
            <a:endParaRPr lang="pt-BR" sz="2300" b="1">
              <a:latin typeface="Calibri" pitchFamily="34" charset="0"/>
            </a:endParaRPr>
          </a:p>
          <a:p>
            <a:endParaRPr lang="pt-BR" sz="2300" b="1">
              <a:latin typeface="Calibri" pitchFamily="34" charset="0"/>
            </a:endParaRPr>
          </a:p>
          <a:p>
            <a:endParaRPr lang="pt-BR" sz="2300" b="1">
              <a:latin typeface="Calibri" pitchFamily="34" charset="0"/>
            </a:endParaRPr>
          </a:p>
          <a:p>
            <a:endParaRPr lang="pt-BR" sz="2300" b="1">
              <a:latin typeface="Calibri" pitchFamily="34" charset="0"/>
            </a:endParaRPr>
          </a:p>
          <a:p>
            <a:endParaRPr lang="pt-BR" sz="2300" b="1">
              <a:latin typeface="Calibri" pitchFamily="34" charset="0"/>
            </a:endParaRPr>
          </a:p>
          <a:p>
            <a:endParaRPr lang="pt-BR" sz="2300" b="1">
              <a:latin typeface="Calibri" pitchFamily="34" charset="0"/>
            </a:endParaRPr>
          </a:p>
          <a:p>
            <a:endParaRPr lang="pt-BR" sz="2300" b="1">
              <a:latin typeface="Calibri" pitchFamily="34" charset="0"/>
            </a:endParaRPr>
          </a:p>
          <a:p>
            <a:endParaRPr lang="pt-BR" sz="2300" b="1">
              <a:latin typeface="Calibri" pitchFamily="34" charset="0"/>
            </a:endParaRPr>
          </a:p>
          <a:p>
            <a:endParaRPr lang="pt-BR" sz="2300" b="1">
              <a:latin typeface="Calibri" pitchFamily="34" charset="0"/>
            </a:endParaRPr>
          </a:p>
          <a:p>
            <a:pPr algn="ctr"/>
            <a:endParaRPr lang="pt-BR" sz="2200">
              <a:latin typeface="Calibri" pitchFamily="34" charset="0"/>
            </a:endParaRPr>
          </a:p>
          <a:p>
            <a:endParaRPr lang="pt-BR" sz="2200">
              <a:latin typeface="Calibri" pitchFamily="34" charset="0"/>
            </a:endParaRPr>
          </a:p>
          <a:p>
            <a:pPr algn="just"/>
            <a:endParaRPr lang="pt-BR">
              <a:latin typeface="Calibri" pitchFamily="34" charset="0"/>
              <a:cs typeface="Arial" charset="0"/>
            </a:endParaRPr>
          </a:p>
          <a:p>
            <a:endParaRPr lang="pt-BR">
              <a:latin typeface="Calibri" pitchFamily="34" charset="0"/>
            </a:endParaRPr>
          </a:p>
        </p:txBody>
      </p:sp>
      <p:pic>
        <p:nvPicPr>
          <p:cNvPr id="18435" name="Picture 2"/>
          <p:cNvPicPr>
            <a:picLocks noChangeAspect="1" noChangeArrowheads="1"/>
          </p:cNvPicPr>
          <p:nvPr/>
        </p:nvPicPr>
        <p:blipFill>
          <a:blip r:embed="rId2" cstate="print"/>
          <a:srcRect/>
          <a:stretch>
            <a:fillRect/>
          </a:stretch>
        </p:blipFill>
        <p:spPr bwMode="auto">
          <a:xfrm>
            <a:off x="684213" y="1773238"/>
            <a:ext cx="7343775" cy="4438650"/>
          </a:xfrm>
          <a:prstGeom prst="rect">
            <a:avLst/>
          </a:prstGeom>
          <a:noFill/>
          <a:ln w="9525">
            <a:noFill/>
            <a:miter lim="800000"/>
            <a:headEnd/>
            <a:tailEnd/>
          </a:ln>
        </p:spPr>
      </p:pic>
      <p:grpSp>
        <p:nvGrpSpPr>
          <p:cNvPr id="18436" name="Grupo 7"/>
          <p:cNvGrpSpPr>
            <a:grpSpLocks/>
          </p:cNvGrpSpPr>
          <p:nvPr/>
        </p:nvGrpSpPr>
        <p:grpSpPr bwMode="auto">
          <a:xfrm>
            <a:off x="0" y="6402388"/>
            <a:ext cx="9144000" cy="455612"/>
            <a:chOff x="0" y="6402276"/>
            <a:chExt cx="9144000" cy="455724"/>
          </a:xfrm>
        </p:grpSpPr>
        <p:pic>
          <p:nvPicPr>
            <p:cNvPr id="18437" name="Imagem 6" descr="Logo SindusCon.jpg"/>
            <p:cNvPicPr>
              <a:picLocks noChangeAspect="1"/>
            </p:cNvPicPr>
            <p:nvPr/>
          </p:nvPicPr>
          <p:blipFill>
            <a:blip r:embed="rId3" cstate="print"/>
            <a:srcRect/>
            <a:stretch>
              <a:fillRect/>
            </a:stretch>
          </p:blipFill>
          <p:spPr bwMode="auto">
            <a:xfrm>
              <a:off x="179512" y="6507356"/>
              <a:ext cx="1403648" cy="350644"/>
            </a:xfrm>
            <a:prstGeom prst="rect">
              <a:avLst/>
            </a:prstGeom>
            <a:noFill/>
            <a:ln w="9525">
              <a:noFill/>
              <a:miter lim="800000"/>
              <a:headEnd/>
              <a:tailEnd/>
            </a:ln>
          </p:spPr>
        </p:pic>
        <p:pic>
          <p:nvPicPr>
            <p:cNvPr id="18438" name="Imagem 7" descr="IEPAC - Logotipo SECONCI-SP.jpg"/>
            <p:cNvPicPr>
              <a:picLocks noChangeAspect="1"/>
            </p:cNvPicPr>
            <p:nvPr/>
          </p:nvPicPr>
          <p:blipFill>
            <a:blip r:embed="rId4" cstate="print"/>
            <a:srcRect/>
            <a:stretch>
              <a:fillRect/>
            </a:stretch>
          </p:blipFill>
          <p:spPr bwMode="auto">
            <a:xfrm>
              <a:off x="7596336" y="6402276"/>
              <a:ext cx="1331640" cy="455724"/>
            </a:xfrm>
            <a:prstGeom prst="rect">
              <a:avLst/>
            </a:prstGeom>
            <a:noFill/>
            <a:ln w="9525">
              <a:noFill/>
              <a:miter lim="800000"/>
              <a:headEnd/>
              <a:tailEnd/>
            </a:ln>
          </p:spPr>
        </p:pic>
        <p:sp>
          <p:nvSpPr>
            <p:cNvPr id="18439" name="Retângulo 13"/>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9" name="Retângulo 8"/>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p:cNvPicPr>
            <a:picLocks noChangeAspect="1" noChangeArrowheads="1"/>
          </p:cNvPicPr>
          <p:nvPr/>
        </p:nvPicPr>
        <p:blipFill>
          <a:blip r:embed="rId2" cstate="print"/>
          <a:srcRect/>
          <a:stretch>
            <a:fillRect/>
          </a:stretch>
        </p:blipFill>
        <p:spPr bwMode="auto">
          <a:xfrm>
            <a:off x="1476375" y="2108200"/>
            <a:ext cx="6083300" cy="3697288"/>
          </a:xfrm>
          <a:prstGeom prst="rect">
            <a:avLst/>
          </a:prstGeom>
          <a:noFill/>
          <a:ln w="9525">
            <a:noFill/>
            <a:miter lim="800000"/>
            <a:headEnd/>
            <a:tailEnd/>
          </a:ln>
        </p:spPr>
      </p:pic>
      <p:sp>
        <p:nvSpPr>
          <p:cNvPr id="30727" name="CaixaDeTexto 8"/>
          <p:cNvSpPr txBox="1">
            <a:spLocks noChangeArrowheads="1"/>
          </p:cNvSpPr>
          <p:nvPr/>
        </p:nvSpPr>
        <p:spPr bwMode="auto">
          <a:xfrm>
            <a:off x="611188" y="1027113"/>
            <a:ext cx="7921625" cy="5600700"/>
          </a:xfrm>
          <a:prstGeom prst="rect">
            <a:avLst/>
          </a:prstGeom>
          <a:noFill/>
          <a:ln w="9525">
            <a:noFill/>
            <a:miter lim="800000"/>
            <a:headEnd/>
            <a:tailEnd/>
          </a:ln>
        </p:spPr>
        <p:txBody>
          <a:bodyPr>
            <a:spAutoFit/>
          </a:bodyPr>
          <a:lstStyle/>
          <a:p>
            <a:r>
              <a:rPr lang="pt-BR" sz="2400" b="1" dirty="0" smtClean="0">
                <a:latin typeface="Calibri" pitchFamily="34" charset="0"/>
              </a:rPr>
              <a:t>Resultados – Análise com </a:t>
            </a:r>
            <a:r>
              <a:rPr lang="pt-BR" sz="2400" b="1" dirty="0" err="1" smtClean="0">
                <a:latin typeface="Calibri" pitchFamily="34" charset="0"/>
              </a:rPr>
              <a:t>PCDs</a:t>
            </a:r>
            <a:r>
              <a:rPr lang="pt-BR" sz="2400" b="1" dirty="0" smtClean="0">
                <a:latin typeface="Calibri" pitchFamily="34" charset="0"/>
              </a:rPr>
              <a:t> e Seus Gestores</a:t>
            </a:r>
            <a:endParaRPr lang="pt-BR" sz="2400" b="1" dirty="0">
              <a:latin typeface="Calibri" pitchFamily="34" charset="0"/>
            </a:endParaRPr>
          </a:p>
          <a:p>
            <a:r>
              <a:rPr lang="pt-BR" sz="2400" dirty="0">
                <a:latin typeface="Calibri" pitchFamily="34" charset="0"/>
              </a:rPr>
              <a:t>Perfil das </a:t>
            </a:r>
            <a:r>
              <a:rPr lang="pt-BR" sz="2400" dirty="0" err="1">
                <a:latin typeface="Calibri" pitchFamily="34" charset="0"/>
              </a:rPr>
              <a:t>PCDs</a:t>
            </a:r>
            <a:endParaRPr lang="pt-BR" sz="2400"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pPr algn="ctr"/>
            <a:endParaRPr lang="pt-BR" sz="2200" dirty="0">
              <a:latin typeface="Calibri" pitchFamily="34" charset="0"/>
            </a:endParaRPr>
          </a:p>
          <a:p>
            <a:endParaRPr lang="pt-BR" sz="2200" dirty="0">
              <a:latin typeface="Calibri" pitchFamily="34" charset="0"/>
            </a:endParaRPr>
          </a:p>
          <a:p>
            <a:pPr algn="just"/>
            <a:endParaRPr lang="pt-BR" dirty="0">
              <a:latin typeface="Calibri" pitchFamily="34" charset="0"/>
              <a:cs typeface="Arial" charset="0"/>
            </a:endParaRPr>
          </a:p>
          <a:p>
            <a:endParaRPr lang="pt-BR" dirty="0">
              <a:latin typeface="Calibri" pitchFamily="34" charset="0"/>
            </a:endParaRPr>
          </a:p>
        </p:txBody>
      </p:sp>
      <p:grpSp>
        <p:nvGrpSpPr>
          <p:cNvPr id="2" name="Grupo 6"/>
          <p:cNvGrpSpPr/>
          <p:nvPr/>
        </p:nvGrpSpPr>
        <p:grpSpPr>
          <a:xfrm>
            <a:off x="0" y="0"/>
            <a:ext cx="9144000" cy="6858000"/>
            <a:chOff x="0" y="0"/>
            <a:chExt cx="9144000" cy="6858000"/>
          </a:xfrm>
        </p:grpSpPr>
        <p:pic>
          <p:nvPicPr>
            <p:cNvPr id="8" name="Imagem 6" descr="Logo SindusCon.jpg"/>
            <p:cNvPicPr>
              <a:picLocks noChangeAspect="1"/>
            </p:cNvPicPr>
            <p:nvPr/>
          </p:nvPicPr>
          <p:blipFill>
            <a:blip r:embed="rId3" cstate="print"/>
            <a:srcRect/>
            <a:stretch>
              <a:fillRect/>
            </a:stretch>
          </p:blipFill>
          <p:spPr bwMode="auto">
            <a:xfrm>
              <a:off x="0" y="0"/>
              <a:ext cx="1403648" cy="350644"/>
            </a:xfrm>
            <a:prstGeom prst="rect">
              <a:avLst/>
            </a:prstGeom>
            <a:noFill/>
            <a:ln w="9525">
              <a:noFill/>
              <a:miter lim="800000"/>
              <a:headEnd/>
              <a:tailEnd/>
            </a:ln>
          </p:spPr>
        </p:pic>
        <p:grpSp>
          <p:nvGrpSpPr>
            <p:cNvPr id="3" name="Grupo 8"/>
            <p:cNvGrpSpPr/>
            <p:nvPr/>
          </p:nvGrpSpPr>
          <p:grpSpPr>
            <a:xfrm>
              <a:off x="1475656" y="0"/>
              <a:ext cx="6192688" cy="404664"/>
              <a:chOff x="1475656" y="0"/>
              <a:chExt cx="6192688" cy="548680"/>
            </a:xfrm>
          </p:grpSpPr>
          <p:sp>
            <p:nvSpPr>
              <p:cNvPr id="13" name="Retângulo 12"/>
              <p:cNvSpPr/>
              <p:nvPr/>
            </p:nvSpPr>
            <p:spPr>
              <a:xfrm>
                <a:off x="4572000" y="0"/>
                <a:ext cx="3096344" cy="548680"/>
              </a:xfrm>
              <a:prstGeom prst="rect">
                <a:avLst/>
              </a:prstGeom>
              <a:gradFill flip="none" rotWithShape="1">
                <a:gsLst>
                  <a:gs pos="0">
                    <a:schemeClr val="accent3">
                      <a:lumMod val="50000"/>
                    </a:schemeClr>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rot="10800000">
                <a:off x="1475656" y="0"/>
                <a:ext cx="3096344" cy="548680"/>
              </a:xfrm>
              <a:prstGeom prst="rect">
                <a:avLst/>
              </a:prstGeom>
              <a:gradFill flip="none" rotWithShape="1">
                <a:gsLst>
                  <a:gs pos="0">
                    <a:schemeClr val="accent3">
                      <a:lumMod val="50000"/>
                    </a:schemeClr>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10" name="Imagem 7" descr="IEPAC - Logotipo SECONCI-SP.jpg"/>
            <p:cNvPicPr>
              <a:picLocks noChangeAspect="1"/>
            </p:cNvPicPr>
            <p:nvPr/>
          </p:nvPicPr>
          <p:blipFill>
            <a:blip r:embed="rId4" cstate="print"/>
            <a:srcRect/>
            <a:stretch>
              <a:fillRect/>
            </a:stretch>
          </p:blipFill>
          <p:spPr bwMode="auto">
            <a:xfrm>
              <a:off x="7812360" y="0"/>
              <a:ext cx="1331640" cy="455724"/>
            </a:xfrm>
            <a:prstGeom prst="rect">
              <a:avLst/>
            </a:prstGeom>
            <a:noFill/>
            <a:ln w="9525">
              <a:noFill/>
              <a:miter lim="800000"/>
              <a:headEnd/>
              <a:tailEnd/>
            </a:ln>
          </p:spPr>
        </p:pic>
        <p:pic>
          <p:nvPicPr>
            <p:cNvPr id="11" name="Imagem 10" descr="IEPAC - Logotipo.png"/>
            <p:cNvPicPr>
              <a:picLocks noChangeAspect="1"/>
            </p:cNvPicPr>
            <p:nvPr/>
          </p:nvPicPr>
          <p:blipFill>
            <a:blip r:embed="rId5" cstate="print"/>
            <a:stretch>
              <a:fillRect/>
            </a:stretch>
          </p:blipFill>
          <p:spPr>
            <a:xfrm>
              <a:off x="0" y="6277269"/>
              <a:ext cx="607734" cy="580731"/>
            </a:xfrm>
            <a:prstGeom prst="rect">
              <a:avLst/>
            </a:prstGeom>
          </p:spPr>
        </p:pic>
        <p:sp>
          <p:nvSpPr>
            <p:cNvPr id="12" name="Retângulo 11"/>
            <p:cNvSpPr/>
            <p:nvPr/>
          </p:nvSpPr>
          <p:spPr>
            <a:xfrm>
              <a:off x="0" y="6581001"/>
              <a:ext cx="9144000" cy="276999"/>
            </a:xfrm>
            <a:prstGeom prst="rect">
              <a:avLst/>
            </a:prstGeom>
          </p:spPr>
          <p:txBody>
            <a:bodyPr wrap="square">
              <a:spAutoFit/>
            </a:bodyPr>
            <a:lstStyle/>
            <a:p>
              <a:pPr algn="ctr"/>
              <a:r>
                <a:rPr lang="pt-BR" sz="1200" b="1" dirty="0" smtClean="0">
                  <a:latin typeface="Calibri" pitchFamily="34" charset="0"/>
                </a:rPr>
                <a:t>Estudo de Viabilidade para Inserção Segura de PCD na Construção Civil</a:t>
              </a:r>
              <a:endParaRPr lang="pt-BR" sz="1200" b="1" dirty="0">
                <a:latin typeface="Calibri" pitchFamily="34" charset="0"/>
              </a:endParaRPr>
            </a:p>
          </p:txBody>
        </p:sp>
      </p:gr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2"/>
          <p:cNvPicPr>
            <a:picLocks noChangeAspect="1" noChangeArrowheads="1"/>
          </p:cNvPicPr>
          <p:nvPr/>
        </p:nvPicPr>
        <p:blipFill>
          <a:blip r:embed="rId2" cstate="print"/>
          <a:srcRect/>
          <a:stretch>
            <a:fillRect/>
          </a:stretch>
        </p:blipFill>
        <p:spPr bwMode="auto">
          <a:xfrm>
            <a:off x="1619672" y="1916832"/>
            <a:ext cx="5688013" cy="3744913"/>
          </a:xfrm>
          <a:prstGeom prst="rect">
            <a:avLst/>
          </a:prstGeom>
          <a:noFill/>
          <a:ln w="9525">
            <a:noFill/>
            <a:miter lim="800000"/>
            <a:headEnd/>
            <a:tailEnd/>
          </a:ln>
        </p:spPr>
      </p:pic>
      <p:sp>
        <p:nvSpPr>
          <p:cNvPr id="31751" name="CaixaDeTexto 8"/>
          <p:cNvSpPr txBox="1">
            <a:spLocks noChangeArrowheads="1"/>
          </p:cNvSpPr>
          <p:nvPr/>
        </p:nvSpPr>
        <p:spPr bwMode="auto">
          <a:xfrm>
            <a:off x="611188" y="1027113"/>
            <a:ext cx="7921625" cy="5600700"/>
          </a:xfrm>
          <a:prstGeom prst="rect">
            <a:avLst/>
          </a:prstGeom>
          <a:noFill/>
          <a:ln w="9525">
            <a:noFill/>
            <a:miter lim="800000"/>
            <a:headEnd/>
            <a:tailEnd/>
          </a:ln>
        </p:spPr>
        <p:txBody>
          <a:bodyPr>
            <a:spAutoFit/>
          </a:bodyPr>
          <a:lstStyle/>
          <a:p>
            <a:r>
              <a:rPr lang="pt-BR" sz="2400" b="1" dirty="0" smtClean="0">
                <a:latin typeface="Calibri" pitchFamily="34" charset="0"/>
              </a:rPr>
              <a:t>Resultados – Análise com </a:t>
            </a:r>
            <a:r>
              <a:rPr lang="pt-BR" sz="2400" b="1" dirty="0" err="1" smtClean="0">
                <a:latin typeface="Calibri" pitchFamily="34" charset="0"/>
              </a:rPr>
              <a:t>PCDs</a:t>
            </a:r>
            <a:r>
              <a:rPr lang="pt-BR" sz="2400" b="1" dirty="0" smtClean="0">
                <a:latin typeface="Calibri" pitchFamily="34" charset="0"/>
              </a:rPr>
              <a:t> e Seus Gestores</a:t>
            </a:r>
          </a:p>
          <a:p>
            <a:r>
              <a:rPr lang="pt-BR" sz="2400" dirty="0" smtClean="0">
                <a:latin typeface="Calibri" pitchFamily="34" charset="0"/>
              </a:rPr>
              <a:t>Perfil </a:t>
            </a:r>
            <a:r>
              <a:rPr lang="pt-BR" sz="2400" dirty="0">
                <a:latin typeface="Calibri" pitchFamily="34" charset="0"/>
              </a:rPr>
              <a:t>das </a:t>
            </a:r>
            <a:r>
              <a:rPr lang="pt-BR" sz="2400" dirty="0" err="1">
                <a:latin typeface="Calibri" pitchFamily="34" charset="0"/>
              </a:rPr>
              <a:t>PCDs</a:t>
            </a:r>
            <a:endParaRPr lang="pt-BR" sz="2400"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pPr algn="ctr"/>
            <a:endParaRPr lang="pt-BR" sz="2200" dirty="0">
              <a:latin typeface="Calibri" pitchFamily="34" charset="0"/>
            </a:endParaRPr>
          </a:p>
          <a:p>
            <a:endParaRPr lang="pt-BR" sz="2200" dirty="0">
              <a:latin typeface="Calibri" pitchFamily="34" charset="0"/>
            </a:endParaRPr>
          </a:p>
          <a:p>
            <a:pPr algn="just"/>
            <a:endParaRPr lang="pt-BR" dirty="0">
              <a:latin typeface="Calibri" pitchFamily="34" charset="0"/>
              <a:cs typeface="Arial" charset="0"/>
            </a:endParaRPr>
          </a:p>
          <a:p>
            <a:endParaRPr lang="pt-BR" dirty="0">
              <a:latin typeface="Calibri" pitchFamily="34" charset="0"/>
            </a:endParaRPr>
          </a:p>
        </p:txBody>
      </p:sp>
      <p:grpSp>
        <p:nvGrpSpPr>
          <p:cNvPr id="2" name="Grupo 6"/>
          <p:cNvGrpSpPr/>
          <p:nvPr/>
        </p:nvGrpSpPr>
        <p:grpSpPr>
          <a:xfrm>
            <a:off x="0" y="0"/>
            <a:ext cx="9144000" cy="6858000"/>
            <a:chOff x="0" y="0"/>
            <a:chExt cx="9144000" cy="6858000"/>
          </a:xfrm>
        </p:grpSpPr>
        <p:pic>
          <p:nvPicPr>
            <p:cNvPr id="8" name="Imagem 6" descr="Logo SindusCon.jpg"/>
            <p:cNvPicPr>
              <a:picLocks noChangeAspect="1"/>
            </p:cNvPicPr>
            <p:nvPr/>
          </p:nvPicPr>
          <p:blipFill>
            <a:blip r:embed="rId3" cstate="print"/>
            <a:srcRect/>
            <a:stretch>
              <a:fillRect/>
            </a:stretch>
          </p:blipFill>
          <p:spPr bwMode="auto">
            <a:xfrm>
              <a:off x="0" y="0"/>
              <a:ext cx="1403648" cy="350644"/>
            </a:xfrm>
            <a:prstGeom prst="rect">
              <a:avLst/>
            </a:prstGeom>
            <a:noFill/>
            <a:ln w="9525">
              <a:noFill/>
              <a:miter lim="800000"/>
              <a:headEnd/>
              <a:tailEnd/>
            </a:ln>
          </p:spPr>
        </p:pic>
        <p:grpSp>
          <p:nvGrpSpPr>
            <p:cNvPr id="3" name="Grupo 8"/>
            <p:cNvGrpSpPr/>
            <p:nvPr/>
          </p:nvGrpSpPr>
          <p:grpSpPr>
            <a:xfrm>
              <a:off x="1475656" y="0"/>
              <a:ext cx="6192688" cy="404664"/>
              <a:chOff x="1475656" y="0"/>
              <a:chExt cx="6192688" cy="548680"/>
            </a:xfrm>
          </p:grpSpPr>
          <p:sp>
            <p:nvSpPr>
              <p:cNvPr id="13" name="Retângulo 12"/>
              <p:cNvSpPr/>
              <p:nvPr/>
            </p:nvSpPr>
            <p:spPr>
              <a:xfrm>
                <a:off x="4572000" y="0"/>
                <a:ext cx="3096344" cy="548680"/>
              </a:xfrm>
              <a:prstGeom prst="rect">
                <a:avLst/>
              </a:prstGeom>
              <a:gradFill flip="none" rotWithShape="1">
                <a:gsLst>
                  <a:gs pos="0">
                    <a:schemeClr val="accent3">
                      <a:lumMod val="50000"/>
                    </a:schemeClr>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rot="10800000">
                <a:off x="1475656" y="0"/>
                <a:ext cx="3096344" cy="548680"/>
              </a:xfrm>
              <a:prstGeom prst="rect">
                <a:avLst/>
              </a:prstGeom>
              <a:gradFill flip="none" rotWithShape="1">
                <a:gsLst>
                  <a:gs pos="0">
                    <a:schemeClr val="accent3">
                      <a:lumMod val="50000"/>
                    </a:schemeClr>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10" name="Imagem 7" descr="IEPAC - Logotipo SECONCI-SP.jpg"/>
            <p:cNvPicPr>
              <a:picLocks noChangeAspect="1"/>
            </p:cNvPicPr>
            <p:nvPr/>
          </p:nvPicPr>
          <p:blipFill>
            <a:blip r:embed="rId4" cstate="print"/>
            <a:srcRect/>
            <a:stretch>
              <a:fillRect/>
            </a:stretch>
          </p:blipFill>
          <p:spPr bwMode="auto">
            <a:xfrm>
              <a:off x="7812360" y="0"/>
              <a:ext cx="1331640" cy="455724"/>
            </a:xfrm>
            <a:prstGeom prst="rect">
              <a:avLst/>
            </a:prstGeom>
            <a:noFill/>
            <a:ln w="9525">
              <a:noFill/>
              <a:miter lim="800000"/>
              <a:headEnd/>
              <a:tailEnd/>
            </a:ln>
          </p:spPr>
        </p:pic>
        <p:pic>
          <p:nvPicPr>
            <p:cNvPr id="11" name="Imagem 10" descr="IEPAC - Logotipo.png"/>
            <p:cNvPicPr>
              <a:picLocks noChangeAspect="1"/>
            </p:cNvPicPr>
            <p:nvPr/>
          </p:nvPicPr>
          <p:blipFill>
            <a:blip r:embed="rId5" cstate="print"/>
            <a:stretch>
              <a:fillRect/>
            </a:stretch>
          </p:blipFill>
          <p:spPr>
            <a:xfrm>
              <a:off x="0" y="6277269"/>
              <a:ext cx="607734" cy="580731"/>
            </a:xfrm>
            <a:prstGeom prst="rect">
              <a:avLst/>
            </a:prstGeom>
          </p:spPr>
        </p:pic>
        <p:sp>
          <p:nvSpPr>
            <p:cNvPr id="12" name="Retângulo 11"/>
            <p:cNvSpPr/>
            <p:nvPr/>
          </p:nvSpPr>
          <p:spPr>
            <a:xfrm>
              <a:off x="0" y="6581001"/>
              <a:ext cx="9144000" cy="276999"/>
            </a:xfrm>
            <a:prstGeom prst="rect">
              <a:avLst/>
            </a:prstGeom>
          </p:spPr>
          <p:txBody>
            <a:bodyPr wrap="square">
              <a:spAutoFit/>
            </a:bodyPr>
            <a:lstStyle/>
            <a:p>
              <a:pPr algn="ctr"/>
              <a:r>
                <a:rPr lang="pt-BR" sz="1200" b="1" dirty="0" smtClean="0">
                  <a:latin typeface="Calibri" pitchFamily="34" charset="0"/>
                </a:rPr>
                <a:t>Estudo de Viabilidade para Inserção Segura de PCD na Construção Civil</a:t>
              </a:r>
              <a:endParaRPr lang="pt-BR" sz="1200" b="1" dirty="0">
                <a:latin typeface="Calibri" pitchFamily="34" charset="0"/>
              </a:endParaRPr>
            </a:p>
          </p:txBody>
        </p:sp>
      </p:gr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CaixaDeTexto 8"/>
          <p:cNvSpPr txBox="1">
            <a:spLocks noChangeArrowheads="1"/>
          </p:cNvSpPr>
          <p:nvPr/>
        </p:nvSpPr>
        <p:spPr bwMode="auto">
          <a:xfrm>
            <a:off x="611188" y="1027113"/>
            <a:ext cx="7921625" cy="7217360"/>
          </a:xfrm>
          <a:prstGeom prst="rect">
            <a:avLst/>
          </a:prstGeom>
          <a:noFill/>
          <a:ln w="9525">
            <a:noFill/>
            <a:miter lim="800000"/>
            <a:headEnd/>
            <a:tailEnd/>
          </a:ln>
        </p:spPr>
        <p:txBody>
          <a:bodyPr>
            <a:spAutoFit/>
          </a:bodyPr>
          <a:lstStyle/>
          <a:p>
            <a:r>
              <a:rPr lang="pt-BR" sz="2400" b="1" dirty="0" smtClean="0">
                <a:latin typeface="Calibri" pitchFamily="34" charset="0"/>
              </a:rPr>
              <a:t>Resultados – Análise com </a:t>
            </a:r>
            <a:r>
              <a:rPr lang="pt-BR" sz="2400" b="1" dirty="0" err="1" smtClean="0">
                <a:latin typeface="Calibri" pitchFamily="34" charset="0"/>
              </a:rPr>
              <a:t>PCDs</a:t>
            </a:r>
            <a:r>
              <a:rPr lang="pt-BR" sz="2400" b="1" dirty="0" smtClean="0">
                <a:latin typeface="Calibri" pitchFamily="34" charset="0"/>
              </a:rPr>
              <a:t> e Seus Gestores</a:t>
            </a:r>
          </a:p>
          <a:p>
            <a:pPr algn="just"/>
            <a:endParaRPr lang="pt-BR" sz="2800" dirty="0" smtClean="0">
              <a:latin typeface="Calibri" pitchFamily="34" charset="0"/>
            </a:endParaRPr>
          </a:p>
          <a:p>
            <a:pPr algn="just"/>
            <a:r>
              <a:rPr lang="pt-BR" sz="2800" dirty="0" smtClean="0">
                <a:latin typeface="Calibri" pitchFamily="34" charset="0"/>
              </a:rPr>
              <a:t>Percepção PCD sobre Adequação ao Posto de Trabalho/Função e Relacionamento com Equipe: 100% adaptados</a:t>
            </a:r>
            <a:endParaRPr lang="pt-BR" sz="2800" dirty="0">
              <a:latin typeface="Calibri" pitchFamily="34" charset="0"/>
            </a:endParaRPr>
          </a:p>
          <a:p>
            <a:endParaRPr lang="pt-BR" sz="40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pPr algn="ctr"/>
            <a:endParaRPr lang="pt-BR" sz="2200" dirty="0">
              <a:latin typeface="Calibri" pitchFamily="34" charset="0"/>
            </a:endParaRPr>
          </a:p>
          <a:p>
            <a:endParaRPr lang="pt-BR" sz="2200" dirty="0">
              <a:latin typeface="Calibri" pitchFamily="34" charset="0"/>
            </a:endParaRPr>
          </a:p>
          <a:p>
            <a:pPr algn="just"/>
            <a:endParaRPr lang="pt-BR" dirty="0">
              <a:latin typeface="Calibri" pitchFamily="34" charset="0"/>
              <a:cs typeface="Arial" charset="0"/>
            </a:endParaRPr>
          </a:p>
          <a:p>
            <a:endParaRPr lang="pt-BR" dirty="0">
              <a:latin typeface="Calibri" pitchFamily="34" charset="0"/>
            </a:endParaRPr>
          </a:p>
        </p:txBody>
      </p:sp>
      <p:grpSp>
        <p:nvGrpSpPr>
          <p:cNvPr id="2" name="Grupo 5"/>
          <p:cNvGrpSpPr/>
          <p:nvPr/>
        </p:nvGrpSpPr>
        <p:grpSpPr>
          <a:xfrm>
            <a:off x="0" y="0"/>
            <a:ext cx="9144000" cy="6858000"/>
            <a:chOff x="0" y="0"/>
            <a:chExt cx="9144000" cy="6858000"/>
          </a:xfrm>
        </p:grpSpPr>
        <p:pic>
          <p:nvPicPr>
            <p:cNvPr id="7" name="Imagem 6" descr="Logo SindusCon.jpg"/>
            <p:cNvPicPr>
              <a:picLocks noChangeAspect="1"/>
            </p:cNvPicPr>
            <p:nvPr/>
          </p:nvPicPr>
          <p:blipFill>
            <a:blip r:embed="rId2" cstate="print"/>
            <a:srcRect/>
            <a:stretch>
              <a:fillRect/>
            </a:stretch>
          </p:blipFill>
          <p:spPr bwMode="auto">
            <a:xfrm>
              <a:off x="0" y="0"/>
              <a:ext cx="1403648" cy="350644"/>
            </a:xfrm>
            <a:prstGeom prst="rect">
              <a:avLst/>
            </a:prstGeom>
            <a:noFill/>
            <a:ln w="9525">
              <a:noFill/>
              <a:miter lim="800000"/>
              <a:headEnd/>
              <a:tailEnd/>
            </a:ln>
          </p:spPr>
        </p:pic>
        <p:grpSp>
          <p:nvGrpSpPr>
            <p:cNvPr id="3" name="Grupo 8"/>
            <p:cNvGrpSpPr/>
            <p:nvPr/>
          </p:nvGrpSpPr>
          <p:grpSpPr>
            <a:xfrm>
              <a:off x="1475656" y="0"/>
              <a:ext cx="6192688" cy="404664"/>
              <a:chOff x="1475656" y="0"/>
              <a:chExt cx="6192688" cy="548680"/>
            </a:xfrm>
          </p:grpSpPr>
          <p:sp>
            <p:nvSpPr>
              <p:cNvPr id="12" name="Retângulo 11"/>
              <p:cNvSpPr/>
              <p:nvPr/>
            </p:nvSpPr>
            <p:spPr>
              <a:xfrm>
                <a:off x="4572000" y="0"/>
                <a:ext cx="3096344" cy="548680"/>
              </a:xfrm>
              <a:prstGeom prst="rect">
                <a:avLst/>
              </a:prstGeom>
              <a:gradFill flip="none" rotWithShape="1">
                <a:gsLst>
                  <a:gs pos="0">
                    <a:schemeClr val="accent3">
                      <a:lumMod val="50000"/>
                    </a:schemeClr>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rot="10800000">
                <a:off x="1475656" y="0"/>
                <a:ext cx="3096344" cy="548680"/>
              </a:xfrm>
              <a:prstGeom prst="rect">
                <a:avLst/>
              </a:prstGeom>
              <a:gradFill flip="none" rotWithShape="1">
                <a:gsLst>
                  <a:gs pos="0">
                    <a:schemeClr val="accent3">
                      <a:lumMod val="50000"/>
                    </a:schemeClr>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9" name="Imagem 7" descr="IEPAC - Logotipo SECONCI-SP.jpg"/>
            <p:cNvPicPr>
              <a:picLocks noChangeAspect="1"/>
            </p:cNvPicPr>
            <p:nvPr/>
          </p:nvPicPr>
          <p:blipFill>
            <a:blip r:embed="rId3" cstate="print"/>
            <a:srcRect/>
            <a:stretch>
              <a:fillRect/>
            </a:stretch>
          </p:blipFill>
          <p:spPr bwMode="auto">
            <a:xfrm>
              <a:off x="7812360" y="0"/>
              <a:ext cx="1331640" cy="455724"/>
            </a:xfrm>
            <a:prstGeom prst="rect">
              <a:avLst/>
            </a:prstGeom>
            <a:noFill/>
            <a:ln w="9525">
              <a:noFill/>
              <a:miter lim="800000"/>
              <a:headEnd/>
              <a:tailEnd/>
            </a:ln>
          </p:spPr>
        </p:pic>
        <p:pic>
          <p:nvPicPr>
            <p:cNvPr id="10" name="Imagem 9" descr="IEPAC - Logotipo.png"/>
            <p:cNvPicPr>
              <a:picLocks noChangeAspect="1"/>
            </p:cNvPicPr>
            <p:nvPr/>
          </p:nvPicPr>
          <p:blipFill>
            <a:blip r:embed="rId4" cstate="print"/>
            <a:stretch>
              <a:fillRect/>
            </a:stretch>
          </p:blipFill>
          <p:spPr>
            <a:xfrm>
              <a:off x="0" y="6277269"/>
              <a:ext cx="607734" cy="580731"/>
            </a:xfrm>
            <a:prstGeom prst="rect">
              <a:avLst/>
            </a:prstGeom>
          </p:spPr>
        </p:pic>
        <p:sp>
          <p:nvSpPr>
            <p:cNvPr id="11" name="Retângulo 10"/>
            <p:cNvSpPr/>
            <p:nvPr/>
          </p:nvSpPr>
          <p:spPr>
            <a:xfrm>
              <a:off x="0" y="6581001"/>
              <a:ext cx="9144000" cy="276999"/>
            </a:xfrm>
            <a:prstGeom prst="rect">
              <a:avLst/>
            </a:prstGeom>
          </p:spPr>
          <p:txBody>
            <a:bodyPr wrap="square">
              <a:spAutoFit/>
            </a:bodyPr>
            <a:lstStyle/>
            <a:p>
              <a:pPr algn="ctr"/>
              <a:r>
                <a:rPr lang="pt-BR" sz="1200" b="1" dirty="0" smtClean="0">
                  <a:latin typeface="Calibri" pitchFamily="34" charset="0"/>
                </a:rPr>
                <a:t>Estudo de Viabilidade para Inserção Segura de PCD na Construção Civil</a:t>
              </a:r>
              <a:endParaRPr lang="pt-BR" sz="1200" b="1" dirty="0">
                <a:latin typeface="Calibri" pitchFamily="34" charset="0"/>
              </a:endParaRPr>
            </a:p>
          </p:txBody>
        </p:sp>
      </p:grpSp>
      <p:pic>
        <p:nvPicPr>
          <p:cNvPr id="41988" name="Picture 4" descr="http://www.tercerizeweb.com.br/mktpoa/sofia/images/46/pcd.jpg"/>
          <p:cNvPicPr>
            <a:picLocks noChangeAspect="1" noChangeArrowheads="1"/>
          </p:cNvPicPr>
          <p:nvPr/>
        </p:nvPicPr>
        <p:blipFill>
          <a:blip r:embed="rId5" cstate="print"/>
          <a:srcRect/>
          <a:stretch>
            <a:fillRect/>
          </a:stretch>
        </p:blipFill>
        <p:spPr bwMode="auto">
          <a:xfrm>
            <a:off x="3491880" y="3717032"/>
            <a:ext cx="2160240" cy="1598579"/>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CaixaDeTexto 8"/>
          <p:cNvSpPr txBox="1">
            <a:spLocks noChangeArrowheads="1"/>
          </p:cNvSpPr>
          <p:nvPr/>
        </p:nvSpPr>
        <p:spPr bwMode="auto">
          <a:xfrm>
            <a:off x="611188" y="1027113"/>
            <a:ext cx="7921625" cy="5600700"/>
          </a:xfrm>
          <a:prstGeom prst="rect">
            <a:avLst/>
          </a:prstGeom>
          <a:noFill/>
          <a:ln w="9525">
            <a:noFill/>
            <a:miter lim="800000"/>
            <a:headEnd/>
            <a:tailEnd/>
          </a:ln>
        </p:spPr>
        <p:txBody>
          <a:bodyPr>
            <a:spAutoFit/>
          </a:bodyPr>
          <a:lstStyle/>
          <a:p>
            <a:r>
              <a:rPr lang="pt-BR" sz="2400" b="1" dirty="0" smtClean="0">
                <a:latin typeface="Calibri" pitchFamily="34" charset="0"/>
              </a:rPr>
              <a:t>Resultados – Análise com </a:t>
            </a:r>
            <a:r>
              <a:rPr lang="pt-BR" sz="2400" b="1" dirty="0" err="1" smtClean="0">
                <a:latin typeface="Calibri" pitchFamily="34" charset="0"/>
              </a:rPr>
              <a:t>PCDs</a:t>
            </a:r>
            <a:r>
              <a:rPr lang="pt-BR" sz="2400" b="1" dirty="0" smtClean="0">
                <a:latin typeface="Calibri" pitchFamily="34" charset="0"/>
              </a:rPr>
              <a:t> e Seus Gestores</a:t>
            </a:r>
          </a:p>
          <a:p>
            <a:r>
              <a:rPr lang="pt-BR" sz="2400" dirty="0" smtClean="0">
                <a:latin typeface="Calibri" pitchFamily="34" charset="0"/>
              </a:rPr>
              <a:t>Cargo do Gestor das </a:t>
            </a:r>
            <a:r>
              <a:rPr lang="pt-BR" sz="2400" dirty="0" err="1" smtClean="0">
                <a:latin typeface="Calibri" pitchFamily="34" charset="0"/>
              </a:rPr>
              <a:t>PCDs</a:t>
            </a:r>
            <a:endParaRPr lang="pt-BR" sz="2400"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pPr algn="ctr"/>
            <a:endParaRPr lang="pt-BR" sz="2200" dirty="0">
              <a:latin typeface="Calibri" pitchFamily="34" charset="0"/>
            </a:endParaRPr>
          </a:p>
          <a:p>
            <a:endParaRPr lang="pt-BR" sz="2200" dirty="0">
              <a:latin typeface="Calibri" pitchFamily="34" charset="0"/>
            </a:endParaRPr>
          </a:p>
          <a:p>
            <a:pPr algn="just"/>
            <a:endParaRPr lang="pt-BR" dirty="0">
              <a:latin typeface="Calibri" pitchFamily="34" charset="0"/>
              <a:cs typeface="Arial" charset="0"/>
            </a:endParaRPr>
          </a:p>
          <a:p>
            <a:endParaRPr lang="pt-BR" dirty="0">
              <a:latin typeface="Calibri" pitchFamily="34" charset="0"/>
            </a:endParaRPr>
          </a:p>
        </p:txBody>
      </p:sp>
      <p:grpSp>
        <p:nvGrpSpPr>
          <p:cNvPr id="2" name="Grupo 6"/>
          <p:cNvGrpSpPr/>
          <p:nvPr/>
        </p:nvGrpSpPr>
        <p:grpSpPr>
          <a:xfrm>
            <a:off x="0" y="0"/>
            <a:ext cx="9144000" cy="6858000"/>
            <a:chOff x="0" y="0"/>
            <a:chExt cx="9144000" cy="6858000"/>
          </a:xfrm>
        </p:grpSpPr>
        <p:pic>
          <p:nvPicPr>
            <p:cNvPr id="8" name="Imagem 7" descr="Logo SindusCon.jpg"/>
            <p:cNvPicPr>
              <a:picLocks noChangeAspect="1"/>
            </p:cNvPicPr>
            <p:nvPr/>
          </p:nvPicPr>
          <p:blipFill>
            <a:blip r:embed="rId2" cstate="print"/>
            <a:srcRect/>
            <a:stretch>
              <a:fillRect/>
            </a:stretch>
          </p:blipFill>
          <p:spPr bwMode="auto">
            <a:xfrm>
              <a:off x="0" y="0"/>
              <a:ext cx="1403648" cy="350644"/>
            </a:xfrm>
            <a:prstGeom prst="rect">
              <a:avLst/>
            </a:prstGeom>
            <a:noFill/>
            <a:ln w="9525">
              <a:noFill/>
              <a:miter lim="800000"/>
              <a:headEnd/>
              <a:tailEnd/>
            </a:ln>
          </p:spPr>
        </p:pic>
        <p:grpSp>
          <p:nvGrpSpPr>
            <p:cNvPr id="3" name="Grupo 8"/>
            <p:cNvGrpSpPr/>
            <p:nvPr/>
          </p:nvGrpSpPr>
          <p:grpSpPr>
            <a:xfrm>
              <a:off x="1475656" y="0"/>
              <a:ext cx="6192688" cy="404664"/>
              <a:chOff x="1475656" y="0"/>
              <a:chExt cx="6192688" cy="548680"/>
            </a:xfrm>
          </p:grpSpPr>
          <p:sp>
            <p:nvSpPr>
              <p:cNvPr id="13" name="Retângulo 12"/>
              <p:cNvSpPr/>
              <p:nvPr/>
            </p:nvSpPr>
            <p:spPr>
              <a:xfrm>
                <a:off x="4572000" y="0"/>
                <a:ext cx="3096344" cy="548680"/>
              </a:xfrm>
              <a:prstGeom prst="rect">
                <a:avLst/>
              </a:prstGeom>
              <a:gradFill flip="none" rotWithShape="1">
                <a:gsLst>
                  <a:gs pos="0">
                    <a:schemeClr val="accent3">
                      <a:lumMod val="50000"/>
                    </a:schemeClr>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rot="10800000">
                <a:off x="1475656" y="0"/>
                <a:ext cx="3096344" cy="548680"/>
              </a:xfrm>
              <a:prstGeom prst="rect">
                <a:avLst/>
              </a:prstGeom>
              <a:gradFill flip="none" rotWithShape="1">
                <a:gsLst>
                  <a:gs pos="0">
                    <a:schemeClr val="accent3">
                      <a:lumMod val="50000"/>
                    </a:schemeClr>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10" name="Imagem 7" descr="IEPAC - Logotipo SECONCI-SP.jpg"/>
            <p:cNvPicPr>
              <a:picLocks noChangeAspect="1"/>
            </p:cNvPicPr>
            <p:nvPr/>
          </p:nvPicPr>
          <p:blipFill>
            <a:blip r:embed="rId3" cstate="print"/>
            <a:srcRect/>
            <a:stretch>
              <a:fillRect/>
            </a:stretch>
          </p:blipFill>
          <p:spPr bwMode="auto">
            <a:xfrm>
              <a:off x="7812360" y="0"/>
              <a:ext cx="1331640" cy="455724"/>
            </a:xfrm>
            <a:prstGeom prst="rect">
              <a:avLst/>
            </a:prstGeom>
            <a:noFill/>
            <a:ln w="9525">
              <a:noFill/>
              <a:miter lim="800000"/>
              <a:headEnd/>
              <a:tailEnd/>
            </a:ln>
          </p:spPr>
        </p:pic>
        <p:pic>
          <p:nvPicPr>
            <p:cNvPr id="11" name="Imagem 10" descr="IEPAC - Logotipo.png"/>
            <p:cNvPicPr>
              <a:picLocks noChangeAspect="1"/>
            </p:cNvPicPr>
            <p:nvPr/>
          </p:nvPicPr>
          <p:blipFill>
            <a:blip r:embed="rId4" cstate="print"/>
            <a:stretch>
              <a:fillRect/>
            </a:stretch>
          </p:blipFill>
          <p:spPr>
            <a:xfrm>
              <a:off x="0" y="6277269"/>
              <a:ext cx="607734" cy="580731"/>
            </a:xfrm>
            <a:prstGeom prst="rect">
              <a:avLst/>
            </a:prstGeom>
          </p:spPr>
        </p:pic>
        <p:sp>
          <p:nvSpPr>
            <p:cNvPr id="12" name="Retângulo 11"/>
            <p:cNvSpPr/>
            <p:nvPr/>
          </p:nvSpPr>
          <p:spPr>
            <a:xfrm>
              <a:off x="0" y="6581001"/>
              <a:ext cx="9144000" cy="276999"/>
            </a:xfrm>
            <a:prstGeom prst="rect">
              <a:avLst/>
            </a:prstGeom>
          </p:spPr>
          <p:txBody>
            <a:bodyPr wrap="square">
              <a:spAutoFit/>
            </a:bodyPr>
            <a:lstStyle/>
            <a:p>
              <a:pPr algn="ctr"/>
              <a:r>
                <a:rPr lang="pt-BR" sz="1200" b="1" dirty="0" smtClean="0">
                  <a:latin typeface="Calibri" pitchFamily="34" charset="0"/>
                </a:rPr>
                <a:t>Estudo de Viabilidade para Inserção Segura de PCD na Construção Civil</a:t>
              </a:r>
              <a:endParaRPr lang="pt-BR" sz="1200" b="1" dirty="0">
                <a:latin typeface="Calibri" pitchFamily="34" charset="0"/>
              </a:endParaRPr>
            </a:p>
          </p:txBody>
        </p:sp>
      </p:grpSp>
      <p:graphicFrame>
        <p:nvGraphicFramePr>
          <p:cNvPr id="15" name="Gráfico 14"/>
          <p:cNvGraphicFramePr/>
          <p:nvPr/>
        </p:nvGraphicFramePr>
        <p:xfrm>
          <a:off x="1547664" y="1844824"/>
          <a:ext cx="5832648" cy="3963888"/>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CaixaDeTexto 8"/>
          <p:cNvSpPr txBox="1">
            <a:spLocks noChangeArrowheads="1"/>
          </p:cNvSpPr>
          <p:nvPr/>
        </p:nvSpPr>
        <p:spPr bwMode="auto">
          <a:xfrm>
            <a:off x="539552" y="980728"/>
            <a:ext cx="7921625" cy="5600700"/>
          </a:xfrm>
          <a:prstGeom prst="rect">
            <a:avLst/>
          </a:prstGeom>
          <a:noFill/>
          <a:ln w="9525">
            <a:noFill/>
            <a:miter lim="800000"/>
            <a:headEnd/>
            <a:tailEnd/>
          </a:ln>
        </p:spPr>
        <p:txBody>
          <a:bodyPr>
            <a:spAutoFit/>
          </a:bodyPr>
          <a:lstStyle/>
          <a:p>
            <a:r>
              <a:rPr lang="pt-BR" sz="2400" b="1" dirty="0" smtClean="0">
                <a:latin typeface="Calibri" pitchFamily="34" charset="0"/>
              </a:rPr>
              <a:t>Resultados – Análise com </a:t>
            </a:r>
            <a:r>
              <a:rPr lang="pt-BR" sz="2400" b="1" dirty="0" err="1" smtClean="0">
                <a:latin typeface="Calibri" pitchFamily="34" charset="0"/>
              </a:rPr>
              <a:t>PCDs</a:t>
            </a:r>
            <a:r>
              <a:rPr lang="pt-BR" sz="2400" b="1" dirty="0" smtClean="0">
                <a:latin typeface="Calibri" pitchFamily="34" charset="0"/>
              </a:rPr>
              <a:t> e Seus Gestores</a:t>
            </a:r>
          </a:p>
          <a:p>
            <a:r>
              <a:rPr lang="pt-BR" sz="2400" dirty="0" smtClean="0">
                <a:latin typeface="Calibri" pitchFamily="34" charset="0"/>
              </a:rPr>
              <a:t>Opinião do Gestor sobre Desempenho e Produtividade da PCD</a:t>
            </a:r>
            <a:endParaRPr lang="pt-BR" sz="2400"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pPr algn="ctr"/>
            <a:endParaRPr lang="pt-BR" sz="2200" dirty="0">
              <a:latin typeface="Calibri" pitchFamily="34" charset="0"/>
            </a:endParaRPr>
          </a:p>
          <a:p>
            <a:endParaRPr lang="pt-BR" sz="2200" dirty="0">
              <a:latin typeface="Calibri" pitchFamily="34" charset="0"/>
            </a:endParaRPr>
          </a:p>
          <a:p>
            <a:pPr algn="just"/>
            <a:endParaRPr lang="pt-BR" dirty="0">
              <a:latin typeface="Calibri" pitchFamily="34" charset="0"/>
              <a:cs typeface="Arial" charset="0"/>
            </a:endParaRPr>
          </a:p>
          <a:p>
            <a:endParaRPr lang="pt-BR" dirty="0">
              <a:latin typeface="Calibri" pitchFamily="34" charset="0"/>
            </a:endParaRPr>
          </a:p>
        </p:txBody>
      </p:sp>
      <p:pic>
        <p:nvPicPr>
          <p:cNvPr id="31752" name="Picture 8"/>
          <p:cNvPicPr>
            <a:picLocks noChangeAspect="1" noChangeArrowheads="1"/>
          </p:cNvPicPr>
          <p:nvPr/>
        </p:nvPicPr>
        <p:blipFill>
          <a:blip r:embed="rId2" cstate="print"/>
          <a:srcRect/>
          <a:stretch>
            <a:fillRect/>
          </a:stretch>
        </p:blipFill>
        <p:spPr bwMode="auto">
          <a:xfrm>
            <a:off x="1763688" y="2204864"/>
            <a:ext cx="5315098" cy="3193479"/>
          </a:xfrm>
          <a:prstGeom prst="rect">
            <a:avLst/>
          </a:prstGeom>
          <a:noFill/>
          <a:ln w="9525">
            <a:noFill/>
            <a:miter lim="800000"/>
            <a:headEnd/>
            <a:tailEnd/>
          </a:ln>
          <a:effectLst/>
        </p:spPr>
      </p:pic>
      <p:grpSp>
        <p:nvGrpSpPr>
          <p:cNvPr id="2" name="Grupo 6"/>
          <p:cNvGrpSpPr/>
          <p:nvPr/>
        </p:nvGrpSpPr>
        <p:grpSpPr>
          <a:xfrm>
            <a:off x="0" y="0"/>
            <a:ext cx="9144000" cy="6858000"/>
            <a:chOff x="0" y="0"/>
            <a:chExt cx="9144000" cy="6858000"/>
          </a:xfrm>
        </p:grpSpPr>
        <p:pic>
          <p:nvPicPr>
            <p:cNvPr id="8" name="Imagem 7" descr="Logo SindusCon.jpg"/>
            <p:cNvPicPr>
              <a:picLocks noChangeAspect="1"/>
            </p:cNvPicPr>
            <p:nvPr/>
          </p:nvPicPr>
          <p:blipFill>
            <a:blip r:embed="rId3" cstate="print"/>
            <a:srcRect/>
            <a:stretch>
              <a:fillRect/>
            </a:stretch>
          </p:blipFill>
          <p:spPr bwMode="auto">
            <a:xfrm>
              <a:off x="0" y="0"/>
              <a:ext cx="1403648" cy="350644"/>
            </a:xfrm>
            <a:prstGeom prst="rect">
              <a:avLst/>
            </a:prstGeom>
            <a:noFill/>
            <a:ln w="9525">
              <a:noFill/>
              <a:miter lim="800000"/>
              <a:headEnd/>
              <a:tailEnd/>
            </a:ln>
          </p:spPr>
        </p:pic>
        <p:grpSp>
          <p:nvGrpSpPr>
            <p:cNvPr id="3" name="Grupo 8"/>
            <p:cNvGrpSpPr/>
            <p:nvPr/>
          </p:nvGrpSpPr>
          <p:grpSpPr>
            <a:xfrm>
              <a:off x="1475656" y="0"/>
              <a:ext cx="6192688" cy="404664"/>
              <a:chOff x="1475656" y="0"/>
              <a:chExt cx="6192688" cy="548680"/>
            </a:xfrm>
          </p:grpSpPr>
          <p:sp>
            <p:nvSpPr>
              <p:cNvPr id="13" name="Retângulo 12"/>
              <p:cNvSpPr/>
              <p:nvPr/>
            </p:nvSpPr>
            <p:spPr>
              <a:xfrm>
                <a:off x="4572000" y="0"/>
                <a:ext cx="3096344" cy="548680"/>
              </a:xfrm>
              <a:prstGeom prst="rect">
                <a:avLst/>
              </a:prstGeom>
              <a:gradFill flip="none" rotWithShape="1">
                <a:gsLst>
                  <a:gs pos="0">
                    <a:schemeClr val="accent3">
                      <a:lumMod val="50000"/>
                    </a:schemeClr>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rot="10800000">
                <a:off x="1475656" y="0"/>
                <a:ext cx="3096344" cy="548680"/>
              </a:xfrm>
              <a:prstGeom prst="rect">
                <a:avLst/>
              </a:prstGeom>
              <a:gradFill flip="none" rotWithShape="1">
                <a:gsLst>
                  <a:gs pos="0">
                    <a:schemeClr val="accent3">
                      <a:lumMod val="50000"/>
                    </a:schemeClr>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10" name="Imagem 7" descr="IEPAC - Logotipo SECONCI-SP.jpg"/>
            <p:cNvPicPr>
              <a:picLocks noChangeAspect="1"/>
            </p:cNvPicPr>
            <p:nvPr/>
          </p:nvPicPr>
          <p:blipFill>
            <a:blip r:embed="rId4" cstate="print"/>
            <a:srcRect/>
            <a:stretch>
              <a:fillRect/>
            </a:stretch>
          </p:blipFill>
          <p:spPr bwMode="auto">
            <a:xfrm>
              <a:off x="7812360" y="0"/>
              <a:ext cx="1331640" cy="455724"/>
            </a:xfrm>
            <a:prstGeom prst="rect">
              <a:avLst/>
            </a:prstGeom>
            <a:noFill/>
            <a:ln w="9525">
              <a:noFill/>
              <a:miter lim="800000"/>
              <a:headEnd/>
              <a:tailEnd/>
            </a:ln>
          </p:spPr>
        </p:pic>
        <p:pic>
          <p:nvPicPr>
            <p:cNvPr id="11" name="Imagem 10" descr="IEPAC - Logotipo.png"/>
            <p:cNvPicPr>
              <a:picLocks noChangeAspect="1"/>
            </p:cNvPicPr>
            <p:nvPr/>
          </p:nvPicPr>
          <p:blipFill>
            <a:blip r:embed="rId5" cstate="print"/>
            <a:stretch>
              <a:fillRect/>
            </a:stretch>
          </p:blipFill>
          <p:spPr>
            <a:xfrm>
              <a:off x="0" y="6277269"/>
              <a:ext cx="607734" cy="580731"/>
            </a:xfrm>
            <a:prstGeom prst="rect">
              <a:avLst/>
            </a:prstGeom>
          </p:spPr>
        </p:pic>
        <p:sp>
          <p:nvSpPr>
            <p:cNvPr id="12" name="Retângulo 11"/>
            <p:cNvSpPr/>
            <p:nvPr/>
          </p:nvSpPr>
          <p:spPr>
            <a:xfrm>
              <a:off x="0" y="6581001"/>
              <a:ext cx="9144000" cy="276999"/>
            </a:xfrm>
            <a:prstGeom prst="rect">
              <a:avLst/>
            </a:prstGeom>
          </p:spPr>
          <p:txBody>
            <a:bodyPr wrap="square">
              <a:spAutoFit/>
            </a:bodyPr>
            <a:lstStyle/>
            <a:p>
              <a:pPr algn="ctr"/>
              <a:r>
                <a:rPr lang="pt-BR" sz="1200" b="1" dirty="0" smtClean="0">
                  <a:latin typeface="Calibri" pitchFamily="34" charset="0"/>
                </a:rPr>
                <a:t>Estudo de Viabilidade para Inserção Segura de PCD na Construção Civil</a:t>
              </a:r>
              <a:endParaRPr lang="pt-BR" sz="1200" b="1" dirty="0">
                <a:latin typeface="Calibri" pitchFamily="34" charset="0"/>
              </a:endParaRPr>
            </a:p>
          </p:txBody>
        </p:sp>
      </p:gr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CaixaDeTexto 8"/>
          <p:cNvSpPr txBox="1">
            <a:spLocks noChangeArrowheads="1"/>
          </p:cNvSpPr>
          <p:nvPr/>
        </p:nvSpPr>
        <p:spPr bwMode="auto">
          <a:xfrm>
            <a:off x="611188" y="1027113"/>
            <a:ext cx="7921625" cy="5970865"/>
          </a:xfrm>
          <a:prstGeom prst="rect">
            <a:avLst/>
          </a:prstGeom>
          <a:noFill/>
          <a:ln w="9525">
            <a:noFill/>
            <a:miter lim="800000"/>
            <a:headEnd/>
            <a:tailEnd/>
          </a:ln>
        </p:spPr>
        <p:txBody>
          <a:bodyPr>
            <a:spAutoFit/>
          </a:bodyPr>
          <a:lstStyle/>
          <a:p>
            <a:r>
              <a:rPr lang="pt-BR" sz="2400" b="1" dirty="0" smtClean="0">
                <a:latin typeface="Calibri" pitchFamily="34" charset="0"/>
              </a:rPr>
              <a:t>Resultados – Análise com </a:t>
            </a:r>
            <a:r>
              <a:rPr lang="pt-BR" sz="2400" b="1" dirty="0" err="1" smtClean="0">
                <a:latin typeface="Calibri" pitchFamily="34" charset="0"/>
              </a:rPr>
              <a:t>PCDs</a:t>
            </a:r>
            <a:r>
              <a:rPr lang="pt-BR" sz="2400" b="1" dirty="0" smtClean="0">
                <a:latin typeface="Calibri" pitchFamily="34" charset="0"/>
              </a:rPr>
              <a:t> e Seus Gestores</a:t>
            </a:r>
          </a:p>
          <a:p>
            <a:r>
              <a:rPr lang="pt-BR" sz="2400" dirty="0" smtClean="0">
                <a:latin typeface="Calibri" pitchFamily="34" charset="0"/>
              </a:rPr>
              <a:t>Opinião do Gestor sobre Relacionamento Intra e Interpessoal da PCD</a:t>
            </a:r>
            <a:endParaRPr lang="pt-BR" sz="2400"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pPr algn="ctr"/>
            <a:endParaRPr lang="pt-BR" sz="2200" dirty="0">
              <a:latin typeface="Calibri" pitchFamily="34" charset="0"/>
            </a:endParaRPr>
          </a:p>
          <a:p>
            <a:endParaRPr lang="pt-BR" sz="2200" dirty="0">
              <a:latin typeface="Calibri" pitchFamily="34" charset="0"/>
            </a:endParaRPr>
          </a:p>
          <a:p>
            <a:pPr algn="just"/>
            <a:endParaRPr lang="pt-BR" dirty="0">
              <a:latin typeface="Calibri" pitchFamily="34" charset="0"/>
              <a:cs typeface="Arial" charset="0"/>
            </a:endParaRPr>
          </a:p>
          <a:p>
            <a:endParaRPr lang="pt-BR" dirty="0">
              <a:latin typeface="Calibri" pitchFamily="34" charset="0"/>
            </a:endParaRPr>
          </a:p>
        </p:txBody>
      </p:sp>
      <p:pic>
        <p:nvPicPr>
          <p:cNvPr id="49154" name="Picture 2"/>
          <p:cNvPicPr>
            <a:picLocks noChangeAspect="1" noChangeArrowheads="1"/>
          </p:cNvPicPr>
          <p:nvPr/>
        </p:nvPicPr>
        <p:blipFill>
          <a:blip r:embed="rId2" cstate="print"/>
          <a:srcRect/>
          <a:stretch>
            <a:fillRect/>
          </a:stretch>
        </p:blipFill>
        <p:spPr bwMode="auto">
          <a:xfrm>
            <a:off x="1403648" y="2204864"/>
            <a:ext cx="6236629" cy="3472805"/>
          </a:xfrm>
          <a:prstGeom prst="rect">
            <a:avLst/>
          </a:prstGeom>
          <a:noFill/>
          <a:ln w="9525">
            <a:noFill/>
            <a:miter lim="800000"/>
            <a:headEnd/>
            <a:tailEnd/>
          </a:ln>
          <a:effectLst/>
        </p:spPr>
      </p:pic>
      <p:grpSp>
        <p:nvGrpSpPr>
          <p:cNvPr id="2" name="Grupo 6"/>
          <p:cNvGrpSpPr/>
          <p:nvPr/>
        </p:nvGrpSpPr>
        <p:grpSpPr>
          <a:xfrm>
            <a:off x="0" y="0"/>
            <a:ext cx="9144000" cy="6858000"/>
            <a:chOff x="0" y="0"/>
            <a:chExt cx="9144000" cy="6858000"/>
          </a:xfrm>
        </p:grpSpPr>
        <p:pic>
          <p:nvPicPr>
            <p:cNvPr id="8" name="Imagem 7" descr="Logo SindusCon.jpg"/>
            <p:cNvPicPr>
              <a:picLocks noChangeAspect="1"/>
            </p:cNvPicPr>
            <p:nvPr/>
          </p:nvPicPr>
          <p:blipFill>
            <a:blip r:embed="rId3" cstate="print"/>
            <a:srcRect/>
            <a:stretch>
              <a:fillRect/>
            </a:stretch>
          </p:blipFill>
          <p:spPr bwMode="auto">
            <a:xfrm>
              <a:off x="0" y="0"/>
              <a:ext cx="1403648" cy="350644"/>
            </a:xfrm>
            <a:prstGeom prst="rect">
              <a:avLst/>
            </a:prstGeom>
            <a:noFill/>
            <a:ln w="9525">
              <a:noFill/>
              <a:miter lim="800000"/>
              <a:headEnd/>
              <a:tailEnd/>
            </a:ln>
          </p:spPr>
        </p:pic>
        <p:grpSp>
          <p:nvGrpSpPr>
            <p:cNvPr id="3" name="Grupo 8"/>
            <p:cNvGrpSpPr/>
            <p:nvPr/>
          </p:nvGrpSpPr>
          <p:grpSpPr>
            <a:xfrm>
              <a:off x="1475656" y="0"/>
              <a:ext cx="6192688" cy="404664"/>
              <a:chOff x="1475656" y="0"/>
              <a:chExt cx="6192688" cy="548680"/>
            </a:xfrm>
          </p:grpSpPr>
          <p:sp>
            <p:nvSpPr>
              <p:cNvPr id="13" name="Retângulo 12"/>
              <p:cNvSpPr/>
              <p:nvPr/>
            </p:nvSpPr>
            <p:spPr>
              <a:xfrm>
                <a:off x="4572000" y="0"/>
                <a:ext cx="3096344" cy="548680"/>
              </a:xfrm>
              <a:prstGeom prst="rect">
                <a:avLst/>
              </a:prstGeom>
              <a:gradFill flip="none" rotWithShape="1">
                <a:gsLst>
                  <a:gs pos="0">
                    <a:schemeClr val="accent3">
                      <a:lumMod val="50000"/>
                    </a:schemeClr>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rot="10800000">
                <a:off x="1475656" y="0"/>
                <a:ext cx="3096344" cy="548680"/>
              </a:xfrm>
              <a:prstGeom prst="rect">
                <a:avLst/>
              </a:prstGeom>
              <a:gradFill flip="none" rotWithShape="1">
                <a:gsLst>
                  <a:gs pos="0">
                    <a:schemeClr val="accent3">
                      <a:lumMod val="50000"/>
                    </a:schemeClr>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10" name="Imagem 7" descr="IEPAC - Logotipo SECONCI-SP.jpg"/>
            <p:cNvPicPr>
              <a:picLocks noChangeAspect="1"/>
            </p:cNvPicPr>
            <p:nvPr/>
          </p:nvPicPr>
          <p:blipFill>
            <a:blip r:embed="rId4" cstate="print"/>
            <a:srcRect/>
            <a:stretch>
              <a:fillRect/>
            </a:stretch>
          </p:blipFill>
          <p:spPr bwMode="auto">
            <a:xfrm>
              <a:off x="7812360" y="0"/>
              <a:ext cx="1331640" cy="455724"/>
            </a:xfrm>
            <a:prstGeom prst="rect">
              <a:avLst/>
            </a:prstGeom>
            <a:noFill/>
            <a:ln w="9525">
              <a:noFill/>
              <a:miter lim="800000"/>
              <a:headEnd/>
              <a:tailEnd/>
            </a:ln>
          </p:spPr>
        </p:pic>
        <p:pic>
          <p:nvPicPr>
            <p:cNvPr id="11" name="Imagem 10" descr="IEPAC - Logotipo.png"/>
            <p:cNvPicPr>
              <a:picLocks noChangeAspect="1"/>
            </p:cNvPicPr>
            <p:nvPr/>
          </p:nvPicPr>
          <p:blipFill>
            <a:blip r:embed="rId5" cstate="print"/>
            <a:stretch>
              <a:fillRect/>
            </a:stretch>
          </p:blipFill>
          <p:spPr>
            <a:xfrm>
              <a:off x="0" y="6277269"/>
              <a:ext cx="607734" cy="580731"/>
            </a:xfrm>
            <a:prstGeom prst="rect">
              <a:avLst/>
            </a:prstGeom>
          </p:spPr>
        </p:pic>
        <p:sp>
          <p:nvSpPr>
            <p:cNvPr id="12" name="Retângulo 11"/>
            <p:cNvSpPr/>
            <p:nvPr/>
          </p:nvSpPr>
          <p:spPr>
            <a:xfrm>
              <a:off x="0" y="6581001"/>
              <a:ext cx="9144000" cy="276999"/>
            </a:xfrm>
            <a:prstGeom prst="rect">
              <a:avLst/>
            </a:prstGeom>
          </p:spPr>
          <p:txBody>
            <a:bodyPr wrap="square">
              <a:spAutoFit/>
            </a:bodyPr>
            <a:lstStyle/>
            <a:p>
              <a:pPr algn="ctr"/>
              <a:r>
                <a:rPr lang="pt-BR" sz="1200" b="1" dirty="0" smtClean="0">
                  <a:latin typeface="Calibri" pitchFamily="34" charset="0"/>
                </a:rPr>
                <a:t>Estudo de Viabilidade para Inserção Segura de PCD na Construção Civil</a:t>
              </a:r>
              <a:endParaRPr lang="pt-BR" sz="1200" b="1" dirty="0">
                <a:latin typeface="Calibri" pitchFamily="34" charset="0"/>
              </a:endParaRPr>
            </a:p>
          </p:txBody>
        </p:sp>
      </p:gr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aixaDeTexto 8"/>
          <p:cNvSpPr txBox="1">
            <a:spLocks noChangeArrowheads="1"/>
          </p:cNvSpPr>
          <p:nvPr/>
        </p:nvSpPr>
        <p:spPr bwMode="auto">
          <a:xfrm>
            <a:off x="611188" y="1027113"/>
            <a:ext cx="7921625" cy="5970587"/>
          </a:xfrm>
          <a:prstGeom prst="rect">
            <a:avLst/>
          </a:prstGeom>
          <a:noFill/>
          <a:ln w="9525">
            <a:noFill/>
            <a:miter lim="800000"/>
            <a:headEnd/>
            <a:tailEnd/>
          </a:ln>
        </p:spPr>
        <p:txBody>
          <a:bodyPr>
            <a:spAutoFit/>
          </a:bodyPr>
          <a:lstStyle/>
          <a:p>
            <a:r>
              <a:rPr lang="pt-BR" sz="2400" b="1" dirty="0">
                <a:latin typeface="Calibri" pitchFamily="34" charset="0"/>
              </a:rPr>
              <a:t>Resultados – Pesquisa de Opinião Através de Simulação (análise sem PCD)</a:t>
            </a:r>
          </a:p>
          <a:p>
            <a:r>
              <a:rPr lang="pt-BR" sz="2400" dirty="0">
                <a:latin typeface="Calibri" pitchFamily="34" charset="0"/>
              </a:rPr>
              <a:t>Perfil dos Entrevistados</a:t>
            </a: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pPr algn="ctr"/>
            <a:endParaRPr lang="pt-BR" sz="2200" dirty="0">
              <a:latin typeface="Calibri" pitchFamily="34" charset="0"/>
            </a:endParaRPr>
          </a:p>
          <a:p>
            <a:endParaRPr lang="pt-BR" sz="2200" dirty="0">
              <a:latin typeface="Calibri" pitchFamily="34" charset="0"/>
            </a:endParaRPr>
          </a:p>
          <a:p>
            <a:pPr algn="just"/>
            <a:endParaRPr lang="pt-BR" dirty="0">
              <a:latin typeface="Calibri" pitchFamily="34" charset="0"/>
              <a:cs typeface="Arial" charset="0"/>
            </a:endParaRPr>
          </a:p>
          <a:p>
            <a:endParaRPr lang="pt-BR" dirty="0">
              <a:latin typeface="Calibri" pitchFamily="34" charset="0"/>
            </a:endParaRPr>
          </a:p>
        </p:txBody>
      </p:sp>
      <p:pic>
        <p:nvPicPr>
          <p:cNvPr id="19459" name="Picture 2"/>
          <p:cNvPicPr>
            <a:picLocks noChangeAspect="1" noChangeArrowheads="1"/>
          </p:cNvPicPr>
          <p:nvPr/>
        </p:nvPicPr>
        <p:blipFill>
          <a:blip r:embed="rId2" cstate="print"/>
          <a:srcRect/>
          <a:stretch>
            <a:fillRect/>
          </a:stretch>
        </p:blipFill>
        <p:spPr bwMode="auto">
          <a:xfrm>
            <a:off x="827088" y="2420938"/>
            <a:ext cx="6781800" cy="3105150"/>
          </a:xfrm>
          <a:prstGeom prst="rect">
            <a:avLst/>
          </a:prstGeom>
          <a:noFill/>
          <a:ln w="9525">
            <a:noFill/>
            <a:miter lim="800000"/>
            <a:headEnd/>
            <a:tailEnd/>
          </a:ln>
        </p:spPr>
      </p:pic>
      <p:grpSp>
        <p:nvGrpSpPr>
          <p:cNvPr id="19460" name="Grupo 6"/>
          <p:cNvGrpSpPr>
            <a:grpSpLocks/>
          </p:cNvGrpSpPr>
          <p:nvPr/>
        </p:nvGrpSpPr>
        <p:grpSpPr bwMode="auto">
          <a:xfrm>
            <a:off x="0" y="6402388"/>
            <a:ext cx="9144000" cy="455612"/>
            <a:chOff x="0" y="6402276"/>
            <a:chExt cx="9144000" cy="455724"/>
          </a:xfrm>
        </p:grpSpPr>
        <p:pic>
          <p:nvPicPr>
            <p:cNvPr id="19461" name="Imagem 7" descr="Logo SindusCon.jpg"/>
            <p:cNvPicPr>
              <a:picLocks noChangeAspect="1"/>
            </p:cNvPicPr>
            <p:nvPr/>
          </p:nvPicPr>
          <p:blipFill>
            <a:blip r:embed="rId3" cstate="print"/>
            <a:srcRect/>
            <a:stretch>
              <a:fillRect/>
            </a:stretch>
          </p:blipFill>
          <p:spPr bwMode="auto">
            <a:xfrm>
              <a:off x="179512" y="6507356"/>
              <a:ext cx="1403648" cy="350644"/>
            </a:xfrm>
            <a:prstGeom prst="rect">
              <a:avLst/>
            </a:prstGeom>
            <a:noFill/>
            <a:ln w="9525">
              <a:noFill/>
              <a:miter lim="800000"/>
              <a:headEnd/>
              <a:tailEnd/>
            </a:ln>
          </p:spPr>
        </p:pic>
        <p:pic>
          <p:nvPicPr>
            <p:cNvPr id="19462" name="Imagem 7" descr="IEPAC - Logotipo SECONCI-SP.jpg"/>
            <p:cNvPicPr>
              <a:picLocks noChangeAspect="1"/>
            </p:cNvPicPr>
            <p:nvPr/>
          </p:nvPicPr>
          <p:blipFill>
            <a:blip r:embed="rId4" cstate="print"/>
            <a:srcRect/>
            <a:stretch>
              <a:fillRect/>
            </a:stretch>
          </p:blipFill>
          <p:spPr bwMode="auto">
            <a:xfrm>
              <a:off x="7596336" y="6402276"/>
              <a:ext cx="1331640" cy="455724"/>
            </a:xfrm>
            <a:prstGeom prst="rect">
              <a:avLst/>
            </a:prstGeom>
            <a:noFill/>
            <a:ln w="9525">
              <a:noFill/>
              <a:miter lim="800000"/>
              <a:headEnd/>
              <a:tailEnd/>
            </a:ln>
          </p:spPr>
        </p:pic>
        <p:sp>
          <p:nvSpPr>
            <p:cNvPr id="19463" name="Retângulo 11"/>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9" name="Retângulo 8"/>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CaixaDeTexto 8"/>
          <p:cNvSpPr txBox="1">
            <a:spLocks noChangeArrowheads="1"/>
          </p:cNvSpPr>
          <p:nvPr/>
        </p:nvSpPr>
        <p:spPr bwMode="auto">
          <a:xfrm>
            <a:off x="250825" y="908050"/>
            <a:ext cx="8461375" cy="5948363"/>
          </a:xfrm>
          <a:prstGeom prst="rect">
            <a:avLst/>
          </a:prstGeom>
          <a:noFill/>
          <a:ln w="9525">
            <a:noFill/>
            <a:miter lim="800000"/>
            <a:headEnd/>
            <a:tailEnd/>
          </a:ln>
        </p:spPr>
        <p:txBody>
          <a:bodyPr>
            <a:spAutoFit/>
          </a:bodyPr>
          <a:lstStyle/>
          <a:p>
            <a:pPr>
              <a:defRPr/>
            </a:pPr>
            <a:r>
              <a:rPr lang="pt-BR" sz="3200" b="1" dirty="0">
                <a:latin typeface="Calibri" pitchFamily="34" charset="0"/>
              </a:rPr>
              <a:t>Estudo de viabilidade de inserção de </a:t>
            </a:r>
            <a:r>
              <a:rPr lang="pt-BR" sz="3200" b="1" dirty="0" err="1">
                <a:latin typeface="Calibri" pitchFamily="34" charset="0"/>
              </a:rPr>
              <a:t>PCDs</a:t>
            </a:r>
            <a:endParaRPr lang="pt-BR" sz="3200" b="1" dirty="0">
              <a:latin typeface="Calibri" pitchFamily="34" charset="0"/>
            </a:endParaRPr>
          </a:p>
          <a:p>
            <a:pPr>
              <a:defRPr/>
            </a:pPr>
            <a:endParaRPr lang="pt-BR" sz="2300" b="1" dirty="0">
              <a:latin typeface="Calibri" pitchFamily="34" charset="0"/>
            </a:endParaRPr>
          </a:p>
          <a:p>
            <a:pPr>
              <a:defRPr/>
            </a:pPr>
            <a:r>
              <a:rPr lang="pt-BR" sz="2300" b="1" dirty="0">
                <a:latin typeface="Calibri" pitchFamily="34" charset="0"/>
              </a:rPr>
              <a:t>Contexto:</a:t>
            </a:r>
            <a:endParaRPr lang="pt-BR" sz="2300" dirty="0">
              <a:solidFill>
                <a:srgbClr val="FFFF00"/>
              </a:solidFill>
              <a:latin typeface="Calibri" pitchFamily="34" charset="0"/>
            </a:endParaRPr>
          </a:p>
          <a:p>
            <a:pPr algn="just">
              <a:defRPr/>
            </a:pPr>
            <a:r>
              <a:rPr lang="pt-BR" sz="2200" dirty="0">
                <a:latin typeface="Calibri" pitchFamily="34" charset="0"/>
              </a:rPr>
              <a:t>Estudo elaborado por consultoria contratada pelo </a:t>
            </a:r>
            <a:r>
              <a:rPr lang="pt-BR" sz="2200" dirty="0" err="1">
                <a:latin typeface="Calibri" pitchFamily="34" charset="0"/>
              </a:rPr>
              <a:t>SindusCon-SP</a:t>
            </a:r>
            <a:r>
              <a:rPr lang="pt-BR" sz="2200" dirty="0">
                <a:latin typeface="Calibri" pitchFamily="34" charset="0"/>
              </a:rPr>
              <a:t> evidenciou a necessidade de mais subsídios técnicos para a inserção de </a:t>
            </a:r>
            <a:r>
              <a:rPr lang="pt-BR" sz="2200" dirty="0" err="1">
                <a:latin typeface="Calibri" pitchFamily="34" charset="0"/>
              </a:rPr>
              <a:t>PCDs</a:t>
            </a:r>
            <a:r>
              <a:rPr lang="pt-BR" sz="2200" dirty="0">
                <a:latin typeface="Calibri" pitchFamily="34" charset="0"/>
              </a:rPr>
              <a:t> na Construção Civil: </a:t>
            </a:r>
          </a:p>
          <a:p>
            <a:pPr algn="just">
              <a:buFont typeface="Arial" charset="0"/>
              <a:buChar char="•"/>
              <a:defRPr/>
            </a:pPr>
            <a:r>
              <a:rPr lang="pt-BR" sz="2200" dirty="0">
                <a:latin typeface="Calibri" pitchFamily="34" charset="0"/>
              </a:rPr>
              <a:t> Apoio do SECONCI-SP por meio de seu Instituto de Ensino e Pesquisa (IEPAC | SECONCI-SP) e Gerência de Saúde e Segurança do Trabalho;</a:t>
            </a:r>
          </a:p>
          <a:p>
            <a:pPr algn="just">
              <a:buFont typeface="Arial" charset="0"/>
              <a:buChar char="•"/>
              <a:defRPr/>
            </a:pPr>
            <a:r>
              <a:rPr lang="pt-BR" sz="2200" dirty="0">
                <a:latin typeface="Calibri" pitchFamily="34" charset="0"/>
              </a:rPr>
              <a:t> Constituição de Grupo Técnico (GT);</a:t>
            </a:r>
          </a:p>
          <a:p>
            <a:pPr algn="just">
              <a:buFont typeface="Arial" charset="0"/>
              <a:buChar char="•"/>
              <a:defRPr/>
            </a:pPr>
            <a:r>
              <a:rPr lang="pt-BR" sz="2200" dirty="0">
                <a:latin typeface="Calibri" pitchFamily="34" charset="0"/>
              </a:rPr>
              <a:t> Estruturação de um banco de dados que relaciona para cada função/posto de trabalho </a:t>
            </a:r>
            <a:r>
              <a:rPr lang="pt-BR" sz="2200" baseline="30000" dirty="0">
                <a:latin typeface="Calibri" pitchFamily="34" charset="0"/>
              </a:rPr>
              <a:t>[1]</a:t>
            </a:r>
            <a:r>
              <a:rPr lang="pt-BR" sz="2200" dirty="0">
                <a:latin typeface="Calibri" pitchFamily="34" charset="0"/>
              </a:rPr>
              <a:t> as atividades e os tipos de deficiência;</a:t>
            </a:r>
          </a:p>
          <a:p>
            <a:pPr algn="just">
              <a:buFont typeface="Arial" charset="0"/>
              <a:buChar char="•"/>
              <a:defRPr/>
            </a:pPr>
            <a:r>
              <a:rPr lang="pt-BR" sz="2200" dirty="0">
                <a:latin typeface="Calibri" pitchFamily="34" charset="0"/>
              </a:rPr>
              <a:t> Trabalho de campo para verificar o nível de segurança da inserção das </a:t>
            </a:r>
            <a:r>
              <a:rPr lang="pt-BR" sz="2200" dirty="0" err="1">
                <a:latin typeface="Calibri" pitchFamily="34" charset="0"/>
              </a:rPr>
              <a:t>PCDs</a:t>
            </a:r>
            <a:r>
              <a:rPr lang="pt-BR" sz="2200" dirty="0">
                <a:latin typeface="Calibri" pitchFamily="34" charset="0"/>
              </a:rPr>
              <a:t> na Construção Civil.</a:t>
            </a:r>
          </a:p>
          <a:p>
            <a:pPr algn="just">
              <a:defRPr/>
            </a:pPr>
            <a:endParaRPr lang="pt-BR" sz="1050" dirty="0">
              <a:latin typeface="Calibri" pitchFamily="34" charset="0"/>
            </a:endParaRPr>
          </a:p>
          <a:p>
            <a:pPr algn="just">
              <a:defRPr/>
            </a:pPr>
            <a:r>
              <a:rPr lang="pt-BR" sz="1400" baseline="30000" dirty="0">
                <a:latin typeface="Calibri" pitchFamily="34" charset="0"/>
              </a:rPr>
              <a:t>[1] </a:t>
            </a:r>
            <a:r>
              <a:rPr lang="pt-BR" sz="1400" dirty="0">
                <a:latin typeface="Calibri" pitchFamily="34" charset="0"/>
              </a:rPr>
              <a:t>Manual de Segurança e Saúde no Trabalho – Indústria da Construção Civil – Edificações,  SESI 2006.</a:t>
            </a:r>
          </a:p>
          <a:p>
            <a:pPr algn="just">
              <a:defRPr/>
            </a:pPr>
            <a:endParaRPr lang="pt-BR" sz="2200" dirty="0">
              <a:latin typeface="Calibri" pitchFamily="34" charset="0"/>
            </a:endParaRPr>
          </a:p>
          <a:p>
            <a:pPr>
              <a:defRPr/>
            </a:pPr>
            <a:endParaRPr lang="pt-BR" dirty="0">
              <a:latin typeface="Calibri" pitchFamily="34" charset="0"/>
            </a:endParaRPr>
          </a:p>
          <a:p>
            <a:pPr>
              <a:defRPr/>
            </a:pPr>
            <a:endParaRPr lang="pt-BR" dirty="0">
              <a:latin typeface="Calibri" pitchFamily="34" charset="0"/>
            </a:endParaRPr>
          </a:p>
        </p:txBody>
      </p:sp>
      <p:grpSp>
        <p:nvGrpSpPr>
          <p:cNvPr id="8195" name="Grupo 5"/>
          <p:cNvGrpSpPr>
            <a:grpSpLocks/>
          </p:cNvGrpSpPr>
          <p:nvPr/>
        </p:nvGrpSpPr>
        <p:grpSpPr bwMode="auto">
          <a:xfrm>
            <a:off x="0" y="6402388"/>
            <a:ext cx="9144000" cy="455612"/>
            <a:chOff x="0" y="6402276"/>
            <a:chExt cx="9144000" cy="455724"/>
          </a:xfrm>
        </p:grpSpPr>
        <p:pic>
          <p:nvPicPr>
            <p:cNvPr id="8196" name="Imagem 6" descr="Logo SindusCon.jpg"/>
            <p:cNvPicPr>
              <a:picLocks noChangeAspect="1"/>
            </p:cNvPicPr>
            <p:nvPr/>
          </p:nvPicPr>
          <p:blipFill>
            <a:blip r:embed="rId2" cstate="print"/>
            <a:srcRect/>
            <a:stretch>
              <a:fillRect/>
            </a:stretch>
          </p:blipFill>
          <p:spPr bwMode="auto">
            <a:xfrm>
              <a:off x="179512" y="6507356"/>
              <a:ext cx="1403648" cy="350644"/>
            </a:xfrm>
            <a:prstGeom prst="rect">
              <a:avLst/>
            </a:prstGeom>
            <a:noFill/>
            <a:ln w="9525">
              <a:noFill/>
              <a:miter lim="800000"/>
              <a:headEnd/>
              <a:tailEnd/>
            </a:ln>
          </p:spPr>
        </p:pic>
        <p:pic>
          <p:nvPicPr>
            <p:cNvPr id="8197"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sp>
          <p:nvSpPr>
            <p:cNvPr id="8198" name="Retângulo 10"/>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8" name="Retângulo 7"/>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7885113" y="188913"/>
            <a:ext cx="1079500" cy="100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pic>
        <p:nvPicPr>
          <p:cNvPr id="20483" name="Picture 3"/>
          <p:cNvPicPr>
            <a:picLocks noChangeAspect="1" noChangeArrowheads="1"/>
          </p:cNvPicPr>
          <p:nvPr/>
        </p:nvPicPr>
        <p:blipFill>
          <a:blip r:embed="rId2" cstate="print"/>
          <a:srcRect/>
          <a:stretch>
            <a:fillRect/>
          </a:stretch>
        </p:blipFill>
        <p:spPr bwMode="auto">
          <a:xfrm>
            <a:off x="0" y="0"/>
            <a:ext cx="9144000" cy="6308725"/>
          </a:xfrm>
          <a:prstGeom prst="rect">
            <a:avLst/>
          </a:prstGeom>
          <a:noFill/>
          <a:ln w="9525">
            <a:noFill/>
            <a:miter lim="800000"/>
            <a:headEnd/>
            <a:tailEnd/>
          </a:ln>
        </p:spPr>
      </p:pic>
      <p:grpSp>
        <p:nvGrpSpPr>
          <p:cNvPr id="20484" name="Grupo 6"/>
          <p:cNvGrpSpPr>
            <a:grpSpLocks/>
          </p:cNvGrpSpPr>
          <p:nvPr/>
        </p:nvGrpSpPr>
        <p:grpSpPr bwMode="auto">
          <a:xfrm>
            <a:off x="0" y="6402388"/>
            <a:ext cx="9144000" cy="455612"/>
            <a:chOff x="0" y="6402276"/>
            <a:chExt cx="9144000" cy="455724"/>
          </a:xfrm>
        </p:grpSpPr>
        <p:pic>
          <p:nvPicPr>
            <p:cNvPr id="20485" name="Imagem 7" descr="Logo SindusCon.jpg"/>
            <p:cNvPicPr>
              <a:picLocks noChangeAspect="1"/>
            </p:cNvPicPr>
            <p:nvPr/>
          </p:nvPicPr>
          <p:blipFill>
            <a:blip r:embed="rId3" cstate="print"/>
            <a:srcRect/>
            <a:stretch>
              <a:fillRect/>
            </a:stretch>
          </p:blipFill>
          <p:spPr bwMode="auto">
            <a:xfrm>
              <a:off x="179512" y="6507356"/>
              <a:ext cx="1403648" cy="350644"/>
            </a:xfrm>
            <a:prstGeom prst="rect">
              <a:avLst/>
            </a:prstGeom>
            <a:noFill/>
            <a:ln w="9525">
              <a:noFill/>
              <a:miter lim="800000"/>
              <a:headEnd/>
              <a:tailEnd/>
            </a:ln>
          </p:spPr>
        </p:pic>
        <p:pic>
          <p:nvPicPr>
            <p:cNvPr id="20486" name="Imagem 7" descr="IEPAC - Logotipo SECONCI-SP.jpg"/>
            <p:cNvPicPr>
              <a:picLocks noChangeAspect="1"/>
            </p:cNvPicPr>
            <p:nvPr/>
          </p:nvPicPr>
          <p:blipFill>
            <a:blip r:embed="rId4" cstate="print"/>
            <a:srcRect/>
            <a:stretch>
              <a:fillRect/>
            </a:stretch>
          </p:blipFill>
          <p:spPr bwMode="auto">
            <a:xfrm>
              <a:off x="7596336" y="6402276"/>
              <a:ext cx="1331640" cy="455724"/>
            </a:xfrm>
            <a:prstGeom prst="rect">
              <a:avLst/>
            </a:prstGeom>
            <a:noFill/>
            <a:ln w="9525">
              <a:noFill/>
              <a:miter lim="800000"/>
              <a:headEnd/>
              <a:tailEnd/>
            </a:ln>
          </p:spPr>
        </p:pic>
        <p:sp>
          <p:nvSpPr>
            <p:cNvPr id="20487" name="Retângulo 12"/>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9" name="Retângulo 8"/>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7885113" y="188913"/>
            <a:ext cx="1079500" cy="100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sp>
        <p:nvSpPr>
          <p:cNvPr id="21507" name="CaixaDeTexto 8"/>
          <p:cNvSpPr txBox="1">
            <a:spLocks noChangeArrowheads="1"/>
          </p:cNvSpPr>
          <p:nvPr/>
        </p:nvSpPr>
        <p:spPr bwMode="auto">
          <a:xfrm>
            <a:off x="539750" y="981075"/>
            <a:ext cx="7921625" cy="5292725"/>
          </a:xfrm>
          <a:prstGeom prst="rect">
            <a:avLst/>
          </a:prstGeom>
          <a:noFill/>
          <a:ln w="9525">
            <a:noFill/>
            <a:miter lim="800000"/>
            <a:headEnd/>
            <a:tailEnd/>
          </a:ln>
        </p:spPr>
        <p:txBody>
          <a:bodyPr>
            <a:spAutoFit/>
          </a:bodyPr>
          <a:lstStyle/>
          <a:p>
            <a:r>
              <a:rPr lang="pt-BR" sz="2400" b="1" dirty="0">
                <a:latin typeface="Calibri" pitchFamily="34" charset="0"/>
              </a:rPr>
              <a:t>Resultados – Análise Técnica de Viabilidade de Inserção Segura pela Equipe de Saúde e Segurança do Trabalho SECONCI-SP</a:t>
            </a:r>
          </a:p>
          <a:p>
            <a:endParaRPr lang="pt-BR" sz="2400" dirty="0">
              <a:latin typeface="Calibri" pitchFamily="34" charset="0"/>
            </a:endParaRPr>
          </a:p>
          <a:p>
            <a:r>
              <a:rPr lang="pt-BR" sz="2400" dirty="0">
                <a:latin typeface="Calibri" pitchFamily="34" charset="0"/>
              </a:rPr>
              <a:t>Perfil da Equipe Técnica:</a:t>
            </a:r>
          </a:p>
          <a:p>
            <a:pPr>
              <a:buFont typeface="Arial" charset="0"/>
              <a:buChar char="•"/>
            </a:pPr>
            <a:r>
              <a:rPr lang="pt-BR" sz="2300" dirty="0">
                <a:latin typeface="Calibri" pitchFamily="34" charset="0"/>
              </a:rPr>
              <a:t>2 Médicos do Trabalho</a:t>
            </a:r>
          </a:p>
          <a:p>
            <a:pPr>
              <a:buFont typeface="Arial" charset="0"/>
              <a:buChar char="•"/>
            </a:pPr>
            <a:r>
              <a:rPr lang="pt-BR" sz="2300" dirty="0">
                <a:latin typeface="Calibri" pitchFamily="34" charset="0"/>
              </a:rPr>
              <a:t>1 Engenheiro de Segurança do Trabalho</a:t>
            </a: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endParaRPr lang="pt-BR" sz="2300" b="1" dirty="0">
              <a:latin typeface="Calibri" pitchFamily="34" charset="0"/>
            </a:endParaRPr>
          </a:p>
          <a:p>
            <a:pPr algn="ctr"/>
            <a:endParaRPr lang="pt-BR" sz="2200" dirty="0">
              <a:latin typeface="Calibri" pitchFamily="34" charset="0"/>
            </a:endParaRPr>
          </a:p>
          <a:p>
            <a:endParaRPr lang="pt-BR" sz="2200" dirty="0">
              <a:latin typeface="Calibri" pitchFamily="34" charset="0"/>
            </a:endParaRPr>
          </a:p>
          <a:p>
            <a:pPr algn="just"/>
            <a:endParaRPr lang="pt-BR" dirty="0">
              <a:latin typeface="Calibri" pitchFamily="34" charset="0"/>
              <a:cs typeface="Arial" charset="0"/>
            </a:endParaRPr>
          </a:p>
          <a:p>
            <a:endParaRPr lang="pt-BR" dirty="0">
              <a:latin typeface="Calibri" pitchFamily="34" charset="0"/>
            </a:endParaRPr>
          </a:p>
        </p:txBody>
      </p:sp>
      <p:grpSp>
        <p:nvGrpSpPr>
          <p:cNvPr id="21508" name="Grupo 6"/>
          <p:cNvGrpSpPr>
            <a:grpSpLocks/>
          </p:cNvGrpSpPr>
          <p:nvPr/>
        </p:nvGrpSpPr>
        <p:grpSpPr bwMode="auto">
          <a:xfrm>
            <a:off x="0" y="6402388"/>
            <a:ext cx="9144000" cy="455612"/>
            <a:chOff x="0" y="6402276"/>
            <a:chExt cx="9144000" cy="455724"/>
          </a:xfrm>
        </p:grpSpPr>
        <p:pic>
          <p:nvPicPr>
            <p:cNvPr id="21511" name="Imagem 8" descr="Logo SindusCon.jpg"/>
            <p:cNvPicPr>
              <a:picLocks noChangeAspect="1"/>
            </p:cNvPicPr>
            <p:nvPr/>
          </p:nvPicPr>
          <p:blipFill>
            <a:blip r:embed="rId2" cstate="print"/>
            <a:srcRect/>
            <a:stretch>
              <a:fillRect/>
            </a:stretch>
          </p:blipFill>
          <p:spPr bwMode="auto">
            <a:xfrm>
              <a:off x="179512" y="6507356"/>
              <a:ext cx="1403648" cy="350644"/>
            </a:xfrm>
            <a:prstGeom prst="rect">
              <a:avLst/>
            </a:prstGeom>
            <a:noFill/>
            <a:ln w="9525">
              <a:noFill/>
              <a:miter lim="800000"/>
              <a:headEnd/>
              <a:tailEnd/>
            </a:ln>
          </p:spPr>
        </p:pic>
        <p:pic>
          <p:nvPicPr>
            <p:cNvPr id="21512"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sp>
          <p:nvSpPr>
            <p:cNvPr id="21513" name="Retângulo 13"/>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pic>
        <p:nvPicPr>
          <p:cNvPr id="35842" name="Picture 2" descr="http://1.bp.blogspot.com/-VJPCbXpyXhg/TjYK009dhxI/AAAAAAAAJ9w/o37-GpfsFug/s1600/200374_seguranca.jpg"/>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5148064" y="4293096"/>
            <a:ext cx="2112235" cy="1584176"/>
          </a:xfrm>
          <a:prstGeom prst="rect">
            <a:avLst/>
          </a:prstGeom>
          <a:ln>
            <a:noFill/>
          </a:ln>
          <a:effectLst>
            <a:softEdge rad="112500"/>
          </a:effectLst>
        </p:spPr>
      </p:pic>
      <p:pic>
        <p:nvPicPr>
          <p:cNvPr id="35844" name="Picture 4" descr="http://2.bp.blogspot.com/_0RiVAczBYg8/TRTPDlQc8HI/AAAAAAAAAX0/ic4sVajHc7o/s1600/medico.jpg"/>
          <p:cNvPicPr>
            <a:picLocks noChangeAspect="1" noChangeArrowheads="1"/>
          </p:cNvPicPr>
          <p:nvPr/>
        </p:nvPicPr>
        <p:blipFill>
          <a:blip r:embed="rId5" cstate="print"/>
          <a:srcRect/>
          <a:stretch>
            <a:fillRect/>
          </a:stretch>
        </p:blipFill>
        <p:spPr bwMode="auto">
          <a:xfrm>
            <a:off x="1619672" y="4077072"/>
            <a:ext cx="1944216" cy="1944216"/>
          </a:xfrm>
          <a:prstGeom prst="rect">
            <a:avLst/>
          </a:prstGeom>
          <a:ln>
            <a:noFill/>
          </a:ln>
          <a:effectLst>
            <a:softEdge rad="112500"/>
          </a:effectLst>
        </p:spPr>
      </p:pic>
      <p:sp>
        <p:nvSpPr>
          <p:cNvPr id="12" name="Retângulo 11"/>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7885113" y="188913"/>
            <a:ext cx="1079500" cy="100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grpSp>
        <p:nvGrpSpPr>
          <p:cNvPr id="22532" name="Grupo 6"/>
          <p:cNvGrpSpPr>
            <a:grpSpLocks/>
          </p:cNvGrpSpPr>
          <p:nvPr/>
        </p:nvGrpSpPr>
        <p:grpSpPr bwMode="auto">
          <a:xfrm>
            <a:off x="0" y="6402388"/>
            <a:ext cx="9144000" cy="455612"/>
            <a:chOff x="0" y="6402276"/>
            <a:chExt cx="9144000" cy="455724"/>
          </a:xfrm>
        </p:grpSpPr>
        <p:pic>
          <p:nvPicPr>
            <p:cNvPr id="22533" name="Imagem 7" descr="Logo SindusCon.jpg"/>
            <p:cNvPicPr>
              <a:picLocks noChangeAspect="1"/>
            </p:cNvPicPr>
            <p:nvPr/>
          </p:nvPicPr>
          <p:blipFill>
            <a:blip r:embed="rId2" cstate="print"/>
            <a:srcRect/>
            <a:stretch>
              <a:fillRect/>
            </a:stretch>
          </p:blipFill>
          <p:spPr bwMode="auto">
            <a:xfrm>
              <a:off x="179512" y="6507356"/>
              <a:ext cx="1403648" cy="350644"/>
            </a:xfrm>
            <a:prstGeom prst="rect">
              <a:avLst/>
            </a:prstGeom>
            <a:noFill/>
            <a:ln w="9525">
              <a:noFill/>
              <a:miter lim="800000"/>
              <a:headEnd/>
              <a:tailEnd/>
            </a:ln>
          </p:spPr>
        </p:pic>
        <p:pic>
          <p:nvPicPr>
            <p:cNvPr id="22534"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sp>
          <p:nvSpPr>
            <p:cNvPr id="22535" name="Retângulo 12"/>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9" name="Retângulo 8"/>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p:cNvPicPr>
            <a:picLocks noChangeAspect="1" noChangeArrowheads="1"/>
          </p:cNvPicPr>
          <p:nvPr/>
        </p:nvPicPr>
        <p:blipFill>
          <a:blip r:embed="rId4" cstate="print"/>
          <a:srcRect/>
          <a:stretch>
            <a:fillRect/>
          </a:stretch>
        </p:blipFill>
        <p:spPr bwMode="auto">
          <a:xfrm>
            <a:off x="1" y="0"/>
            <a:ext cx="9144000" cy="630932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7885113" y="188913"/>
            <a:ext cx="1079500" cy="100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sp>
        <p:nvSpPr>
          <p:cNvPr id="23555" name="CaixaDeTexto 8"/>
          <p:cNvSpPr txBox="1">
            <a:spLocks noChangeArrowheads="1"/>
          </p:cNvSpPr>
          <p:nvPr/>
        </p:nvSpPr>
        <p:spPr bwMode="auto">
          <a:xfrm>
            <a:off x="539750" y="746596"/>
            <a:ext cx="8604250" cy="830997"/>
          </a:xfrm>
          <a:prstGeom prst="rect">
            <a:avLst/>
          </a:prstGeom>
          <a:noFill/>
          <a:ln w="9525">
            <a:noFill/>
            <a:miter lim="800000"/>
            <a:headEnd/>
            <a:tailEnd/>
          </a:ln>
        </p:spPr>
        <p:txBody>
          <a:bodyPr wrap="square">
            <a:spAutoFit/>
          </a:bodyPr>
          <a:lstStyle/>
          <a:p>
            <a:r>
              <a:rPr lang="pt-BR" sz="2800" b="1" dirty="0">
                <a:latin typeface="Calibri" pitchFamily="34" charset="0"/>
              </a:rPr>
              <a:t>Resultados – Análise de Concordância (Medida Kappa)</a:t>
            </a:r>
          </a:p>
          <a:p>
            <a:endParaRPr lang="pt-BR" sz="2000" dirty="0">
              <a:latin typeface="Calibri" pitchFamily="34" charset="0"/>
            </a:endParaRPr>
          </a:p>
        </p:txBody>
      </p:sp>
      <p:grpSp>
        <p:nvGrpSpPr>
          <p:cNvPr id="23557" name="Grupo 7"/>
          <p:cNvGrpSpPr>
            <a:grpSpLocks/>
          </p:cNvGrpSpPr>
          <p:nvPr/>
        </p:nvGrpSpPr>
        <p:grpSpPr bwMode="auto">
          <a:xfrm>
            <a:off x="0" y="6402388"/>
            <a:ext cx="9144000" cy="455612"/>
            <a:chOff x="0" y="6402276"/>
            <a:chExt cx="9144000" cy="455724"/>
          </a:xfrm>
        </p:grpSpPr>
        <p:pic>
          <p:nvPicPr>
            <p:cNvPr id="23558" name="Imagem 8" descr="Logo SindusCon.jpg"/>
            <p:cNvPicPr>
              <a:picLocks noChangeAspect="1"/>
            </p:cNvPicPr>
            <p:nvPr/>
          </p:nvPicPr>
          <p:blipFill>
            <a:blip r:embed="rId2" cstate="print"/>
            <a:srcRect/>
            <a:stretch>
              <a:fillRect/>
            </a:stretch>
          </p:blipFill>
          <p:spPr bwMode="auto">
            <a:xfrm>
              <a:off x="179512" y="6507356"/>
              <a:ext cx="1403648" cy="350644"/>
            </a:xfrm>
            <a:prstGeom prst="rect">
              <a:avLst/>
            </a:prstGeom>
            <a:noFill/>
            <a:ln w="9525">
              <a:noFill/>
              <a:miter lim="800000"/>
              <a:headEnd/>
              <a:tailEnd/>
            </a:ln>
          </p:spPr>
        </p:pic>
        <p:pic>
          <p:nvPicPr>
            <p:cNvPr id="23559"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sp>
          <p:nvSpPr>
            <p:cNvPr id="23560" name="Retângulo 13"/>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11" name="Retângulo 10"/>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467544" y="1844824"/>
            <a:ext cx="8496944" cy="3293209"/>
          </a:xfrm>
          <a:prstGeom prst="rect">
            <a:avLst/>
          </a:prstGeom>
        </p:spPr>
        <p:txBody>
          <a:bodyPr wrap="square">
            <a:spAutoFit/>
          </a:bodyPr>
          <a:lstStyle/>
          <a:p>
            <a:pPr marL="457200" indent="-457200" algn="just">
              <a:buFont typeface="Arial" panose="020B0604020202020204" pitchFamily="34" charset="0"/>
              <a:buChar char="•"/>
            </a:pPr>
            <a:r>
              <a:rPr lang="pt-BR" sz="2600" dirty="0" smtClean="0">
                <a:latin typeface="Calibri" pitchFamily="34" charset="0"/>
              </a:rPr>
              <a:t>Houve </a:t>
            </a:r>
            <a:r>
              <a:rPr lang="pt-BR" sz="2600" u="sng" dirty="0" smtClean="0">
                <a:latin typeface="Calibri" pitchFamily="34" charset="0"/>
              </a:rPr>
              <a:t>maior concordância </a:t>
            </a:r>
            <a:r>
              <a:rPr lang="pt-BR" sz="2600" dirty="0" smtClean="0">
                <a:latin typeface="Calibri" pitchFamily="34" charset="0"/>
              </a:rPr>
              <a:t>entre a Equipe de Saúde e Segurança do SECONCI-SP e os Entrevistados na pesquisa de opinião (Engenheiros Civis, Mestres de Obras e Encarregados)</a:t>
            </a:r>
          </a:p>
          <a:p>
            <a:pPr algn="just"/>
            <a:endParaRPr lang="pt-BR" sz="2600" dirty="0" smtClean="0">
              <a:latin typeface="Calibri" pitchFamily="34" charset="0"/>
            </a:endParaRPr>
          </a:p>
          <a:p>
            <a:pPr marL="457200" indent="-457200" algn="just">
              <a:buFont typeface="Arial" panose="020B0604020202020204" pitchFamily="34" charset="0"/>
              <a:buChar char="•"/>
            </a:pPr>
            <a:r>
              <a:rPr lang="pt-BR" sz="2600" dirty="0" smtClean="0">
                <a:latin typeface="Calibri" pitchFamily="34" charset="0"/>
              </a:rPr>
              <a:t>Houve </a:t>
            </a:r>
            <a:r>
              <a:rPr lang="pt-BR" sz="2600" u="sng" dirty="0" smtClean="0">
                <a:latin typeface="Calibri" pitchFamily="34" charset="0"/>
              </a:rPr>
              <a:t>maior discordância </a:t>
            </a:r>
            <a:r>
              <a:rPr lang="pt-BR" sz="2600" dirty="0" smtClean="0">
                <a:latin typeface="Calibri" pitchFamily="34" charset="0"/>
              </a:rPr>
              <a:t>entre esses dois grupos com a Associação Horizontes (Pedagogo, Psicólogo e Eng. de Segurança do Trabalho).</a:t>
            </a:r>
            <a:endParaRPr lang="pt-BR" sz="2600" dirty="0">
              <a:latin typeface="Calibri"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upo 3"/>
          <p:cNvGrpSpPr>
            <a:grpSpLocks/>
          </p:cNvGrpSpPr>
          <p:nvPr/>
        </p:nvGrpSpPr>
        <p:grpSpPr bwMode="auto">
          <a:xfrm>
            <a:off x="0" y="6402388"/>
            <a:ext cx="9144000" cy="455612"/>
            <a:chOff x="0" y="6402276"/>
            <a:chExt cx="9144000" cy="455724"/>
          </a:xfrm>
        </p:grpSpPr>
        <p:pic>
          <p:nvPicPr>
            <p:cNvPr id="24580" name="Imagem 4" descr="Logo SindusCon.jpg"/>
            <p:cNvPicPr>
              <a:picLocks noChangeAspect="1"/>
            </p:cNvPicPr>
            <p:nvPr/>
          </p:nvPicPr>
          <p:blipFill>
            <a:blip r:embed="rId2" cstate="print"/>
            <a:srcRect/>
            <a:stretch>
              <a:fillRect/>
            </a:stretch>
          </p:blipFill>
          <p:spPr bwMode="auto">
            <a:xfrm>
              <a:off x="251520" y="6507356"/>
              <a:ext cx="1403648" cy="350644"/>
            </a:xfrm>
            <a:prstGeom prst="rect">
              <a:avLst/>
            </a:prstGeom>
            <a:noFill/>
            <a:ln w="9525">
              <a:noFill/>
              <a:miter lim="800000"/>
              <a:headEnd/>
              <a:tailEnd/>
            </a:ln>
          </p:spPr>
        </p:pic>
        <p:pic>
          <p:nvPicPr>
            <p:cNvPr id="24581"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sp>
          <p:nvSpPr>
            <p:cNvPr id="24582" name="Retângulo 8"/>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24579" name="CaixaDeTexto 11"/>
          <p:cNvSpPr txBox="1">
            <a:spLocks noChangeArrowheads="1"/>
          </p:cNvSpPr>
          <p:nvPr/>
        </p:nvSpPr>
        <p:spPr bwMode="auto">
          <a:xfrm>
            <a:off x="971550" y="2781300"/>
            <a:ext cx="7704138" cy="1076325"/>
          </a:xfrm>
          <a:prstGeom prst="rect">
            <a:avLst/>
          </a:prstGeom>
          <a:noFill/>
          <a:ln w="9525">
            <a:noFill/>
            <a:miter lim="800000"/>
            <a:headEnd/>
            <a:tailEnd/>
          </a:ln>
        </p:spPr>
        <p:txBody>
          <a:bodyPr>
            <a:spAutoFit/>
          </a:bodyPr>
          <a:lstStyle/>
          <a:p>
            <a:pPr algn="ctr"/>
            <a:r>
              <a:rPr lang="pt-BR" sz="3200" b="1">
                <a:latin typeface="Calibri" pitchFamily="34" charset="0"/>
              </a:rPr>
              <a:t>Matriz de Viabilidade</a:t>
            </a:r>
          </a:p>
          <a:p>
            <a:pPr algn="ctr"/>
            <a:r>
              <a:rPr lang="pt-BR" sz="3200" b="1">
                <a:latin typeface="Calibri" pitchFamily="34" charset="0"/>
              </a:rPr>
              <a:t>de Inserção Segura</a:t>
            </a:r>
            <a:endParaRPr lang="pt-BR" sz="3200"/>
          </a:p>
        </p:txBody>
      </p:sp>
      <p:sp>
        <p:nvSpPr>
          <p:cNvPr id="8" name="Retângulo 7"/>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7885113" y="188913"/>
            <a:ext cx="1079500" cy="100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sp>
        <p:nvSpPr>
          <p:cNvPr id="25603" name="CaixaDeTexto 8"/>
          <p:cNvSpPr txBox="1">
            <a:spLocks noChangeArrowheads="1"/>
          </p:cNvSpPr>
          <p:nvPr/>
        </p:nvSpPr>
        <p:spPr bwMode="auto">
          <a:xfrm>
            <a:off x="0" y="0"/>
            <a:ext cx="9144000" cy="369888"/>
          </a:xfrm>
          <a:prstGeom prst="rect">
            <a:avLst/>
          </a:prstGeom>
          <a:solidFill>
            <a:schemeClr val="bg1"/>
          </a:solidFill>
          <a:ln w="9525">
            <a:noFill/>
            <a:miter lim="800000"/>
            <a:headEnd/>
            <a:tailEnd/>
          </a:ln>
        </p:spPr>
        <p:txBody>
          <a:bodyPr>
            <a:spAutoFit/>
          </a:bodyPr>
          <a:lstStyle/>
          <a:p>
            <a:r>
              <a:rPr lang="pt-BR" b="1">
                <a:latin typeface="Calibri" pitchFamily="34" charset="0"/>
              </a:rPr>
              <a:t>Resultados – Matriz de Viabilidade de Inserção </a:t>
            </a:r>
            <a:endParaRPr lang="pt-BR">
              <a:latin typeface="Calibri" pitchFamily="34" charset="0"/>
            </a:endParaRPr>
          </a:p>
        </p:txBody>
      </p:sp>
      <p:pic>
        <p:nvPicPr>
          <p:cNvPr id="25604" name="Picture 2"/>
          <p:cNvPicPr>
            <a:picLocks noChangeAspect="1" noChangeArrowheads="1"/>
          </p:cNvPicPr>
          <p:nvPr/>
        </p:nvPicPr>
        <p:blipFill>
          <a:blip r:embed="rId2" cstate="print"/>
          <a:srcRect/>
          <a:stretch>
            <a:fillRect/>
          </a:stretch>
        </p:blipFill>
        <p:spPr bwMode="auto">
          <a:xfrm>
            <a:off x="0" y="333375"/>
            <a:ext cx="9144000" cy="65246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7885113" y="188913"/>
            <a:ext cx="1079500" cy="100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sp>
        <p:nvSpPr>
          <p:cNvPr id="26627" name="CaixaDeTexto 8"/>
          <p:cNvSpPr txBox="1">
            <a:spLocks noChangeArrowheads="1"/>
          </p:cNvSpPr>
          <p:nvPr/>
        </p:nvSpPr>
        <p:spPr bwMode="auto">
          <a:xfrm>
            <a:off x="0" y="1125538"/>
            <a:ext cx="7921625" cy="368300"/>
          </a:xfrm>
          <a:prstGeom prst="rect">
            <a:avLst/>
          </a:prstGeom>
          <a:noFill/>
          <a:ln w="9525">
            <a:noFill/>
            <a:miter lim="800000"/>
            <a:headEnd/>
            <a:tailEnd/>
          </a:ln>
        </p:spPr>
        <p:txBody>
          <a:bodyPr>
            <a:spAutoFit/>
          </a:bodyPr>
          <a:lstStyle/>
          <a:p>
            <a:r>
              <a:rPr lang="pt-BR" b="1">
                <a:latin typeface="Calibri" pitchFamily="34" charset="0"/>
              </a:rPr>
              <a:t>Resultados – Matriz de Viabilidade de Inserção </a:t>
            </a:r>
            <a:endParaRPr lang="pt-BR">
              <a:latin typeface="Calibri" pitchFamily="34" charset="0"/>
            </a:endParaRPr>
          </a:p>
        </p:txBody>
      </p:sp>
      <p:grpSp>
        <p:nvGrpSpPr>
          <p:cNvPr id="26628" name="Grupo 7"/>
          <p:cNvGrpSpPr>
            <a:grpSpLocks/>
          </p:cNvGrpSpPr>
          <p:nvPr/>
        </p:nvGrpSpPr>
        <p:grpSpPr bwMode="auto">
          <a:xfrm>
            <a:off x="179388" y="6402388"/>
            <a:ext cx="8748712" cy="455612"/>
            <a:chOff x="179512" y="6402276"/>
            <a:chExt cx="8748464" cy="455724"/>
          </a:xfrm>
        </p:grpSpPr>
        <p:pic>
          <p:nvPicPr>
            <p:cNvPr id="26631" name="Imagem 8" descr="Logo SindusCon.jpg"/>
            <p:cNvPicPr>
              <a:picLocks noChangeAspect="1"/>
            </p:cNvPicPr>
            <p:nvPr/>
          </p:nvPicPr>
          <p:blipFill>
            <a:blip r:embed="rId2" cstate="print"/>
            <a:srcRect/>
            <a:stretch>
              <a:fillRect/>
            </a:stretch>
          </p:blipFill>
          <p:spPr bwMode="auto">
            <a:xfrm>
              <a:off x="179512" y="6507356"/>
              <a:ext cx="1403648" cy="350644"/>
            </a:xfrm>
            <a:prstGeom prst="rect">
              <a:avLst/>
            </a:prstGeom>
            <a:noFill/>
            <a:ln w="9525">
              <a:noFill/>
              <a:miter lim="800000"/>
              <a:headEnd/>
              <a:tailEnd/>
            </a:ln>
          </p:spPr>
        </p:pic>
        <p:pic>
          <p:nvPicPr>
            <p:cNvPr id="26632"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grpSp>
      <p:pic>
        <p:nvPicPr>
          <p:cNvPr id="26629" name="Picture 2"/>
          <p:cNvPicPr>
            <a:picLocks noChangeAspect="1" noChangeArrowheads="1"/>
          </p:cNvPicPr>
          <p:nvPr/>
        </p:nvPicPr>
        <p:blipFill>
          <a:blip r:embed="rId4" cstate="print"/>
          <a:srcRect/>
          <a:stretch>
            <a:fillRect/>
          </a:stretch>
        </p:blipFill>
        <p:spPr bwMode="auto">
          <a:xfrm>
            <a:off x="0" y="2205038"/>
            <a:ext cx="8974138" cy="2376487"/>
          </a:xfrm>
          <a:prstGeom prst="rect">
            <a:avLst/>
          </a:prstGeom>
          <a:noFill/>
          <a:ln w="9525">
            <a:noFill/>
            <a:miter lim="800000"/>
            <a:headEnd/>
            <a:tailEnd/>
          </a:ln>
        </p:spPr>
      </p:pic>
      <p:pic>
        <p:nvPicPr>
          <p:cNvPr id="26630" name="Picture 4"/>
          <p:cNvPicPr>
            <a:picLocks noChangeAspect="1" noChangeArrowheads="1"/>
          </p:cNvPicPr>
          <p:nvPr/>
        </p:nvPicPr>
        <p:blipFill>
          <a:blip r:embed="rId5" cstate="print"/>
          <a:srcRect/>
          <a:stretch>
            <a:fillRect/>
          </a:stretch>
        </p:blipFill>
        <p:spPr bwMode="auto">
          <a:xfrm>
            <a:off x="0" y="1773238"/>
            <a:ext cx="8964613" cy="503237"/>
          </a:xfrm>
          <a:prstGeom prst="rect">
            <a:avLst/>
          </a:prstGeom>
          <a:noFill/>
          <a:ln w="9525">
            <a:noFill/>
            <a:miter lim="800000"/>
            <a:headEnd/>
            <a:tailEnd/>
          </a:ln>
        </p:spPr>
      </p:pic>
      <p:sp>
        <p:nvSpPr>
          <p:cNvPr id="9" name="Retângulo 8"/>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7885113" y="188913"/>
            <a:ext cx="1079500" cy="100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sp>
        <p:nvSpPr>
          <p:cNvPr id="27651" name="CaixaDeTexto 8"/>
          <p:cNvSpPr txBox="1">
            <a:spLocks noChangeArrowheads="1"/>
          </p:cNvSpPr>
          <p:nvPr/>
        </p:nvSpPr>
        <p:spPr bwMode="auto">
          <a:xfrm>
            <a:off x="0" y="0"/>
            <a:ext cx="9144000" cy="461963"/>
          </a:xfrm>
          <a:prstGeom prst="rect">
            <a:avLst/>
          </a:prstGeom>
          <a:solidFill>
            <a:schemeClr val="bg1"/>
          </a:solidFill>
          <a:ln w="9525">
            <a:noFill/>
            <a:miter lim="800000"/>
            <a:headEnd/>
            <a:tailEnd/>
          </a:ln>
        </p:spPr>
        <p:txBody>
          <a:bodyPr>
            <a:spAutoFit/>
          </a:bodyPr>
          <a:lstStyle/>
          <a:p>
            <a:r>
              <a:rPr lang="pt-BR" sz="2400" b="1">
                <a:latin typeface="Calibri" pitchFamily="34" charset="0"/>
              </a:rPr>
              <a:t>Resultados – Matriz de Viabilidade de Inserção </a:t>
            </a:r>
            <a:endParaRPr lang="pt-BR">
              <a:latin typeface="Calibri" pitchFamily="34" charset="0"/>
            </a:endParaRPr>
          </a:p>
        </p:txBody>
      </p:sp>
      <p:sp>
        <p:nvSpPr>
          <p:cNvPr id="27652" name="Retângulo 13"/>
          <p:cNvSpPr>
            <a:spLocks noChangeArrowheads="1"/>
          </p:cNvSpPr>
          <p:nvPr/>
        </p:nvSpPr>
        <p:spPr bwMode="auto">
          <a:xfrm>
            <a:off x="0" y="6581775"/>
            <a:ext cx="9144000" cy="276225"/>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pic>
        <p:nvPicPr>
          <p:cNvPr id="27653" name="Picture 3"/>
          <p:cNvPicPr>
            <a:picLocks noChangeAspect="1" noChangeArrowheads="1"/>
          </p:cNvPicPr>
          <p:nvPr/>
        </p:nvPicPr>
        <p:blipFill>
          <a:blip r:embed="rId2" cstate="print"/>
          <a:srcRect/>
          <a:stretch>
            <a:fillRect/>
          </a:stretch>
        </p:blipFill>
        <p:spPr bwMode="auto">
          <a:xfrm>
            <a:off x="0" y="404813"/>
            <a:ext cx="9144000" cy="6192837"/>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aixaDeTexto 8"/>
          <p:cNvSpPr txBox="1">
            <a:spLocks noChangeArrowheads="1"/>
          </p:cNvSpPr>
          <p:nvPr/>
        </p:nvSpPr>
        <p:spPr bwMode="auto">
          <a:xfrm>
            <a:off x="0" y="332656"/>
            <a:ext cx="7921625" cy="461962"/>
          </a:xfrm>
          <a:prstGeom prst="rect">
            <a:avLst/>
          </a:prstGeom>
          <a:noFill/>
          <a:ln w="9525">
            <a:noFill/>
            <a:miter lim="800000"/>
            <a:headEnd/>
            <a:tailEnd/>
          </a:ln>
        </p:spPr>
        <p:txBody>
          <a:bodyPr>
            <a:spAutoFit/>
          </a:bodyPr>
          <a:lstStyle/>
          <a:p>
            <a:r>
              <a:rPr lang="pt-BR" sz="2400" b="1" dirty="0">
                <a:latin typeface="Calibri" pitchFamily="34" charset="0"/>
              </a:rPr>
              <a:t>Resultados – Matriz de Viabilidade de Inserção </a:t>
            </a:r>
            <a:endParaRPr lang="pt-BR" dirty="0">
              <a:latin typeface="Calibri" pitchFamily="34" charset="0"/>
            </a:endParaRPr>
          </a:p>
        </p:txBody>
      </p:sp>
      <p:sp>
        <p:nvSpPr>
          <p:cNvPr id="28675" name="Retângulo 13"/>
          <p:cNvSpPr>
            <a:spLocks noChangeArrowheads="1"/>
          </p:cNvSpPr>
          <p:nvPr/>
        </p:nvSpPr>
        <p:spPr bwMode="auto">
          <a:xfrm>
            <a:off x="0" y="6581775"/>
            <a:ext cx="9144000" cy="276225"/>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sp>
        <p:nvSpPr>
          <p:cNvPr id="5" name="Retângulo 4"/>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050" name="Picture 2"/>
          <p:cNvPicPr>
            <a:picLocks noChangeAspect="1" noChangeArrowheads="1"/>
          </p:cNvPicPr>
          <p:nvPr/>
        </p:nvPicPr>
        <p:blipFill>
          <a:blip r:embed="rId2" cstate="print"/>
          <a:srcRect/>
          <a:stretch>
            <a:fillRect/>
          </a:stretch>
        </p:blipFill>
        <p:spPr bwMode="auto">
          <a:xfrm>
            <a:off x="179512" y="980728"/>
            <a:ext cx="8601755" cy="468052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aixaDeTexto 8"/>
          <p:cNvSpPr txBox="1">
            <a:spLocks noChangeArrowheads="1"/>
          </p:cNvSpPr>
          <p:nvPr/>
        </p:nvSpPr>
        <p:spPr bwMode="auto">
          <a:xfrm>
            <a:off x="0" y="908050"/>
            <a:ext cx="7921625" cy="461963"/>
          </a:xfrm>
          <a:prstGeom prst="rect">
            <a:avLst/>
          </a:prstGeom>
          <a:noFill/>
          <a:ln w="9525">
            <a:noFill/>
            <a:miter lim="800000"/>
            <a:headEnd/>
            <a:tailEnd/>
          </a:ln>
        </p:spPr>
        <p:txBody>
          <a:bodyPr>
            <a:spAutoFit/>
          </a:bodyPr>
          <a:lstStyle/>
          <a:p>
            <a:r>
              <a:rPr lang="pt-BR" sz="2400" b="1">
                <a:latin typeface="Calibri" pitchFamily="34" charset="0"/>
              </a:rPr>
              <a:t>Resultados – Matriz de Viabilidade de Inserção </a:t>
            </a:r>
            <a:endParaRPr lang="pt-BR">
              <a:latin typeface="Calibri" pitchFamily="34" charset="0"/>
            </a:endParaRPr>
          </a:p>
        </p:txBody>
      </p:sp>
      <p:pic>
        <p:nvPicPr>
          <p:cNvPr id="29699" name="Picture 2"/>
          <p:cNvPicPr>
            <a:picLocks noChangeAspect="1" noChangeArrowheads="1"/>
          </p:cNvPicPr>
          <p:nvPr/>
        </p:nvPicPr>
        <p:blipFill>
          <a:blip r:embed="rId2" cstate="print"/>
          <a:srcRect/>
          <a:stretch>
            <a:fillRect/>
          </a:stretch>
        </p:blipFill>
        <p:spPr bwMode="auto">
          <a:xfrm>
            <a:off x="0" y="1412875"/>
            <a:ext cx="9144000" cy="4319588"/>
          </a:xfrm>
          <a:prstGeom prst="rect">
            <a:avLst/>
          </a:prstGeom>
          <a:noFill/>
          <a:ln w="9525">
            <a:noFill/>
            <a:miter lim="800000"/>
            <a:headEnd/>
            <a:tailEnd/>
          </a:ln>
        </p:spPr>
      </p:pic>
      <p:grpSp>
        <p:nvGrpSpPr>
          <p:cNvPr id="29700" name="Grupo 7"/>
          <p:cNvGrpSpPr>
            <a:grpSpLocks/>
          </p:cNvGrpSpPr>
          <p:nvPr/>
        </p:nvGrpSpPr>
        <p:grpSpPr bwMode="auto">
          <a:xfrm>
            <a:off x="0" y="6402388"/>
            <a:ext cx="9144000" cy="455612"/>
            <a:chOff x="0" y="6402276"/>
            <a:chExt cx="9144000" cy="455724"/>
          </a:xfrm>
        </p:grpSpPr>
        <p:pic>
          <p:nvPicPr>
            <p:cNvPr id="29701" name="Imagem 8" descr="Logo SindusCon.jpg"/>
            <p:cNvPicPr>
              <a:picLocks noChangeAspect="1"/>
            </p:cNvPicPr>
            <p:nvPr/>
          </p:nvPicPr>
          <p:blipFill>
            <a:blip r:embed="rId3" cstate="print"/>
            <a:srcRect/>
            <a:stretch>
              <a:fillRect/>
            </a:stretch>
          </p:blipFill>
          <p:spPr bwMode="auto">
            <a:xfrm>
              <a:off x="179512" y="6507356"/>
              <a:ext cx="1403648" cy="350644"/>
            </a:xfrm>
            <a:prstGeom prst="rect">
              <a:avLst/>
            </a:prstGeom>
            <a:noFill/>
            <a:ln w="9525">
              <a:noFill/>
              <a:miter lim="800000"/>
              <a:headEnd/>
              <a:tailEnd/>
            </a:ln>
          </p:spPr>
        </p:pic>
        <p:pic>
          <p:nvPicPr>
            <p:cNvPr id="29702" name="Imagem 7" descr="IEPAC - Logotipo SECONCI-SP.jpg"/>
            <p:cNvPicPr>
              <a:picLocks noChangeAspect="1"/>
            </p:cNvPicPr>
            <p:nvPr/>
          </p:nvPicPr>
          <p:blipFill>
            <a:blip r:embed="rId4" cstate="print"/>
            <a:srcRect/>
            <a:stretch>
              <a:fillRect/>
            </a:stretch>
          </p:blipFill>
          <p:spPr bwMode="auto">
            <a:xfrm>
              <a:off x="7596336" y="6402276"/>
              <a:ext cx="1331640" cy="455724"/>
            </a:xfrm>
            <a:prstGeom prst="rect">
              <a:avLst/>
            </a:prstGeom>
            <a:noFill/>
            <a:ln w="9525">
              <a:noFill/>
              <a:miter lim="800000"/>
              <a:headEnd/>
              <a:tailEnd/>
            </a:ln>
          </p:spPr>
        </p:pic>
        <p:sp>
          <p:nvSpPr>
            <p:cNvPr id="29703" name="Retângulo 13"/>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8" name="Retângulo 7"/>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aixaDeTexto 13"/>
          <p:cNvSpPr txBox="1">
            <a:spLocks noChangeArrowheads="1"/>
          </p:cNvSpPr>
          <p:nvPr/>
        </p:nvSpPr>
        <p:spPr bwMode="auto">
          <a:xfrm>
            <a:off x="0" y="6165850"/>
            <a:ext cx="7704138" cy="260350"/>
          </a:xfrm>
          <a:prstGeom prst="rect">
            <a:avLst/>
          </a:prstGeom>
          <a:noFill/>
          <a:ln w="9525">
            <a:noFill/>
            <a:miter lim="800000"/>
            <a:headEnd/>
            <a:tailEnd/>
          </a:ln>
        </p:spPr>
        <p:txBody>
          <a:bodyPr>
            <a:spAutoFit/>
          </a:bodyPr>
          <a:lstStyle/>
          <a:p>
            <a:r>
              <a:rPr lang="pt-BR" sz="1100">
                <a:latin typeface="Calibri" pitchFamily="34" charset="0"/>
              </a:rPr>
              <a:t>Fonte: Relatório do Estudo Sobre Inclusão de PCDs: Setor da Construção Civil – SindusCon-SP/Associação Horizontes -  Janeiro/2010</a:t>
            </a:r>
          </a:p>
        </p:txBody>
      </p:sp>
      <p:sp>
        <p:nvSpPr>
          <p:cNvPr id="9219" name="Retângulo 14"/>
          <p:cNvSpPr>
            <a:spLocks noChangeArrowheads="1"/>
          </p:cNvSpPr>
          <p:nvPr/>
        </p:nvSpPr>
        <p:spPr bwMode="auto">
          <a:xfrm>
            <a:off x="0" y="836613"/>
            <a:ext cx="8424863" cy="292100"/>
          </a:xfrm>
          <a:prstGeom prst="rect">
            <a:avLst/>
          </a:prstGeom>
          <a:noFill/>
          <a:ln w="9525">
            <a:noFill/>
            <a:miter lim="800000"/>
            <a:headEnd/>
            <a:tailEnd/>
          </a:ln>
        </p:spPr>
        <p:txBody>
          <a:bodyPr>
            <a:spAutoFit/>
          </a:bodyPr>
          <a:lstStyle/>
          <a:p>
            <a:pPr algn="ctr"/>
            <a:r>
              <a:rPr lang="pt-BR" sz="1300" b="1">
                <a:latin typeface="Calibri" pitchFamily="34" charset="0"/>
              </a:rPr>
              <a:t>Análise de Possibilidade de Inclusão para as Principais Funções/Postos de Trabalho por Tipo de Deficiência HORIZONTES</a:t>
            </a:r>
            <a:endParaRPr lang="pt-BR" sz="1300">
              <a:latin typeface="Calibri" pitchFamily="34" charset="0"/>
            </a:endParaRPr>
          </a:p>
        </p:txBody>
      </p:sp>
      <p:grpSp>
        <p:nvGrpSpPr>
          <p:cNvPr id="9220" name="Grupo 8"/>
          <p:cNvGrpSpPr>
            <a:grpSpLocks/>
          </p:cNvGrpSpPr>
          <p:nvPr/>
        </p:nvGrpSpPr>
        <p:grpSpPr bwMode="auto">
          <a:xfrm>
            <a:off x="0" y="6402388"/>
            <a:ext cx="9144000" cy="455745"/>
            <a:chOff x="0" y="20948"/>
            <a:chExt cx="9144000" cy="455724"/>
          </a:xfrm>
        </p:grpSpPr>
        <p:pic>
          <p:nvPicPr>
            <p:cNvPr id="9222" name="Imagem 6" descr="Logo SindusCon.jpg"/>
            <p:cNvPicPr>
              <a:picLocks noChangeAspect="1"/>
            </p:cNvPicPr>
            <p:nvPr/>
          </p:nvPicPr>
          <p:blipFill>
            <a:blip r:embed="rId2" cstate="print"/>
            <a:srcRect/>
            <a:stretch>
              <a:fillRect/>
            </a:stretch>
          </p:blipFill>
          <p:spPr bwMode="auto">
            <a:xfrm>
              <a:off x="179512" y="126028"/>
              <a:ext cx="1403648" cy="350644"/>
            </a:xfrm>
            <a:prstGeom prst="rect">
              <a:avLst/>
            </a:prstGeom>
            <a:noFill/>
            <a:ln w="9525">
              <a:noFill/>
              <a:miter lim="800000"/>
              <a:headEnd/>
              <a:tailEnd/>
            </a:ln>
          </p:spPr>
        </p:pic>
        <p:pic>
          <p:nvPicPr>
            <p:cNvPr id="9223" name="Imagem 7" descr="IEPAC - Logotipo SECONCI-SP.jpg"/>
            <p:cNvPicPr>
              <a:picLocks noChangeAspect="1"/>
            </p:cNvPicPr>
            <p:nvPr/>
          </p:nvPicPr>
          <p:blipFill>
            <a:blip r:embed="rId3" cstate="print"/>
            <a:srcRect/>
            <a:stretch>
              <a:fillRect/>
            </a:stretch>
          </p:blipFill>
          <p:spPr bwMode="auto">
            <a:xfrm>
              <a:off x="7596336" y="20948"/>
              <a:ext cx="1331640" cy="455724"/>
            </a:xfrm>
            <a:prstGeom prst="rect">
              <a:avLst/>
            </a:prstGeom>
            <a:noFill/>
            <a:ln w="9525">
              <a:noFill/>
              <a:miter lim="800000"/>
              <a:headEnd/>
              <a:tailEnd/>
            </a:ln>
          </p:spPr>
        </p:pic>
        <p:sp>
          <p:nvSpPr>
            <p:cNvPr id="9224" name="Retângulo 15"/>
            <p:cNvSpPr>
              <a:spLocks noChangeArrowheads="1"/>
            </p:cNvSpPr>
            <p:nvPr/>
          </p:nvSpPr>
          <p:spPr bwMode="auto">
            <a:xfrm>
              <a:off x="0" y="199540"/>
              <a:ext cx="9144000" cy="276999"/>
            </a:xfrm>
            <a:prstGeom prst="rect">
              <a:avLst/>
            </a:prstGeom>
            <a:noFill/>
            <a:ln w="9525">
              <a:noFill/>
              <a:miter lim="800000"/>
              <a:headEnd/>
              <a:tailEnd/>
            </a:ln>
          </p:spPr>
          <p:txBody>
            <a:bodyPr>
              <a:spAutoFit/>
            </a:bodyPr>
            <a:lstStyle/>
            <a:p>
              <a:pPr algn="ctr"/>
              <a:r>
                <a:rPr lang="pt-BR" sz="1200" b="1" dirty="0">
                  <a:latin typeface="Calibri" pitchFamily="34" charset="0"/>
                </a:rPr>
                <a:t>Estudo de Viabilidade para Inserção Segura de PCD na Construção Civil</a:t>
              </a:r>
            </a:p>
          </p:txBody>
        </p:sp>
      </p:grpSp>
      <p:pic>
        <p:nvPicPr>
          <p:cNvPr id="9221" name="Picture 2"/>
          <p:cNvPicPr>
            <a:picLocks noChangeAspect="1" noChangeArrowheads="1"/>
          </p:cNvPicPr>
          <p:nvPr/>
        </p:nvPicPr>
        <p:blipFill>
          <a:blip r:embed="rId4" cstate="print"/>
          <a:srcRect/>
          <a:stretch>
            <a:fillRect/>
          </a:stretch>
        </p:blipFill>
        <p:spPr bwMode="auto">
          <a:xfrm>
            <a:off x="0" y="332656"/>
            <a:ext cx="9148763" cy="5914157"/>
          </a:xfrm>
          <a:prstGeom prst="rect">
            <a:avLst/>
          </a:prstGeom>
          <a:noFill/>
          <a:ln w="9525">
            <a:noFill/>
            <a:miter lim="800000"/>
            <a:headEnd/>
            <a:tailEnd/>
          </a:ln>
        </p:spPr>
      </p:pic>
      <p:sp>
        <p:nvSpPr>
          <p:cNvPr id="10" name="Retângulo 9"/>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upo 3"/>
          <p:cNvGrpSpPr>
            <a:grpSpLocks/>
          </p:cNvGrpSpPr>
          <p:nvPr/>
        </p:nvGrpSpPr>
        <p:grpSpPr bwMode="auto">
          <a:xfrm>
            <a:off x="0" y="6402388"/>
            <a:ext cx="9144000" cy="455612"/>
            <a:chOff x="0" y="6402276"/>
            <a:chExt cx="9144000" cy="455724"/>
          </a:xfrm>
        </p:grpSpPr>
        <p:pic>
          <p:nvPicPr>
            <p:cNvPr id="30724" name="Imagem 4" descr="Logo SindusCon.jpg"/>
            <p:cNvPicPr>
              <a:picLocks noChangeAspect="1"/>
            </p:cNvPicPr>
            <p:nvPr/>
          </p:nvPicPr>
          <p:blipFill>
            <a:blip r:embed="rId2" cstate="print"/>
            <a:srcRect/>
            <a:stretch>
              <a:fillRect/>
            </a:stretch>
          </p:blipFill>
          <p:spPr bwMode="auto">
            <a:xfrm>
              <a:off x="179512" y="6507356"/>
              <a:ext cx="1403648" cy="350644"/>
            </a:xfrm>
            <a:prstGeom prst="rect">
              <a:avLst/>
            </a:prstGeom>
            <a:noFill/>
            <a:ln w="9525">
              <a:noFill/>
              <a:miter lim="800000"/>
              <a:headEnd/>
              <a:tailEnd/>
            </a:ln>
          </p:spPr>
        </p:pic>
        <p:pic>
          <p:nvPicPr>
            <p:cNvPr id="30725"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sp>
          <p:nvSpPr>
            <p:cNvPr id="30726" name="Retângulo 8"/>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30723" name="CaixaDeTexto 11"/>
          <p:cNvSpPr txBox="1">
            <a:spLocks noChangeArrowheads="1"/>
          </p:cNvSpPr>
          <p:nvPr/>
        </p:nvSpPr>
        <p:spPr bwMode="auto">
          <a:xfrm>
            <a:off x="755650" y="2781300"/>
            <a:ext cx="7704138" cy="1076325"/>
          </a:xfrm>
          <a:prstGeom prst="rect">
            <a:avLst/>
          </a:prstGeom>
          <a:noFill/>
          <a:ln w="9525">
            <a:noFill/>
            <a:miter lim="800000"/>
            <a:headEnd/>
            <a:tailEnd/>
          </a:ln>
        </p:spPr>
        <p:txBody>
          <a:bodyPr>
            <a:spAutoFit/>
          </a:bodyPr>
          <a:lstStyle/>
          <a:p>
            <a:pPr algn="ctr"/>
            <a:r>
              <a:rPr lang="pt-BR" sz="3200" b="1">
                <a:latin typeface="Calibri" pitchFamily="34" charset="0"/>
              </a:rPr>
              <a:t>Ranking de Viabilidade de Inserção Segundo Tipo de Deficiência e Função</a:t>
            </a:r>
            <a:endParaRPr lang="pt-BR" sz="3200"/>
          </a:p>
        </p:txBody>
      </p:sp>
      <p:sp>
        <p:nvSpPr>
          <p:cNvPr id="7" name="Retângulo 6"/>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7885113" y="188913"/>
            <a:ext cx="1079500" cy="100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sp>
        <p:nvSpPr>
          <p:cNvPr id="31747" name="CaixaDeTexto 8"/>
          <p:cNvSpPr txBox="1">
            <a:spLocks noChangeArrowheads="1"/>
          </p:cNvSpPr>
          <p:nvPr/>
        </p:nvSpPr>
        <p:spPr bwMode="auto">
          <a:xfrm>
            <a:off x="0" y="620688"/>
            <a:ext cx="9144000" cy="461963"/>
          </a:xfrm>
          <a:prstGeom prst="rect">
            <a:avLst/>
          </a:prstGeom>
          <a:noFill/>
          <a:ln w="9525">
            <a:noFill/>
            <a:miter lim="800000"/>
            <a:headEnd/>
            <a:tailEnd/>
          </a:ln>
        </p:spPr>
        <p:txBody>
          <a:bodyPr>
            <a:spAutoFit/>
          </a:bodyPr>
          <a:lstStyle/>
          <a:p>
            <a:r>
              <a:rPr lang="pt-BR" sz="2400" b="1" dirty="0">
                <a:latin typeface="Calibri" pitchFamily="34" charset="0"/>
              </a:rPr>
              <a:t>Resultados – Ranking de Viabilidade de Inserção </a:t>
            </a:r>
            <a:endParaRPr lang="pt-BR" dirty="0">
              <a:latin typeface="Calibri" pitchFamily="34" charset="0"/>
            </a:endParaRPr>
          </a:p>
        </p:txBody>
      </p:sp>
      <p:pic>
        <p:nvPicPr>
          <p:cNvPr id="31748" name="Picture 2"/>
          <p:cNvPicPr>
            <a:picLocks noChangeAspect="1" noChangeArrowheads="1"/>
          </p:cNvPicPr>
          <p:nvPr/>
        </p:nvPicPr>
        <p:blipFill>
          <a:blip r:embed="rId2" cstate="print"/>
          <a:srcRect/>
          <a:stretch>
            <a:fillRect/>
          </a:stretch>
        </p:blipFill>
        <p:spPr bwMode="auto">
          <a:xfrm>
            <a:off x="611560" y="1124744"/>
            <a:ext cx="7410450" cy="4608512"/>
          </a:xfrm>
          <a:prstGeom prst="rect">
            <a:avLst/>
          </a:prstGeom>
          <a:noFill/>
          <a:ln w="9525">
            <a:noFill/>
            <a:miter lim="800000"/>
            <a:headEnd/>
            <a:tailEnd/>
          </a:ln>
        </p:spPr>
      </p:pic>
      <p:grpSp>
        <p:nvGrpSpPr>
          <p:cNvPr id="31749" name="Grupo 7"/>
          <p:cNvGrpSpPr>
            <a:grpSpLocks/>
          </p:cNvGrpSpPr>
          <p:nvPr/>
        </p:nvGrpSpPr>
        <p:grpSpPr bwMode="auto">
          <a:xfrm>
            <a:off x="0" y="6402388"/>
            <a:ext cx="9144000" cy="455612"/>
            <a:chOff x="0" y="6402276"/>
            <a:chExt cx="9144000" cy="455724"/>
          </a:xfrm>
        </p:grpSpPr>
        <p:pic>
          <p:nvPicPr>
            <p:cNvPr id="31750" name="Imagem 8" descr="Logo SindusCon.jpg"/>
            <p:cNvPicPr>
              <a:picLocks noChangeAspect="1"/>
            </p:cNvPicPr>
            <p:nvPr/>
          </p:nvPicPr>
          <p:blipFill>
            <a:blip r:embed="rId3" cstate="print"/>
            <a:srcRect/>
            <a:stretch>
              <a:fillRect/>
            </a:stretch>
          </p:blipFill>
          <p:spPr bwMode="auto">
            <a:xfrm>
              <a:off x="179512" y="6507356"/>
              <a:ext cx="1403648" cy="350644"/>
            </a:xfrm>
            <a:prstGeom prst="rect">
              <a:avLst/>
            </a:prstGeom>
            <a:noFill/>
            <a:ln w="9525">
              <a:noFill/>
              <a:miter lim="800000"/>
              <a:headEnd/>
              <a:tailEnd/>
            </a:ln>
          </p:spPr>
        </p:pic>
        <p:pic>
          <p:nvPicPr>
            <p:cNvPr id="31751" name="Imagem 7" descr="IEPAC - Logotipo SECONCI-SP.jpg"/>
            <p:cNvPicPr>
              <a:picLocks noChangeAspect="1"/>
            </p:cNvPicPr>
            <p:nvPr/>
          </p:nvPicPr>
          <p:blipFill>
            <a:blip r:embed="rId4" cstate="print"/>
            <a:srcRect/>
            <a:stretch>
              <a:fillRect/>
            </a:stretch>
          </p:blipFill>
          <p:spPr bwMode="auto">
            <a:xfrm>
              <a:off x="7596336" y="6402276"/>
              <a:ext cx="1331640" cy="455724"/>
            </a:xfrm>
            <a:prstGeom prst="rect">
              <a:avLst/>
            </a:prstGeom>
            <a:noFill/>
            <a:ln w="9525">
              <a:noFill/>
              <a:miter lim="800000"/>
              <a:headEnd/>
              <a:tailEnd/>
            </a:ln>
          </p:spPr>
        </p:pic>
        <p:sp>
          <p:nvSpPr>
            <p:cNvPr id="31752" name="Retângulo 13"/>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9" name="Retângulo 8"/>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7885113" y="188913"/>
            <a:ext cx="1079500" cy="100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sp>
        <p:nvSpPr>
          <p:cNvPr id="32771" name="CaixaDeTexto 8"/>
          <p:cNvSpPr txBox="1">
            <a:spLocks noChangeArrowheads="1"/>
          </p:cNvSpPr>
          <p:nvPr/>
        </p:nvSpPr>
        <p:spPr bwMode="auto">
          <a:xfrm>
            <a:off x="0" y="620688"/>
            <a:ext cx="9144000" cy="461963"/>
          </a:xfrm>
          <a:prstGeom prst="rect">
            <a:avLst/>
          </a:prstGeom>
          <a:noFill/>
          <a:ln w="9525">
            <a:noFill/>
            <a:miter lim="800000"/>
            <a:headEnd/>
            <a:tailEnd/>
          </a:ln>
        </p:spPr>
        <p:txBody>
          <a:bodyPr wrap="square">
            <a:spAutoFit/>
          </a:bodyPr>
          <a:lstStyle/>
          <a:p>
            <a:r>
              <a:rPr lang="pt-BR" sz="2400" b="1" dirty="0">
                <a:latin typeface="Calibri" pitchFamily="34" charset="0"/>
              </a:rPr>
              <a:t>Resultados – Ranking de Viabilidade de Inserção </a:t>
            </a:r>
            <a:endParaRPr lang="pt-BR" dirty="0">
              <a:latin typeface="Calibri" pitchFamily="34" charset="0"/>
            </a:endParaRPr>
          </a:p>
        </p:txBody>
      </p:sp>
      <p:grpSp>
        <p:nvGrpSpPr>
          <p:cNvPr id="32773" name="Grupo 7"/>
          <p:cNvGrpSpPr>
            <a:grpSpLocks/>
          </p:cNvGrpSpPr>
          <p:nvPr/>
        </p:nvGrpSpPr>
        <p:grpSpPr bwMode="auto">
          <a:xfrm>
            <a:off x="0" y="6402388"/>
            <a:ext cx="9144000" cy="455612"/>
            <a:chOff x="0" y="6402276"/>
            <a:chExt cx="9144000" cy="455724"/>
          </a:xfrm>
        </p:grpSpPr>
        <p:pic>
          <p:nvPicPr>
            <p:cNvPr id="32774" name="Imagem 8" descr="Logo SindusCon.jpg"/>
            <p:cNvPicPr>
              <a:picLocks noChangeAspect="1"/>
            </p:cNvPicPr>
            <p:nvPr/>
          </p:nvPicPr>
          <p:blipFill>
            <a:blip r:embed="rId2" cstate="print"/>
            <a:srcRect/>
            <a:stretch>
              <a:fillRect/>
            </a:stretch>
          </p:blipFill>
          <p:spPr bwMode="auto">
            <a:xfrm>
              <a:off x="179512" y="6507356"/>
              <a:ext cx="1403648" cy="350644"/>
            </a:xfrm>
            <a:prstGeom prst="rect">
              <a:avLst/>
            </a:prstGeom>
            <a:noFill/>
            <a:ln w="9525">
              <a:noFill/>
              <a:miter lim="800000"/>
              <a:headEnd/>
              <a:tailEnd/>
            </a:ln>
          </p:spPr>
        </p:pic>
        <p:pic>
          <p:nvPicPr>
            <p:cNvPr id="32775"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sp>
          <p:nvSpPr>
            <p:cNvPr id="32776" name="Retângulo 13"/>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9" name="Retângulo 8"/>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075" name="Picture 3"/>
          <p:cNvPicPr>
            <a:picLocks noChangeAspect="1" noChangeArrowheads="1"/>
          </p:cNvPicPr>
          <p:nvPr/>
        </p:nvPicPr>
        <p:blipFill>
          <a:blip r:embed="rId4" cstate="print"/>
          <a:srcRect/>
          <a:stretch>
            <a:fillRect/>
          </a:stretch>
        </p:blipFill>
        <p:spPr bwMode="auto">
          <a:xfrm>
            <a:off x="539552" y="1340768"/>
            <a:ext cx="6768753" cy="4330547"/>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7885113" y="188913"/>
            <a:ext cx="1079500" cy="100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sp>
        <p:nvSpPr>
          <p:cNvPr id="33795" name="CaixaDeTexto 8"/>
          <p:cNvSpPr txBox="1">
            <a:spLocks noChangeArrowheads="1"/>
          </p:cNvSpPr>
          <p:nvPr/>
        </p:nvSpPr>
        <p:spPr bwMode="auto">
          <a:xfrm>
            <a:off x="179388" y="1341438"/>
            <a:ext cx="7921625" cy="460375"/>
          </a:xfrm>
          <a:prstGeom prst="rect">
            <a:avLst/>
          </a:prstGeom>
          <a:noFill/>
          <a:ln w="9525">
            <a:noFill/>
            <a:miter lim="800000"/>
            <a:headEnd/>
            <a:tailEnd/>
          </a:ln>
        </p:spPr>
        <p:txBody>
          <a:bodyPr>
            <a:spAutoFit/>
          </a:bodyPr>
          <a:lstStyle/>
          <a:p>
            <a:r>
              <a:rPr lang="pt-BR" sz="2400" b="1">
                <a:latin typeface="Calibri" pitchFamily="34" charset="0"/>
              </a:rPr>
              <a:t>Resultados – Ranking de Viabilidade de Inserção </a:t>
            </a:r>
            <a:endParaRPr lang="pt-BR">
              <a:latin typeface="Calibri" pitchFamily="34" charset="0"/>
            </a:endParaRPr>
          </a:p>
        </p:txBody>
      </p:sp>
      <p:pic>
        <p:nvPicPr>
          <p:cNvPr id="33796" name="Picture 2"/>
          <p:cNvPicPr>
            <a:picLocks noChangeAspect="1" noChangeArrowheads="1"/>
          </p:cNvPicPr>
          <p:nvPr/>
        </p:nvPicPr>
        <p:blipFill>
          <a:blip r:embed="rId2" cstate="print"/>
          <a:srcRect/>
          <a:stretch>
            <a:fillRect/>
          </a:stretch>
        </p:blipFill>
        <p:spPr bwMode="auto">
          <a:xfrm>
            <a:off x="395288" y="1916113"/>
            <a:ext cx="7623175" cy="1728787"/>
          </a:xfrm>
          <a:prstGeom prst="rect">
            <a:avLst/>
          </a:prstGeom>
          <a:noFill/>
          <a:ln w="9525">
            <a:noFill/>
            <a:miter lim="800000"/>
            <a:headEnd/>
            <a:tailEnd/>
          </a:ln>
        </p:spPr>
      </p:pic>
      <p:grpSp>
        <p:nvGrpSpPr>
          <p:cNvPr id="33797" name="Grupo 7"/>
          <p:cNvGrpSpPr>
            <a:grpSpLocks/>
          </p:cNvGrpSpPr>
          <p:nvPr/>
        </p:nvGrpSpPr>
        <p:grpSpPr bwMode="auto">
          <a:xfrm>
            <a:off x="0" y="6402388"/>
            <a:ext cx="9144000" cy="455612"/>
            <a:chOff x="0" y="6402276"/>
            <a:chExt cx="9144000" cy="455724"/>
          </a:xfrm>
        </p:grpSpPr>
        <p:pic>
          <p:nvPicPr>
            <p:cNvPr id="33798" name="Imagem 8" descr="Logo SindusCon.jpg"/>
            <p:cNvPicPr>
              <a:picLocks noChangeAspect="1"/>
            </p:cNvPicPr>
            <p:nvPr/>
          </p:nvPicPr>
          <p:blipFill>
            <a:blip r:embed="rId3" cstate="print"/>
            <a:srcRect/>
            <a:stretch>
              <a:fillRect/>
            </a:stretch>
          </p:blipFill>
          <p:spPr bwMode="auto">
            <a:xfrm>
              <a:off x="179512" y="6507356"/>
              <a:ext cx="1403648" cy="350644"/>
            </a:xfrm>
            <a:prstGeom prst="rect">
              <a:avLst/>
            </a:prstGeom>
            <a:noFill/>
            <a:ln w="9525">
              <a:noFill/>
              <a:miter lim="800000"/>
              <a:headEnd/>
              <a:tailEnd/>
            </a:ln>
          </p:spPr>
        </p:pic>
        <p:pic>
          <p:nvPicPr>
            <p:cNvPr id="33799" name="Imagem 7" descr="IEPAC - Logotipo SECONCI-SP.jpg"/>
            <p:cNvPicPr>
              <a:picLocks noChangeAspect="1"/>
            </p:cNvPicPr>
            <p:nvPr/>
          </p:nvPicPr>
          <p:blipFill>
            <a:blip r:embed="rId4" cstate="print"/>
            <a:srcRect/>
            <a:stretch>
              <a:fillRect/>
            </a:stretch>
          </p:blipFill>
          <p:spPr bwMode="auto">
            <a:xfrm>
              <a:off x="7596336" y="6402276"/>
              <a:ext cx="1331640" cy="455724"/>
            </a:xfrm>
            <a:prstGeom prst="rect">
              <a:avLst/>
            </a:prstGeom>
            <a:noFill/>
            <a:ln w="9525">
              <a:noFill/>
              <a:miter lim="800000"/>
              <a:headEnd/>
              <a:tailEnd/>
            </a:ln>
          </p:spPr>
        </p:pic>
        <p:sp>
          <p:nvSpPr>
            <p:cNvPr id="33800" name="Retângulo 13"/>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9" name="Retângulo 8"/>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7885113" y="188913"/>
            <a:ext cx="1079500" cy="100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sp>
        <p:nvSpPr>
          <p:cNvPr id="34819" name="CaixaDeTexto 8"/>
          <p:cNvSpPr txBox="1">
            <a:spLocks noChangeArrowheads="1"/>
          </p:cNvSpPr>
          <p:nvPr/>
        </p:nvSpPr>
        <p:spPr bwMode="auto">
          <a:xfrm>
            <a:off x="0" y="836613"/>
            <a:ext cx="7921625" cy="461962"/>
          </a:xfrm>
          <a:prstGeom prst="rect">
            <a:avLst/>
          </a:prstGeom>
          <a:noFill/>
          <a:ln w="9525">
            <a:noFill/>
            <a:miter lim="800000"/>
            <a:headEnd/>
            <a:tailEnd/>
          </a:ln>
        </p:spPr>
        <p:txBody>
          <a:bodyPr>
            <a:spAutoFit/>
          </a:bodyPr>
          <a:lstStyle/>
          <a:p>
            <a:r>
              <a:rPr lang="pt-BR" sz="2400" b="1">
                <a:latin typeface="Calibri" pitchFamily="34" charset="0"/>
              </a:rPr>
              <a:t>Resultados – Ranking de Viabilidade de Inserção </a:t>
            </a:r>
            <a:endParaRPr lang="pt-BR">
              <a:latin typeface="Calibri" pitchFamily="34" charset="0"/>
            </a:endParaRPr>
          </a:p>
        </p:txBody>
      </p:sp>
      <p:pic>
        <p:nvPicPr>
          <p:cNvPr id="34820" name="Picture 2"/>
          <p:cNvPicPr>
            <a:picLocks noChangeAspect="1" noChangeArrowheads="1"/>
          </p:cNvPicPr>
          <p:nvPr/>
        </p:nvPicPr>
        <p:blipFill>
          <a:blip r:embed="rId2" cstate="print"/>
          <a:srcRect/>
          <a:stretch>
            <a:fillRect/>
          </a:stretch>
        </p:blipFill>
        <p:spPr bwMode="auto">
          <a:xfrm>
            <a:off x="755650" y="1268413"/>
            <a:ext cx="6538913" cy="5113337"/>
          </a:xfrm>
          <a:prstGeom prst="rect">
            <a:avLst/>
          </a:prstGeom>
          <a:noFill/>
          <a:ln w="9525">
            <a:noFill/>
            <a:miter lim="800000"/>
            <a:headEnd/>
            <a:tailEnd/>
          </a:ln>
        </p:spPr>
      </p:pic>
      <p:grpSp>
        <p:nvGrpSpPr>
          <p:cNvPr id="34821" name="Grupo 7"/>
          <p:cNvGrpSpPr>
            <a:grpSpLocks/>
          </p:cNvGrpSpPr>
          <p:nvPr/>
        </p:nvGrpSpPr>
        <p:grpSpPr bwMode="auto">
          <a:xfrm>
            <a:off x="0" y="6402388"/>
            <a:ext cx="9144000" cy="455612"/>
            <a:chOff x="0" y="6402276"/>
            <a:chExt cx="9144000" cy="455724"/>
          </a:xfrm>
        </p:grpSpPr>
        <p:pic>
          <p:nvPicPr>
            <p:cNvPr id="34822" name="Imagem 8" descr="Logo SindusCon.jpg"/>
            <p:cNvPicPr>
              <a:picLocks noChangeAspect="1"/>
            </p:cNvPicPr>
            <p:nvPr/>
          </p:nvPicPr>
          <p:blipFill>
            <a:blip r:embed="rId3" cstate="print"/>
            <a:srcRect/>
            <a:stretch>
              <a:fillRect/>
            </a:stretch>
          </p:blipFill>
          <p:spPr bwMode="auto">
            <a:xfrm>
              <a:off x="179512" y="6507356"/>
              <a:ext cx="1403648" cy="350644"/>
            </a:xfrm>
            <a:prstGeom prst="rect">
              <a:avLst/>
            </a:prstGeom>
            <a:noFill/>
            <a:ln w="9525">
              <a:noFill/>
              <a:miter lim="800000"/>
              <a:headEnd/>
              <a:tailEnd/>
            </a:ln>
          </p:spPr>
        </p:pic>
        <p:pic>
          <p:nvPicPr>
            <p:cNvPr id="34823" name="Imagem 7" descr="IEPAC - Logotipo SECONCI-SP.jpg"/>
            <p:cNvPicPr>
              <a:picLocks noChangeAspect="1"/>
            </p:cNvPicPr>
            <p:nvPr/>
          </p:nvPicPr>
          <p:blipFill>
            <a:blip r:embed="rId4" cstate="print"/>
            <a:srcRect/>
            <a:stretch>
              <a:fillRect/>
            </a:stretch>
          </p:blipFill>
          <p:spPr bwMode="auto">
            <a:xfrm>
              <a:off x="7596336" y="6402276"/>
              <a:ext cx="1331640" cy="455724"/>
            </a:xfrm>
            <a:prstGeom prst="rect">
              <a:avLst/>
            </a:prstGeom>
            <a:noFill/>
            <a:ln w="9525">
              <a:noFill/>
              <a:miter lim="800000"/>
              <a:headEnd/>
              <a:tailEnd/>
            </a:ln>
          </p:spPr>
        </p:pic>
        <p:sp>
          <p:nvSpPr>
            <p:cNvPr id="34824" name="Retângulo 13"/>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9" name="Retângulo 8"/>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7885113" y="188913"/>
            <a:ext cx="1079500" cy="100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sp>
        <p:nvSpPr>
          <p:cNvPr id="8" name="Retângulo 7"/>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0" y="87015"/>
            <a:ext cx="8640960" cy="461665"/>
          </a:xfrm>
          <a:prstGeom prst="rect">
            <a:avLst/>
          </a:prstGeom>
        </p:spPr>
        <p:txBody>
          <a:bodyPr wrap="square">
            <a:spAutoFit/>
          </a:bodyPr>
          <a:lstStyle/>
          <a:p>
            <a:r>
              <a:rPr lang="pt-BR" sz="2400" b="1" dirty="0" smtClean="0"/>
              <a:t>Fóruns de Apresentação </a:t>
            </a:r>
            <a:endParaRPr lang="pt-BR" dirty="0"/>
          </a:p>
        </p:txBody>
      </p:sp>
      <p:grpSp>
        <p:nvGrpSpPr>
          <p:cNvPr id="2" name="Grupo 7"/>
          <p:cNvGrpSpPr>
            <a:grpSpLocks/>
          </p:cNvGrpSpPr>
          <p:nvPr/>
        </p:nvGrpSpPr>
        <p:grpSpPr bwMode="auto">
          <a:xfrm>
            <a:off x="0" y="6402388"/>
            <a:ext cx="9144000" cy="455612"/>
            <a:chOff x="0" y="6402276"/>
            <a:chExt cx="9144000" cy="455724"/>
          </a:xfrm>
        </p:grpSpPr>
        <p:pic>
          <p:nvPicPr>
            <p:cNvPr id="13" name="Imagem 8" descr="Logo SindusCon.jpg"/>
            <p:cNvPicPr>
              <a:picLocks noChangeAspect="1"/>
            </p:cNvPicPr>
            <p:nvPr/>
          </p:nvPicPr>
          <p:blipFill>
            <a:blip r:embed="rId2" cstate="print"/>
            <a:srcRect/>
            <a:stretch>
              <a:fillRect/>
            </a:stretch>
          </p:blipFill>
          <p:spPr bwMode="auto">
            <a:xfrm>
              <a:off x="179512" y="6507356"/>
              <a:ext cx="1403648" cy="350644"/>
            </a:xfrm>
            <a:prstGeom prst="rect">
              <a:avLst/>
            </a:prstGeom>
            <a:noFill/>
            <a:ln w="9525">
              <a:noFill/>
              <a:miter lim="800000"/>
              <a:headEnd/>
              <a:tailEnd/>
            </a:ln>
          </p:spPr>
        </p:pic>
        <p:pic>
          <p:nvPicPr>
            <p:cNvPr id="14"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sp>
          <p:nvSpPr>
            <p:cNvPr id="15" name="Retângulo 13"/>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pic>
        <p:nvPicPr>
          <p:cNvPr id="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5891" y="908721"/>
            <a:ext cx="6658722" cy="5067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CaixaDeTexto 15"/>
          <p:cNvSpPr txBox="1"/>
          <p:nvPr/>
        </p:nvSpPr>
        <p:spPr>
          <a:xfrm>
            <a:off x="295760" y="4005064"/>
            <a:ext cx="3196119" cy="1938992"/>
          </a:xfrm>
          <a:prstGeom prst="rect">
            <a:avLst/>
          </a:prstGeom>
          <a:noFill/>
        </p:spPr>
        <p:txBody>
          <a:bodyPr wrap="square" rtlCol="0">
            <a:spAutoFit/>
          </a:bodyPr>
          <a:lstStyle/>
          <a:p>
            <a:pPr algn="just"/>
            <a:r>
              <a:rPr lang="pt-BR" sz="2400" dirty="0" smtClean="0"/>
              <a:t>23 apresentações do estudo em 8 Estados para um público estimado em 1,25 mil pessoas.</a:t>
            </a:r>
            <a:endParaRPr lang="pt-BR" sz="2400"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7885113" y="188913"/>
            <a:ext cx="1079500" cy="100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sp>
        <p:nvSpPr>
          <p:cNvPr id="8" name="Retângulo 7"/>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0" y="87015"/>
            <a:ext cx="8640960" cy="461665"/>
          </a:xfrm>
          <a:prstGeom prst="rect">
            <a:avLst/>
          </a:prstGeom>
        </p:spPr>
        <p:txBody>
          <a:bodyPr wrap="square">
            <a:spAutoFit/>
          </a:bodyPr>
          <a:lstStyle/>
          <a:p>
            <a:r>
              <a:rPr lang="pt-BR" sz="2400" b="1" dirty="0" smtClean="0"/>
              <a:t>Fóruns de Apresentação </a:t>
            </a:r>
            <a:endParaRPr lang="pt-BR" dirty="0"/>
          </a:p>
        </p:txBody>
      </p:sp>
      <p:grpSp>
        <p:nvGrpSpPr>
          <p:cNvPr id="2" name="Grupo 7"/>
          <p:cNvGrpSpPr>
            <a:grpSpLocks/>
          </p:cNvGrpSpPr>
          <p:nvPr/>
        </p:nvGrpSpPr>
        <p:grpSpPr bwMode="auto">
          <a:xfrm>
            <a:off x="0" y="6402388"/>
            <a:ext cx="9144000" cy="455612"/>
            <a:chOff x="0" y="6402276"/>
            <a:chExt cx="9144000" cy="455724"/>
          </a:xfrm>
        </p:grpSpPr>
        <p:pic>
          <p:nvPicPr>
            <p:cNvPr id="13" name="Imagem 8" descr="Logo SindusCon.jpg"/>
            <p:cNvPicPr>
              <a:picLocks noChangeAspect="1"/>
            </p:cNvPicPr>
            <p:nvPr/>
          </p:nvPicPr>
          <p:blipFill>
            <a:blip r:embed="rId2" cstate="print"/>
            <a:srcRect/>
            <a:stretch>
              <a:fillRect/>
            </a:stretch>
          </p:blipFill>
          <p:spPr bwMode="auto">
            <a:xfrm>
              <a:off x="179512" y="6507356"/>
              <a:ext cx="1403648" cy="350644"/>
            </a:xfrm>
            <a:prstGeom prst="rect">
              <a:avLst/>
            </a:prstGeom>
            <a:noFill/>
            <a:ln w="9525">
              <a:noFill/>
              <a:miter lim="800000"/>
              <a:headEnd/>
              <a:tailEnd/>
            </a:ln>
          </p:spPr>
        </p:pic>
        <p:pic>
          <p:nvPicPr>
            <p:cNvPr id="14"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sp>
          <p:nvSpPr>
            <p:cNvPr id="15" name="Retângulo 13"/>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3852"/>
          <a:stretch/>
        </p:blipFill>
        <p:spPr bwMode="auto">
          <a:xfrm>
            <a:off x="-1197" y="517601"/>
            <a:ext cx="9143999" cy="634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766258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7885113" y="188913"/>
            <a:ext cx="1079500" cy="100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sp>
        <p:nvSpPr>
          <p:cNvPr id="8" name="Retângulo 7"/>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323528" y="548680"/>
            <a:ext cx="8640960" cy="3200876"/>
          </a:xfrm>
          <a:prstGeom prst="rect">
            <a:avLst/>
          </a:prstGeom>
        </p:spPr>
        <p:txBody>
          <a:bodyPr wrap="square">
            <a:spAutoFit/>
          </a:bodyPr>
          <a:lstStyle/>
          <a:p>
            <a:r>
              <a:rPr lang="pt-BR" sz="2400" b="1" dirty="0" smtClean="0"/>
              <a:t>COMITÊ GESTOR</a:t>
            </a:r>
          </a:p>
          <a:p>
            <a:endParaRPr lang="pt-BR" b="1" dirty="0" smtClean="0"/>
          </a:p>
          <a:p>
            <a:pPr algn="just"/>
            <a:r>
              <a:rPr lang="pt-BR" dirty="0" smtClean="0"/>
              <a:t>•</a:t>
            </a:r>
            <a:r>
              <a:rPr lang="pt-BR" sz="2000" b="1" dirty="0" err="1" smtClean="0"/>
              <a:t>Haruo</a:t>
            </a:r>
            <a:r>
              <a:rPr lang="pt-BR" sz="2000" b="1" dirty="0" smtClean="0"/>
              <a:t> </a:t>
            </a:r>
            <a:r>
              <a:rPr lang="pt-BR" sz="2000" b="1" dirty="0" err="1" smtClean="0"/>
              <a:t>Ishikawa</a:t>
            </a:r>
            <a:r>
              <a:rPr lang="pt-BR" sz="2000" b="1" dirty="0" smtClean="0"/>
              <a:t> </a:t>
            </a:r>
            <a:r>
              <a:rPr lang="pt-BR" dirty="0" smtClean="0"/>
              <a:t>– Conselheiro | SECONCI‐SP, Vice‐Presidente de Relações Capital Trabalho do SINDUSCON‐SP e Coordenador da Comissão Permanente Nacional (CPN) NR‐18</a:t>
            </a:r>
          </a:p>
          <a:p>
            <a:endParaRPr lang="pt-BR" dirty="0" smtClean="0"/>
          </a:p>
          <a:p>
            <a:r>
              <a:rPr lang="pt-BR" dirty="0" smtClean="0"/>
              <a:t>•</a:t>
            </a:r>
            <a:r>
              <a:rPr lang="pt-BR" sz="2000" b="1" dirty="0" smtClean="0"/>
              <a:t>Roberto José Falcão Bauer </a:t>
            </a:r>
            <a:r>
              <a:rPr lang="pt-BR" dirty="0" smtClean="0"/>
              <a:t>– Conselheiro | SECONCI‐SP e Conselheiro Consultivo do SINDUSCON‐SP</a:t>
            </a:r>
          </a:p>
          <a:p>
            <a:endParaRPr lang="pt-BR" dirty="0" smtClean="0"/>
          </a:p>
          <a:p>
            <a:pPr>
              <a:lnSpc>
                <a:spcPct val="150000"/>
              </a:lnSpc>
            </a:pPr>
            <a:r>
              <a:rPr lang="pt-BR" dirty="0" smtClean="0"/>
              <a:t>•</a:t>
            </a:r>
            <a:r>
              <a:rPr lang="pt-BR" sz="2000" b="1" dirty="0" smtClean="0"/>
              <a:t>Fernando Costa Neto</a:t>
            </a:r>
            <a:r>
              <a:rPr lang="pt-BR" dirty="0" smtClean="0"/>
              <a:t> – Secretário Geral | SECONCI‐SP</a:t>
            </a:r>
            <a:endParaRPr lang="pt-BR" dirty="0"/>
          </a:p>
        </p:txBody>
      </p:sp>
      <p:grpSp>
        <p:nvGrpSpPr>
          <p:cNvPr id="12" name="Grupo 7"/>
          <p:cNvGrpSpPr>
            <a:grpSpLocks/>
          </p:cNvGrpSpPr>
          <p:nvPr/>
        </p:nvGrpSpPr>
        <p:grpSpPr bwMode="auto">
          <a:xfrm>
            <a:off x="0" y="6402388"/>
            <a:ext cx="9144000" cy="455612"/>
            <a:chOff x="0" y="6402276"/>
            <a:chExt cx="9144000" cy="455724"/>
          </a:xfrm>
        </p:grpSpPr>
        <p:pic>
          <p:nvPicPr>
            <p:cNvPr id="13" name="Imagem 8" descr="Logo SindusCon.jpg"/>
            <p:cNvPicPr>
              <a:picLocks noChangeAspect="1"/>
            </p:cNvPicPr>
            <p:nvPr/>
          </p:nvPicPr>
          <p:blipFill>
            <a:blip r:embed="rId2" cstate="print"/>
            <a:srcRect/>
            <a:stretch>
              <a:fillRect/>
            </a:stretch>
          </p:blipFill>
          <p:spPr bwMode="auto">
            <a:xfrm>
              <a:off x="179512" y="6507356"/>
              <a:ext cx="1403648" cy="350644"/>
            </a:xfrm>
            <a:prstGeom prst="rect">
              <a:avLst/>
            </a:prstGeom>
            <a:noFill/>
            <a:ln w="9525">
              <a:noFill/>
              <a:miter lim="800000"/>
              <a:headEnd/>
              <a:tailEnd/>
            </a:ln>
          </p:spPr>
        </p:pic>
        <p:pic>
          <p:nvPicPr>
            <p:cNvPr id="14"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sp>
          <p:nvSpPr>
            <p:cNvPr id="15" name="Retângulo 13"/>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512" y="260648"/>
            <a:ext cx="8784976" cy="5909310"/>
          </a:xfrm>
          <a:prstGeom prst="rect">
            <a:avLst/>
          </a:prstGeom>
        </p:spPr>
        <p:txBody>
          <a:bodyPr wrap="square">
            <a:spAutoFit/>
          </a:bodyPr>
          <a:lstStyle/>
          <a:p>
            <a:r>
              <a:rPr lang="pt-BR" sz="2400" b="1" dirty="0" smtClean="0"/>
              <a:t>COORDENAÇÃO GERAL</a:t>
            </a:r>
          </a:p>
          <a:p>
            <a:r>
              <a:rPr lang="pt-BR" b="1" dirty="0" smtClean="0"/>
              <a:t>Instituto de Ensino e Pesquisa Armênio Crestana – </a:t>
            </a:r>
            <a:r>
              <a:rPr lang="pt-BR" b="1" dirty="0" err="1" smtClean="0"/>
              <a:t>IEPAC|SECONCI‐SP</a:t>
            </a:r>
            <a:endParaRPr lang="pt-BR" b="1" dirty="0" smtClean="0"/>
          </a:p>
          <a:p>
            <a:endParaRPr lang="pt-BR" b="1" dirty="0" smtClean="0"/>
          </a:p>
          <a:p>
            <a:pPr algn="just"/>
            <a:r>
              <a:rPr lang="pt-BR" dirty="0" smtClean="0"/>
              <a:t>•</a:t>
            </a:r>
            <a:r>
              <a:rPr lang="pt-BR" sz="2000" b="1" dirty="0" smtClean="0"/>
              <a:t>Norma Araujo </a:t>
            </a:r>
            <a:r>
              <a:rPr lang="pt-BR" sz="1700" dirty="0" smtClean="0"/>
              <a:t>- Médica pela Universidade Federal do Espírito Santo (UFES), Mestre em Saúde Pública e Doutora em Ciências pela USP. Atua há mais de 15 anos em gestão e informação em saúde. Atualmente é Superintendente do IEPAC</a:t>
            </a:r>
          </a:p>
          <a:p>
            <a:pPr algn="just"/>
            <a:endParaRPr lang="pt-BR" sz="1700" dirty="0" smtClean="0"/>
          </a:p>
          <a:p>
            <a:pPr algn="just"/>
            <a:r>
              <a:rPr lang="pt-BR" sz="1700" dirty="0" smtClean="0"/>
              <a:t>•</a:t>
            </a:r>
            <a:r>
              <a:rPr lang="pt-BR" sz="2000" b="1" dirty="0" smtClean="0"/>
              <a:t>Clóvis Sousa </a:t>
            </a:r>
            <a:r>
              <a:rPr lang="pt-BR" sz="1700" dirty="0" smtClean="0"/>
              <a:t>- Graduado em Educação Física pela Universidade Regional de Blumenau (FURB), Mestre em Saúde Pública e Doutor em Ciências pela USP. Atua há mais de 8 anos em ensino e pesquisa, com experiência em Saúde Coletiva nas áreas de Epidemiologia e Bioestatística. Atualmente é Gerente do IEPAC.</a:t>
            </a:r>
          </a:p>
          <a:p>
            <a:pPr algn="just"/>
            <a:endParaRPr lang="pt-BR" sz="1700" dirty="0" smtClean="0"/>
          </a:p>
          <a:p>
            <a:r>
              <a:rPr lang="pt-BR" sz="1700" dirty="0" smtClean="0"/>
              <a:t>•</a:t>
            </a:r>
            <a:r>
              <a:rPr lang="pt-BR" sz="2000" b="1" dirty="0" smtClean="0"/>
              <a:t>Alberto Domingues </a:t>
            </a:r>
            <a:r>
              <a:rPr lang="pt-BR" sz="1700" dirty="0" smtClean="0"/>
              <a:t>- Graduado em Administração Hospitalar pela Faculdade de Administração Hospitalar (IPH), MBA em Gestão de Projetos pela Universidade Anhanguera e Mestre em Saúde Pública pela USP. Atua há mais de 12 anos em informação em saúde. Atualmente é Coordenador do Centro de Informação e Memória do IEPAC. </a:t>
            </a:r>
          </a:p>
          <a:p>
            <a:endParaRPr lang="pt-BR" sz="1700" dirty="0" smtClean="0"/>
          </a:p>
          <a:p>
            <a:pPr algn="just">
              <a:buFont typeface="Arial" pitchFamily="34" charset="0"/>
              <a:buChar char="•"/>
            </a:pPr>
            <a:r>
              <a:rPr lang="pt-BR" sz="2000" b="1" dirty="0" smtClean="0"/>
              <a:t>Rosangela Spagnol Fedoce </a:t>
            </a:r>
            <a:r>
              <a:rPr lang="pt-BR" sz="1700" dirty="0" smtClean="0"/>
              <a:t>- Graduada em Comunicação Social pela Universidade Federal de Juiz de Fora (UFJF), Mestre em Comunicação Social pela Universidade Metodista de São Paulo.</a:t>
            </a:r>
            <a:endParaRPr lang="pt-BR" sz="1700" dirty="0"/>
          </a:p>
        </p:txBody>
      </p:sp>
      <p:grpSp>
        <p:nvGrpSpPr>
          <p:cNvPr id="3" name="Grupo 7"/>
          <p:cNvGrpSpPr>
            <a:grpSpLocks/>
          </p:cNvGrpSpPr>
          <p:nvPr/>
        </p:nvGrpSpPr>
        <p:grpSpPr bwMode="auto">
          <a:xfrm>
            <a:off x="0" y="6402388"/>
            <a:ext cx="9144000" cy="455612"/>
            <a:chOff x="0" y="6402276"/>
            <a:chExt cx="9144000" cy="455724"/>
          </a:xfrm>
        </p:grpSpPr>
        <p:pic>
          <p:nvPicPr>
            <p:cNvPr id="4" name="Imagem 8" descr="Logo SindusCon.jpg"/>
            <p:cNvPicPr>
              <a:picLocks noChangeAspect="1"/>
            </p:cNvPicPr>
            <p:nvPr/>
          </p:nvPicPr>
          <p:blipFill>
            <a:blip r:embed="rId2" cstate="print"/>
            <a:srcRect/>
            <a:stretch>
              <a:fillRect/>
            </a:stretch>
          </p:blipFill>
          <p:spPr bwMode="auto">
            <a:xfrm>
              <a:off x="179512" y="6507356"/>
              <a:ext cx="1403648" cy="350644"/>
            </a:xfrm>
            <a:prstGeom prst="rect">
              <a:avLst/>
            </a:prstGeom>
            <a:noFill/>
            <a:ln w="9525">
              <a:noFill/>
              <a:miter lim="800000"/>
              <a:headEnd/>
              <a:tailEnd/>
            </a:ln>
          </p:spPr>
        </p:pic>
        <p:pic>
          <p:nvPicPr>
            <p:cNvPr id="5"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sp>
          <p:nvSpPr>
            <p:cNvPr id="6" name="Retângulo 13"/>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79512" y="332656"/>
            <a:ext cx="8712968" cy="5940088"/>
          </a:xfrm>
          <a:prstGeom prst="rect">
            <a:avLst/>
          </a:prstGeom>
        </p:spPr>
        <p:txBody>
          <a:bodyPr wrap="square">
            <a:spAutoFit/>
          </a:bodyPr>
          <a:lstStyle/>
          <a:p>
            <a:pPr algn="just"/>
            <a:r>
              <a:rPr lang="pt-BR" sz="2400" b="1" dirty="0" smtClean="0"/>
              <a:t>COORDENAÇÃO TÉCNICA</a:t>
            </a:r>
          </a:p>
          <a:p>
            <a:pPr algn="just"/>
            <a:r>
              <a:rPr lang="pt-BR" b="1" dirty="0" smtClean="0"/>
              <a:t>Gerência de Saúde e Segurança do Trabalho da Unidade Central do SECONCI‐SP</a:t>
            </a:r>
          </a:p>
          <a:p>
            <a:pPr algn="just"/>
            <a:endParaRPr lang="pt-BR" b="1" dirty="0" smtClean="0"/>
          </a:p>
          <a:p>
            <a:pPr algn="just"/>
            <a:r>
              <a:rPr lang="pt-BR" dirty="0" smtClean="0"/>
              <a:t>•</a:t>
            </a:r>
            <a:r>
              <a:rPr lang="pt-BR" sz="2000" b="1" dirty="0" smtClean="0"/>
              <a:t>Douglas de Freitas Queiroz </a:t>
            </a:r>
            <a:r>
              <a:rPr lang="pt-BR" dirty="0" smtClean="0"/>
              <a:t>- </a:t>
            </a:r>
            <a:r>
              <a:rPr lang="pt-BR" sz="1700" dirty="0" smtClean="0"/>
              <a:t>Médico pela Universidade Estadual Paulista (UNESP), Médico do Trabalho pela Faculdade de Saúde Pública da USP, Especialista em Administração Hospitalar pelo PROHASA (Faculdade de Saúde Pública da USP e Fundação Getúlio Vargas). Atua na área de medicina do trabalho há 37 anos e há 16 anos no segmento da Construção Civil. Atualmente é Gerente de Saúde e Segurança do Trabalho do SECONCI‐SP.</a:t>
            </a:r>
          </a:p>
          <a:p>
            <a:pPr algn="just"/>
            <a:endParaRPr lang="pt-BR" dirty="0" smtClean="0"/>
          </a:p>
          <a:p>
            <a:pPr algn="just"/>
            <a:r>
              <a:rPr lang="pt-BR" dirty="0" smtClean="0"/>
              <a:t>•</a:t>
            </a:r>
            <a:r>
              <a:rPr lang="pt-BR" sz="2000" b="1" dirty="0" smtClean="0"/>
              <a:t>Xiomara Salvetti </a:t>
            </a:r>
            <a:r>
              <a:rPr lang="pt-BR" dirty="0" smtClean="0"/>
              <a:t>- </a:t>
            </a:r>
            <a:r>
              <a:rPr lang="pt-BR" sz="1700" dirty="0" smtClean="0"/>
              <a:t>Médica pela Faculdade de Medicina de Santo Amaro (UNISA), Especialista em Medicina Ocupacional pela Faculdade de Medicina da USP (FMUSP). Atua na área de medicina ocupacional no segmento ocupacional, de Construção Civil, há 5 anos. Atualmente é gerente da Medicina ocupacional</a:t>
            </a:r>
            <a:r>
              <a:rPr lang="pt-BR" dirty="0" smtClean="0"/>
              <a:t>.</a:t>
            </a:r>
          </a:p>
          <a:p>
            <a:pPr algn="just"/>
            <a:endParaRPr lang="pt-BR" dirty="0" smtClean="0"/>
          </a:p>
          <a:p>
            <a:pPr algn="just"/>
            <a:r>
              <a:rPr lang="pt-BR" dirty="0" smtClean="0"/>
              <a:t>•</a:t>
            </a:r>
            <a:r>
              <a:rPr lang="pt-BR" sz="2000" b="1" dirty="0" smtClean="0"/>
              <a:t>Ednaldo de Oliveira Bezerra </a:t>
            </a:r>
            <a:r>
              <a:rPr lang="pt-BR" sz="2000" dirty="0" smtClean="0"/>
              <a:t>- </a:t>
            </a:r>
            <a:r>
              <a:rPr lang="pt-BR" sz="1700" dirty="0" smtClean="0"/>
              <a:t>Engenheiro Eletricista pela Universidade Cruzeiro do Sul (UNICSUL), Especialista em Engenharia de Segurança do Trabalho pela Universidade Paulista (UNIP). Atua na área de Engenharia de Segurança do Trabalho desde 2006. </a:t>
            </a:r>
          </a:p>
          <a:p>
            <a:pPr algn="just"/>
            <a:endParaRPr lang="pt-BR" dirty="0"/>
          </a:p>
        </p:txBody>
      </p:sp>
      <p:grpSp>
        <p:nvGrpSpPr>
          <p:cNvPr id="5" name="Grupo 7"/>
          <p:cNvGrpSpPr>
            <a:grpSpLocks/>
          </p:cNvGrpSpPr>
          <p:nvPr/>
        </p:nvGrpSpPr>
        <p:grpSpPr bwMode="auto">
          <a:xfrm>
            <a:off x="0" y="6402388"/>
            <a:ext cx="9144000" cy="455612"/>
            <a:chOff x="0" y="6402276"/>
            <a:chExt cx="9144000" cy="455724"/>
          </a:xfrm>
        </p:grpSpPr>
        <p:pic>
          <p:nvPicPr>
            <p:cNvPr id="6" name="Imagem 8" descr="Logo SindusCon.jpg"/>
            <p:cNvPicPr>
              <a:picLocks noChangeAspect="1"/>
            </p:cNvPicPr>
            <p:nvPr/>
          </p:nvPicPr>
          <p:blipFill>
            <a:blip r:embed="rId2" cstate="print"/>
            <a:srcRect/>
            <a:stretch>
              <a:fillRect/>
            </a:stretch>
          </p:blipFill>
          <p:spPr bwMode="auto">
            <a:xfrm>
              <a:off x="179512" y="6507356"/>
              <a:ext cx="1403648" cy="350644"/>
            </a:xfrm>
            <a:prstGeom prst="rect">
              <a:avLst/>
            </a:prstGeom>
            <a:noFill/>
            <a:ln w="9525">
              <a:noFill/>
              <a:miter lim="800000"/>
              <a:headEnd/>
              <a:tailEnd/>
            </a:ln>
          </p:spPr>
        </p:pic>
        <p:pic>
          <p:nvPicPr>
            <p:cNvPr id="7"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sp>
          <p:nvSpPr>
            <p:cNvPr id="8" name="Retângulo 13"/>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
          <p:cNvSpPr>
            <a:spLocks noChangeArrowheads="1"/>
          </p:cNvSpPr>
          <p:nvPr/>
        </p:nvSpPr>
        <p:spPr bwMode="auto">
          <a:xfrm>
            <a:off x="0" y="1631950"/>
            <a:ext cx="8532813" cy="3078163"/>
          </a:xfrm>
          <a:prstGeom prst="rect">
            <a:avLst/>
          </a:prstGeom>
          <a:noFill/>
          <a:ln w="9525">
            <a:noFill/>
            <a:miter lim="800000"/>
            <a:headEnd/>
            <a:tailEnd/>
          </a:ln>
          <a:effectLst/>
        </p:spPr>
        <p:txBody>
          <a:bodyPr anchor="ctr">
            <a:spAutoFit/>
          </a:bodyPr>
          <a:lstStyle/>
          <a:p>
            <a:pPr indent="354013" algn="just">
              <a:defRPr/>
            </a:pPr>
            <a:r>
              <a:rPr lang="pt-BR" sz="2400" b="1" dirty="0">
                <a:latin typeface="Calibri" pitchFamily="34" charset="0"/>
                <a:ea typeface="Calibri" pitchFamily="34" charset="0"/>
                <a:cs typeface="Times New Roman" pitchFamily="18" charset="0"/>
              </a:rPr>
              <a:t>Objetivos</a:t>
            </a:r>
          </a:p>
          <a:p>
            <a:pPr indent="539750" algn="just">
              <a:defRPr/>
            </a:pPr>
            <a:endParaRPr lang="pt-BR" sz="1600" dirty="0">
              <a:latin typeface="Arial" pitchFamily="34" charset="0"/>
            </a:endParaRPr>
          </a:p>
          <a:p>
            <a:pPr lvl="1" indent="-14288" algn="just">
              <a:defRPr/>
            </a:pPr>
            <a:r>
              <a:rPr lang="pt-BR" sz="2200" b="1" dirty="0">
                <a:latin typeface="+mj-lt"/>
                <a:ea typeface="Calibri" pitchFamily="34" charset="0"/>
                <a:cs typeface="Times New Roman" pitchFamily="18" charset="0"/>
              </a:rPr>
              <a:t>Geral</a:t>
            </a:r>
          </a:p>
          <a:p>
            <a:pPr lvl="1" indent="-14288" algn="just">
              <a:buFont typeface="Arial" pitchFamily="34" charset="0"/>
              <a:buChar char="•"/>
              <a:defRPr/>
            </a:pPr>
            <a:r>
              <a:rPr lang="pt-BR" sz="2200" dirty="0">
                <a:latin typeface="+mj-lt"/>
                <a:ea typeface="Calibri" pitchFamily="34" charset="0"/>
                <a:cs typeface="Times New Roman" pitchFamily="18" charset="0"/>
              </a:rPr>
              <a:t> Estudar a viabilidade de inserção segura de </a:t>
            </a:r>
            <a:r>
              <a:rPr lang="pt-BR" sz="2200" dirty="0" err="1">
                <a:latin typeface="+mj-lt"/>
                <a:ea typeface="Calibri" pitchFamily="34" charset="0"/>
                <a:cs typeface="Times New Roman" pitchFamily="18" charset="0"/>
              </a:rPr>
              <a:t>PCDs</a:t>
            </a:r>
            <a:r>
              <a:rPr lang="pt-BR" sz="2200" dirty="0">
                <a:latin typeface="+mj-lt"/>
                <a:ea typeface="Calibri" pitchFamily="34" charset="0"/>
                <a:cs typeface="Times New Roman" pitchFamily="18" charset="0"/>
              </a:rPr>
              <a:t> em canteiros de obra.</a:t>
            </a:r>
          </a:p>
          <a:p>
            <a:pPr lvl="1" indent="-14288" algn="just">
              <a:buFont typeface="Arial" pitchFamily="34" charset="0"/>
              <a:buChar char="•"/>
              <a:defRPr/>
            </a:pPr>
            <a:endParaRPr lang="pt-BR" sz="2200" dirty="0">
              <a:latin typeface="+mj-lt"/>
              <a:ea typeface="Calibri" pitchFamily="34" charset="0"/>
              <a:cs typeface="Times New Roman" pitchFamily="18" charset="0"/>
            </a:endParaRPr>
          </a:p>
          <a:p>
            <a:pPr lvl="1" indent="-14288" algn="just" eaLnBrk="0" hangingPunct="0">
              <a:defRPr/>
            </a:pPr>
            <a:r>
              <a:rPr lang="pt-BR" sz="2200" b="1" dirty="0">
                <a:latin typeface="+mj-lt"/>
                <a:ea typeface="Calibri" pitchFamily="34" charset="0"/>
                <a:cs typeface="Times New Roman" pitchFamily="18" charset="0"/>
              </a:rPr>
              <a:t>Específicos</a:t>
            </a:r>
            <a:endParaRPr lang="pt-BR" sz="2200" b="1" dirty="0">
              <a:latin typeface="+mj-lt"/>
            </a:endParaRPr>
          </a:p>
          <a:p>
            <a:pPr lvl="1" indent="-14288" algn="just" eaLnBrk="0" hangingPunct="0">
              <a:buFont typeface="Arial" pitchFamily="34" charset="0"/>
              <a:buChar char="•"/>
              <a:defRPr/>
            </a:pPr>
            <a:r>
              <a:rPr lang="pt-BR" sz="2200" dirty="0">
                <a:latin typeface="+mj-lt"/>
                <a:ea typeface="Calibri" pitchFamily="34" charset="0"/>
                <a:cs typeface="Times New Roman" pitchFamily="18" charset="0"/>
              </a:rPr>
              <a:t> Construir matriz de viabilidade de inserção de </a:t>
            </a:r>
            <a:r>
              <a:rPr lang="pt-BR" sz="2200" dirty="0" err="1">
                <a:latin typeface="+mj-lt"/>
                <a:ea typeface="Calibri" pitchFamily="34" charset="0"/>
                <a:cs typeface="Times New Roman" pitchFamily="18" charset="0"/>
              </a:rPr>
              <a:t>PCDs</a:t>
            </a:r>
            <a:r>
              <a:rPr lang="pt-BR" sz="2200" dirty="0">
                <a:latin typeface="+mj-lt"/>
                <a:ea typeface="Calibri" pitchFamily="34" charset="0"/>
                <a:cs typeface="Times New Roman" pitchFamily="18" charset="0"/>
              </a:rPr>
              <a:t>.</a:t>
            </a:r>
            <a:endParaRPr lang="pt-BR" sz="2200" dirty="0">
              <a:latin typeface="+mj-lt"/>
            </a:endParaRPr>
          </a:p>
          <a:p>
            <a:pPr lvl="1" indent="-14288" algn="just" eaLnBrk="0" hangingPunct="0">
              <a:buFont typeface="Arial" pitchFamily="34" charset="0"/>
              <a:buChar char="•"/>
              <a:defRPr/>
            </a:pPr>
            <a:r>
              <a:rPr lang="pt-BR" sz="2200" dirty="0">
                <a:latin typeface="+mj-lt"/>
                <a:ea typeface="Calibri" pitchFamily="34" charset="0"/>
                <a:cs typeface="Times New Roman" pitchFamily="18" charset="0"/>
              </a:rPr>
              <a:t> Propor recomendações para inserção segura.</a:t>
            </a:r>
            <a:endParaRPr lang="pt-BR" sz="2200" dirty="0">
              <a:latin typeface="+mj-lt"/>
            </a:endParaRPr>
          </a:p>
        </p:txBody>
      </p:sp>
      <p:grpSp>
        <p:nvGrpSpPr>
          <p:cNvPr id="10243" name="Grupo 5"/>
          <p:cNvGrpSpPr>
            <a:grpSpLocks/>
          </p:cNvGrpSpPr>
          <p:nvPr/>
        </p:nvGrpSpPr>
        <p:grpSpPr bwMode="auto">
          <a:xfrm>
            <a:off x="0" y="6402388"/>
            <a:ext cx="9144000" cy="455745"/>
            <a:chOff x="0" y="20948"/>
            <a:chExt cx="9144000" cy="455724"/>
          </a:xfrm>
        </p:grpSpPr>
        <p:pic>
          <p:nvPicPr>
            <p:cNvPr id="10244" name="Imagem 6" descr="Logo SindusCon.jpg"/>
            <p:cNvPicPr>
              <a:picLocks noChangeAspect="1"/>
            </p:cNvPicPr>
            <p:nvPr/>
          </p:nvPicPr>
          <p:blipFill>
            <a:blip r:embed="rId2" cstate="print"/>
            <a:srcRect/>
            <a:stretch>
              <a:fillRect/>
            </a:stretch>
          </p:blipFill>
          <p:spPr bwMode="auto">
            <a:xfrm>
              <a:off x="179512" y="126028"/>
              <a:ext cx="1403648" cy="350644"/>
            </a:xfrm>
            <a:prstGeom prst="rect">
              <a:avLst/>
            </a:prstGeom>
            <a:noFill/>
            <a:ln w="9525">
              <a:noFill/>
              <a:miter lim="800000"/>
              <a:headEnd/>
              <a:tailEnd/>
            </a:ln>
          </p:spPr>
        </p:pic>
        <p:pic>
          <p:nvPicPr>
            <p:cNvPr id="10245" name="Imagem 7" descr="IEPAC - Logotipo SECONCI-SP.jpg"/>
            <p:cNvPicPr>
              <a:picLocks noChangeAspect="1"/>
            </p:cNvPicPr>
            <p:nvPr/>
          </p:nvPicPr>
          <p:blipFill>
            <a:blip r:embed="rId3" cstate="print"/>
            <a:srcRect/>
            <a:stretch>
              <a:fillRect/>
            </a:stretch>
          </p:blipFill>
          <p:spPr bwMode="auto">
            <a:xfrm>
              <a:off x="7596336" y="20948"/>
              <a:ext cx="1331640" cy="455724"/>
            </a:xfrm>
            <a:prstGeom prst="rect">
              <a:avLst/>
            </a:prstGeom>
            <a:noFill/>
            <a:ln w="9525">
              <a:noFill/>
              <a:miter lim="800000"/>
              <a:headEnd/>
              <a:tailEnd/>
            </a:ln>
          </p:spPr>
        </p:pic>
        <p:sp>
          <p:nvSpPr>
            <p:cNvPr id="10246" name="Retângulo 11"/>
            <p:cNvSpPr>
              <a:spLocks noChangeArrowheads="1"/>
            </p:cNvSpPr>
            <p:nvPr/>
          </p:nvSpPr>
          <p:spPr bwMode="auto">
            <a:xfrm>
              <a:off x="0" y="199540"/>
              <a:ext cx="9144000" cy="276999"/>
            </a:xfrm>
            <a:prstGeom prst="rect">
              <a:avLst/>
            </a:prstGeom>
            <a:noFill/>
            <a:ln w="9525">
              <a:noFill/>
              <a:miter lim="800000"/>
              <a:headEnd/>
              <a:tailEnd/>
            </a:ln>
          </p:spPr>
          <p:txBody>
            <a:bodyPr>
              <a:spAutoFit/>
            </a:bodyPr>
            <a:lstStyle/>
            <a:p>
              <a:pPr algn="ctr"/>
              <a:r>
                <a:rPr lang="pt-BR" sz="1200" b="1" dirty="0">
                  <a:latin typeface="Calibri" pitchFamily="34" charset="0"/>
                </a:rPr>
                <a:t>Estudo de Viabilidade para Inserção Segura de PCD na Construção Civil</a:t>
              </a:r>
            </a:p>
          </p:txBody>
        </p:sp>
      </p:grpSp>
      <p:sp>
        <p:nvSpPr>
          <p:cNvPr id="8" name="Retângulo 7"/>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7"/>
          <p:cNvGrpSpPr>
            <a:grpSpLocks/>
          </p:cNvGrpSpPr>
          <p:nvPr/>
        </p:nvGrpSpPr>
        <p:grpSpPr bwMode="auto">
          <a:xfrm>
            <a:off x="0" y="6402388"/>
            <a:ext cx="9144000" cy="455612"/>
            <a:chOff x="0" y="6402276"/>
            <a:chExt cx="9144000" cy="455724"/>
          </a:xfrm>
        </p:grpSpPr>
        <p:pic>
          <p:nvPicPr>
            <p:cNvPr id="6" name="Imagem 8" descr="Logo SindusCon.jpg"/>
            <p:cNvPicPr>
              <a:picLocks noChangeAspect="1"/>
            </p:cNvPicPr>
            <p:nvPr/>
          </p:nvPicPr>
          <p:blipFill>
            <a:blip r:embed="rId2" cstate="print"/>
            <a:srcRect/>
            <a:stretch>
              <a:fillRect/>
            </a:stretch>
          </p:blipFill>
          <p:spPr bwMode="auto">
            <a:xfrm>
              <a:off x="179512" y="6507356"/>
              <a:ext cx="1403648" cy="350644"/>
            </a:xfrm>
            <a:prstGeom prst="rect">
              <a:avLst/>
            </a:prstGeom>
            <a:noFill/>
            <a:ln w="9525">
              <a:noFill/>
              <a:miter lim="800000"/>
              <a:headEnd/>
              <a:tailEnd/>
            </a:ln>
          </p:spPr>
        </p:pic>
        <p:pic>
          <p:nvPicPr>
            <p:cNvPr id="7"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sp>
          <p:nvSpPr>
            <p:cNvPr id="8" name="Retângulo 13"/>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9" name="Retângulo 8"/>
          <p:cNvSpPr/>
          <p:nvPr/>
        </p:nvSpPr>
        <p:spPr>
          <a:xfrm>
            <a:off x="251520" y="332656"/>
            <a:ext cx="8712968" cy="5386090"/>
          </a:xfrm>
          <a:prstGeom prst="rect">
            <a:avLst/>
          </a:prstGeom>
        </p:spPr>
        <p:txBody>
          <a:bodyPr wrap="square">
            <a:spAutoFit/>
          </a:bodyPr>
          <a:lstStyle/>
          <a:p>
            <a:pPr algn="just"/>
            <a:r>
              <a:rPr lang="pt-BR" sz="2400" b="1" dirty="0" smtClean="0"/>
              <a:t>APOIO INSTITUCIONAL</a:t>
            </a:r>
          </a:p>
          <a:p>
            <a:pPr algn="just"/>
            <a:endParaRPr lang="pt-BR" sz="2400" b="1" dirty="0" smtClean="0"/>
          </a:p>
          <a:p>
            <a:pPr algn="just"/>
            <a:r>
              <a:rPr lang="pt-BR" dirty="0" smtClean="0"/>
              <a:t>•</a:t>
            </a:r>
            <a:r>
              <a:rPr lang="pt-BR" sz="2000" b="1" dirty="0" err="1" smtClean="0"/>
              <a:t>Rosilene</a:t>
            </a:r>
            <a:r>
              <a:rPr lang="pt-BR" sz="2000" b="1" dirty="0" smtClean="0"/>
              <a:t> Carvalho Santos </a:t>
            </a:r>
            <a:r>
              <a:rPr lang="pt-BR" sz="1700" dirty="0" smtClean="0"/>
              <a:t>– SINDUSCON‐SP - Advogada pela Universidade Federal da Bahia (UFBA). Especialista em Direito do Trabalho pelo Núcleo Mascaro de Desenvolvimento e em Direito Tributário pelo Instituto Brasileiro de Estudos Tributários (IBET). Atua como advogada em São Paulo com 13 anos de experiência na área da Construção Civil. Sócia do Escritório Romano, Carvalho Santos &amp; Oliveira.</a:t>
            </a:r>
          </a:p>
          <a:p>
            <a:pPr algn="just"/>
            <a:endParaRPr lang="pt-BR" sz="1700" dirty="0" smtClean="0"/>
          </a:p>
          <a:p>
            <a:pPr algn="just"/>
            <a:r>
              <a:rPr lang="pt-BR" sz="1700" dirty="0" smtClean="0"/>
              <a:t>•</a:t>
            </a:r>
            <a:r>
              <a:rPr lang="pt-BR" sz="2000" b="1" dirty="0" err="1" smtClean="0"/>
              <a:t>Roseane</a:t>
            </a:r>
            <a:r>
              <a:rPr lang="pt-BR" sz="2000" b="1" dirty="0" smtClean="0"/>
              <a:t> </a:t>
            </a:r>
            <a:r>
              <a:rPr lang="pt-BR" sz="2000" b="1" dirty="0" err="1" smtClean="0"/>
              <a:t>Petronilo</a:t>
            </a:r>
            <a:r>
              <a:rPr lang="pt-BR" sz="2000" b="1" dirty="0" smtClean="0"/>
              <a:t> </a:t>
            </a:r>
            <a:r>
              <a:rPr lang="pt-BR" sz="1700" dirty="0" smtClean="0"/>
              <a:t>– SINDUSCON‐SP - Graduada em Fisioterapia pela Faculdades Integradas de Ciências Humanas, Saúde e Educação de Guarulhos e especializando em Gestão Empresarial pela Faculdade ENIAC. Atualmente é Coordenadora da área de Estratégia e Produtividade do SindusCon‐SP, com atuação nos setores de Capital‐Trabalho, Responsabilidade Social, Tecnologia e Qualidade, Meio Ambiente, Economia e Relações Internacionais. </a:t>
            </a:r>
          </a:p>
          <a:p>
            <a:pPr algn="just"/>
            <a:endParaRPr lang="pt-BR" sz="1700" dirty="0" smtClean="0"/>
          </a:p>
          <a:p>
            <a:pPr algn="just"/>
            <a:r>
              <a:rPr lang="pt-BR" sz="2000" b="1" dirty="0" smtClean="0"/>
              <a:t>•Fátima Cardoso </a:t>
            </a:r>
            <a:r>
              <a:rPr lang="pt-BR" sz="1700" dirty="0" smtClean="0"/>
              <a:t>– SECONCI‐SP - Graduada em Jornalismo pela Pontifícia Universidade Católica de São Paulo (PUC‐SP). Atua há mais de 20 anos na área de Comunicação Corporativa. Atualmente é Gerente de Comunicação do SECONCI‐SP e membro do Comitê de Ética </a:t>
            </a:r>
            <a:r>
              <a:rPr lang="pt-BR" sz="1700" dirty="0" err="1" smtClean="0"/>
              <a:t>emPesquisa</a:t>
            </a:r>
            <a:r>
              <a:rPr lang="pt-BR" sz="1700" dirty="0" smtClean="0"/>
              <a:t> do IEPAC | SECONCI‐SP</a:t>
            </a:r>
            <a:r>
              <a:rPr lang="pt-BR" dirty="0" smtClean="0"/>
              <a:t>.</a:t>
            </a:r>
            <a:endParaRPr lang="pt-BR"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7"/>
          <p:cNvGrpSpPr>
            <a:grpSpLocks/>
          </p:cNvGrpSpPr>
          <p:nvPr/>
        </p:nvGrpSpPr>
        <p:grpSpPr bwMode="auto">
          <a:xfrm>
            <a:off x="0" y="6402388"/>
            <a:ext cx="9144000" cy="455612"/>
            <a:chOff x="0" y="6402276"/>
            <a:chExt cx="9144000" cy="455724"/>
          </a:xfrm>
        </p:grpSpPr>
        <p:pic>
          <p:nvPicPr>
            <p:cNvPr id="6" name="Imagem 8" descr="Logo SindusCon.jpg"/>
            <p:cNvPicPr>
              <a:picLocks noChangeAspect="1"/>
            </p:cNvPicPr>
            <p:nvPr/>
          </p:nvPicPr>
          <p:blipFill>
            <a:blip r:embed="rId2" cstate="print"/>
            <a:srcRect/>
            <a:stretch>
              <a:fillRect/>
            </a:stretch>
          </p:blipFill>
          <p:spPr bwMode="auto">
            <a:xfrm>
              <a:off x="179512" y="6507356"/>
              <a:ext cx="1403648" cy="350644"/>
            </a:xfrm>
            <a:prstGeom prst="rect">
              <a:avLst/>
            </a:prstGeom>
            <a:noFill/>
            <a:ln w="9525">
              <a:noFill/>
              <a:miter lim="800000"/>
              <a:headEnd/>
              <a:tailEnd/>
            </a:ln>
          </p:spPr>
        </p:pic>
        <p:pic>
          <p:nvPicPr>
            <p:cNvPr id="7"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sp>
          <p:nvSpPr>
            <p:cNvPr id="8" name="Retângulo 13"/>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9" name="Retângulo 8"/>
          <p:cNvSpPr/>
          <p:nvPr/>
        </p:nvSpPr>
        <p:spPr>
          <a:xfrm>
            <a:off x="395536" y="404664"/>
            <a:ext cx="8496944" cy="3154710"/>
          </a:xfrm>
          <a:prstGeom prst="rect">
            <a:avLst/>
          </a:prstGeom>
        </p:spPr>
        <p:txBody>
          <a:bodyPr wrap="square">
            <a:spAutoFit/>
          </a:bodyPr>
          <a:lstStyle/>
          <a:p>
            <a:r>
              <a:rPr lang="pt-BR" sz="2400" b="1" dirty="0" smtClean="0"/>
              <a:t>EQUIPE DE CAMPO</a:t>
            </a:r>
          </a:p>
          <a:p>
            <a:endParaRPr lang="pt-BR" sz="2400" b="1" dirty="0" smtClean="0"/>
          </a:p>
          <a:p>
            <a:pPr algn="just"/>
            <a:r>
              <a:rPr lang="pt-BR" dirty="0" smtClean="0"/>
              <a:t>•</a:t>
            </a:r>
            <a:r>
              <a:rPr lang="pt-BR" sz="2000" b="1" dirty="0" smtClean="0"/>
              <a:t>Ednaldo de Oliveira Bezerra </a:t>
            </a:r>
            <a:r>
              <a:rPr lang="pt-BR" dirty="0" smtClean="0"/>
              <a:t>– </a:t>
            </a:r>
            <a:r>
              <a:rPr lang="pt-BR" sz="1700" dirty="0" smtClean="0"/>
              <a:t>Engenheiro de Segurança do Trabalho | SECONCI-SP</a:t>
            </a:r>
          </a:p>
          <a:p>
            <a:endParaRPr lang="pt-BR" dirty="0" smtClean="0"/>
          </a:p>
          <a:p>
            <a:pPr algn="just"/>
            <a:r>
              <a:rPr lang="pt-BR" dirty="0" smtClean="0"/>
              <a:t>•</a:t>
            </a:r>
            <a:r>
              <a:rPr lang="pt-BR" sz="2000" b="1" dirty="0" smtClean="0"/>
              <a:t>Daniel de Oliveira Pereira</a:t>
            </a:r>
            <a:r>
              <a:rPr lang="pt-BR" sz="2000" dirty="0" smtClean="0"/>
              <a:t> </a:t>
            </a:r>
            <a:r>
              <a:rPr lang="pt-BR" dirty="0" smtClean="0"/>
              <a:t>– </a:t>
            </a:r>
            <a:r>
              <a:rPr lang="pt-BR" sz="1700" dirty="0" smtClean="0"/>
              <a:t>Técnico de Segurança do Trabalho | SECONCI‐SP</a:t>
            </a:r>
          </a:p>
          <a:p>
            <a:endParaRPr lang="pt-BR" dirty="0" smtClean="0"/>
          </a:p>
          <a:p>
            <a:pPr algn="just"/>
            <a:r>
              <a:rPr lang="pt-BR" dirty="0" smtClean="0"/>
              <a:t>•</a:t>
            </a:r>
            <a:r>
              <a:rPr lang="pt-BR" sz="2000" b="1" dirty="0" err="1" smtClean="0"/>
              <a:t>Uelinton</a:t>
            </a:r>
            <a:r>
              <a:rPr lang="pt-BR" sz="2000" b="1" dirty="0" smtClean="0"/>
              <a:t> Luiz </a:t>
            </a:r>
            <a:r>
              <a:rPr lang="pt-BR" dirty="0" smtClean="0"/>
              <a:t>– </a:t>
            </a:r>
            <a:r>
              <a:rPr lang="pt-BR" sz="1700" dirty="0" smtClean="0"/>
              <a:t>Técnico de Segurança do Trabalho | SECONCI‐SP</a:t>
            </a:r>
          </a:p>
          <a:p>
            <a:endParaRPr lang="pt-BR" dirty="0" smtClean="0"/>
          </a:p>
          <a:p>
            <a:r>
              <a:rPr lang="pt-BR" dirty="0" smtClean="0"/>
              <a:t>•</a:t>
            </a:r>
            <a:r>
              <a:rPr lang="pt-BR" sz="2000" b="1" dirty="0" smtClean="0"/>
              <a:t>Rodrigo </a:t>
            </a:r>
            <a:r>
              <a:rPr lang="pt-BR" sz="2000" b="1" dirty="0" err="1" smtClean="0"/>
              <a:t>Bos</a:t>
            </a:r>
            <a:r>
              <a:rPr lang="pt-BR" sz="2000" b="1" dirty="0" smtClean="0"/>
              <a:t> Arruda </a:t>
            </a:r>
            <a:r>
              <a:rPr lang="pt-BR" dirty="0" smtClean="0"/>
              <a:t>– </a:t>
            </a:r>
            <a:r>
              <a:rPr lang="pt-BR" sz="1700" dirty="0" smtClean="0"/>
              <a:t>Técnico de Segurança do Trabalho | SECONCI‐SP</a:t>
            </a:r>
            <a:endParaRPr lang="pt-BR" sz="1700"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7885113" y="188913"/>
            <a:ext cx="1079500" cy="100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sp>
        <p:nvSpPr>
          <p:cNvPr id="35843" name="CaixaDeTexto 8"/>
          <p:cNvSpPr txBox="1">
            <a:spLocks noChangeArrowheads="1"/>
          </p:cNvSpPr>
          <p:nvPr/>
        </p:nvSpPr>
        <p:spPr bwMode="auto">
          <a:xfrm>
            <a:off x="250825" y="1484313"/>
            <a:ext cx="8497888" cy="3570208"/>
          </a:xfrm>
          <a:prstGeom prst="rect">
            <a:avLst/>
          </a:prstGeom>
          <a:noFill/>
          <a:ln w="9525">
            <a:noFill/>
            <a:miter lim="800000"/>
            <a:headEnd/>
            <a:tailEnd/>
          </a:ln>
        </p:spPr>
        <p:txBody>
          <a:bodyPr>
            <a:spAutoFit/>
          </a:bodyPr>
          <a:lstStyle/>
          <a:p>
            <a:pPr algn="ctr"/>
            <a:r>
              <a:rPr lang="pt-BR" sz="4000" dirty="0">
                <a:latin typeface="Calibri" pitchFamily="34" charset="0"/>
              </a:rPr>
              <a:t>Gratos pela atenção!</a:t>
            </a:r>
          </a:p>
          <a:p>
            <a:pPr algn="ctr"/>
            <a:r>
              <a:rPr lang="pt-BR" sz="2800" dirty="0" smtClean="0">
                <a:latin typeface="Calibri" pitchFamily="34" charset="0"/>
                <a:hlinkClick r:id="rId2"/>
              </a:rPr>
              <a:t>norma.araujo@seconci-sp.org.br</a:t>
            </a:r>
            <a:endParaRPr lang="pt-BR" sz="2800" dirty="0">
              <a:latin typeface="Calibri" pitchFamily="34" charset="0"/>
            </a:endParaRPr>
          </a:p>
          <a:p>
            <a:pPr algn="ctr"/>
            <a:endParaRPr lang="pt-BR" sz="4000" dirty="0" smtClean="0">
              <a:latin typeface="Calibri" pitchFamily="34" charset="0"/>
            </a:endParaRPr>
          </a:p>
          <a:p>
            <a:pPr algn="ctr"/>
            <a:r>
              <a:rPr lang="pt-BR" sz="4000" dirty="0" smtClean="0">
                <a:latin typeface="Calibri" pitchFamily="34" charset="0"/>
              </a:rPr>
              <a:t>Estudo disponível em: </a:t>
            </a:r>
          </a:p>
          <a:p>
            <a:pPr algn="ctr"/>
            <a:r>
              <a:rPr lang="pt-BR" sz="2600" u="sng" dirty="0" smtClean="0">
                <a:hlinkClick r:id="rId3"/>
              </a:rPr>
              <a:t>http</a:t>
            </a:r>
            <a:r>
              <a:rPr lang="pt-BR" sz="2600" u="sng" dirty="0">
                <a:hlinkClick r:id="rId3"/>
              </a:rPr>
              <a:t>://</a:t>
            </a:r>
            <a:r>
              <a:rPr lang="pt-BR" sz="2600" u="sng" dirty="0" smtClean="0">
                <a:hlinkClick r:id="rId3"/>
              </a:rPr>
              <a:t>www.seconci-sp.org.br/wp-content/uploads/2013/11/IEPAC-Estudo-de-Viabilidade-de-PCDs-na-Construcao.pdf</a:t>
            </a:r>
            <a:endParaRPr lang="pt-BR" sz="2600" dirty="0">
              <a:latin typeface="Calibri" pitchFamily="34" charset="0"/>
            </a:endParaRPr>
          </a:p>
        </p:txBody>
      </p:sp>
      <p:grpSp>
        <p:nvGrpSpPr>
          <p:cNvPr id="2" name="Grupo 6"/>
          <p:cNvGrpSpPr>
            <a:grpSpLocks/>
          </p:cNvGrpSpPr>
          <p:nvPr/>
        </p:nvGrpSpPr>
        <p:grpSpPr bwMode="auto">
          <a:xfrm>
            <a:off x="0" y="332656"/>
            <a:ext cx="8901113" cy="893762"/>
            <a:chOff x="0" y="5963489"/>
            <a:chExt cx="8900336" cy="894511"/>
          </a:xfrm>
        </p:grpSpPr>
        <p:pic>
          <p:nvPicPr>
            <p:cNvPr id="35845" name="Imagem 7" descr="Logo SindusCon.jpg"/>
            <p:cNvPicPr>
              <a:picLocks noChangeAspect="1"/>
            </p:cNvPicPr>
            <p:nvPr/>
          </p:nvPicPr>
          <p:blipFill>
            <a:blip r:embed="rId4" cstate="print"/>
            <a:srcRect/>
            <a:stretch>
              <a:fillRect/>
            </a:stretch>
          </p:blipFill>
          <p:spPr bwMode="auto">
            <a:xfrm>
              <a:off x="0" y="6237312"/>
              <a:ext cx="2484650" cy="620688"/>
            </a:xfrm>
            <a:prstGeom prst="rect">
              <a:avLst/>
            </a:prstGeom>
            <a:noFill/>
            <a:ln w="9525">
              <a:noFill/>
              <a:miter lim="800000"/>
              <a:headEnd/>
              <a:tailEnd/>
            </a:ln>
          </p:spPr>
        </p:pic>
        <p:pic>
          <p:nvPicPr>
            <p:cNvPr id="35846" name="Imagem 7" descr="IEPAC - Logotipo SECONCI-SP.jpg"/>
            <p:cNvPicPr>
              <a:picLocks noChangeAspect="1"/>
            </p:cNvPicPr>
            <p:nvPr/>
          </p:nvPicPr>
          <p:blipFill>
            <a:blip r:embed="rId5" cstate="print"/>
            <a:srcRect/>
            <a:stretch>
              <a:fillRect/>
            </a:stretch>
          </p:blipFill>
          <p:spPr bwMode="auto">
            <a:xfrm>
              <a:off x="6876256" y="6165304"/>
              <a:ext cx="2024080" cy="692696"/>
            </a:xfrm>
            <a:prstGeom prst="rect">
              <a:avLst/>
            </a:prstGeom>
            <a:noFill/>
            <a:ln w="9525">
              <a:noFill/>
              <a:miter lim="800000"/>
              <a:headEnd/>
              <a:tailEnd/>
            </a:ln>
          </p:spPr>
        </p:pic>
        <p:pic>
          <p:nvPicPr>
            <p:cNvPr id="35847" name="Imagem 11" descr="IEPAC - Logotipo.png"/>
            <p:cNvPicPr>
              <a:picLocks noChangeAspect="1"/>
            </p:cNvPicPr>
            <p:nvPr/>
          </p:nvPicPr>
          <p:blipFill>
            <a:blip r:embed="rId6" cstate="print"/>
            <a:srcRect/>
            <a:stretch>
              <a:fillRect/>
            </a:stretch>
          </p:blipFill>
          <p:spPr bwMode="auto">
            <a:xfrm>
              <a:off x="4139952" y="5963489"/>
              <a:ext cx="936104" cy="894511"/>
            </a:xfrm>
            <a:prstGeom prst="rect">
              <a:avLst/>
            </a:prstGeom>
            <a:noFill/>
            <a:ln w="9525">
              <a:noFill/>
              <a:miter lim="800000"/>
              <a:headEnd/>
              <a:tailEnd/>
            </a:ln>
          </p:spPr>
        </p:pic>
      </p:grpSp>
      <p:sp>
        <p:nvSpPr>
          <p:cNvPr id="8" name="Retângulo 7"/>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rot="10800000">
            <a:off x="0" y="666936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aixaDeTexto 8"/>
          <p:cNvSpPr txBox="1">
            <a:spLocks noChangeArrowheads="1"/>
          </p:cNvSpPr>
          <p:nvPr/>
        </p:nvSpPr>
        <p:spPr bwMode="auto">
          <a:xfrm>
            <a:off x="395288" y="836613"/>
            <a:ext cx="8424862" cy="5508625"/>
          </a:xfrm>
          <a:prstGeom prst="rect">
            <a:avLst/>
          </a:prstGeom>
          <a:noFill/>
          <a:ln w="9525">
            <a:noFill/>
            <a:miter lim="800000"/>
            <a:headEnd/>
            <a:tailEnd/>
          </a:ln>
        </p:spPr>
        <p:txBody>
          <a:bodyPr>
            <a:spAutoFit/>
          </a:bodyPr>
          <a:lstStyle/>
          <a:p>
            <a:pPr>
              <a:defRPr/>
            </a:pPr>
            <a:r>
              <a:rPr lang="pt-BR" sz="2400" b="1" dirty="0">
                <a:latin typeface="Calibri" pitchFamily="34" charset="0"/>
              </a:rPr>
              <a:t>Metodologia</a:t>
            </a:r>
          </a:p>
          <a:p>
            <a:pPr>
              <a:defRPr/>
            </a:pPr>
            <a:r>
              <a:rPr lang="pt-BR" sz="2400" b="1" dirty="0">
                <a:latin typeface="Calibri" pitchFamily="34" charset="0"/>
              </a:rPr>
              <a:t>I – Análise com PCD</a:t>
            </a:r>
            <a:endParaRPr lang="pt-BR" sz="2200" dirty="0">
              <a:latin typeface="Calibri" pitchFamily="34" charset="0"/>
            </a:endParaRPr>
          </a:p>
          <a:p>
            <a:pPr algn="just">
              <a:defRPr/>
            </a:pPr>
            <a:r>
              <a:rPr lang="pt-BR" dirty="0">
                <a:latin typeface="Calibri" pitchFamily="34" charset="0"/>
              </a:rPr>
              <a:t>Entrevistas com </a:t>
            </a:r>
            <a:r>
              <a:rPr lang="pt-BR" dirty="0" err="1">
                <a:latin typeface="Calibri" pitchFamily="34" charset="0"/>
              </a:rPr>
              <a:t>PCDs</a:t>
            </a:r>
            <a:r>
              <a:rPr lang="pt-BR" dirty="0">
                <a:latin typeface="Calibri" pitchFamily="34" charset="0"/>
              </a:rPr>
              <a:t> e seus Gestores (Supervisores Administrativos e/ou Operacionais: Gerentes de RH, Mestres de Obra, Encarregados e Engenheiros) através de questionário semi-estruturado com as seguintes variáveis:</a:t>
            </a:r>
          </a:p>
          <a:p>
            <a:pPr algn="just">
              <a:buFont typeface="Wingdings" pitchFamily="2" charset="2"/>
              <a:buChar char="q"/>
              <a:defRPr/>
            </a:pPr>
            <a:r>
              <a:rPr lang="pt-BR" b="1" dirty="0">
                <a:latin typeface="Calibri" pitchFamily="34" charset="0"/>
              </a:rPr>
              <a:t>PCD</a:t>
            </a:r>
          </a:p>
          <a:p>
            <a:pPr algn="just">
              <a:buFont typeface="Wingdings" pitchFamily="2" charset="2"/>
              <a:buChar char="ü"/>
              <a:defRPr/>
            </a:pPr>
            <a:r>
              <a:rPr lang="pt-BR" dirty="0">
                <a:latin typeface="Calibri" pitchFamily="34" charset="0"/>
              </a:rPr>
              <a:t>Nome</a:t>
            </a:r>
          </a:p>
          <a:p>
            <a:pPr algn="just">
              <a:buFont typeface="Wingdings" pitchFamily="2" charset="2"/>
              <a:buChar char="ü"/>
              <a:defRPr/>
            </a:pPr>
            <a:r>
              <a:rPr lang="pt-BR" dirty="0">
                <a:latin typeface="Calibri" pitchFamily="34" charset="0"/>
              </a:rPr>
              <a:t>Função/Cargo</a:t>
            </a:r>
          </a:p>
          <a:p>
            <a:pPr algn="just">
              <a:buFont typeface="Wingdings" pitchFamily="2" charset="2"/>
              <a:buChar char="ü"/>
              <a:defRPr/>
            </a:pPr>
            <a:r>
              <a:rPr lang="pt-BR" dirty="0">
                <a:latin typeface="Calibri" pitchFamily="34" charset="0"/>
              </a:rPr>
              <a:t>Tipo de Deficiência e seu Enquadramento na Lei de Cotas</a:t>
            </a:r>
          </a:p>
          <a:p>
            <a:pPr algn="just">
              <a:buFont typeface="Wingdings" pitchFamily="2" charset="2"/>
              <a:buChar char="ü"/>
              <a:defRPr/>
            </a:pPr>
            <a:r>
              <a:rPr lang="pt-BR" dirty="0">
                <a:latin typeface="Calibri" pitchFamily="34" charset="0"/>
              </a:rPr>
              <a:t>Faixa Etária</a:t>
            </a:r>
          </a:p>
          <a:p>
            <a:pPr algn="just">
              <a:buFont typeface="Wingdings" pitchFamily="2" charset="2"/>
              <a:buChar char="ü"/>
              <a:defRPr/>
            </a:pPr>
            <a:r>
              <a:rPr lang="pt-BR" dirty="0">
                <a:latin typeface="Calibri" pitchFamily="34" charset="0"/>
              </a:rPr>
              <a:t>Escolaridade</a:t>
            </a:r>
          </a:p>
          <a:p>
            <a:pPr marL="179388" indent="-179388" algn="just">
              <a:buFont typeface="Wingdings" pitchFamily="2" charset="2"/>
              <a:buChar char="ü"/>
              <a:defRPr/>
            </a:pPr>
            <a:r>
              <a:rPr lang="pt-BR" dirty="0">
                <a:latin typeface="Calibri" pitchFamily="34" charset="0"/>
              </a:rPr>
              <a:t>Percepção sobre Adequação ao Posto de Trabalho/Função e Relacionamento com Equipe de Trabalho</a:t>
            </a:r>
          </a:p>
          <a:p>
            <a:pPr algn="just">
              <a:defRPr/>
            </a:pPr>
            <a:endParaRPr lang="pt-BR" sz="800" dirty="0">
              <a:latin typeface="Calibri" pitchFamily="34" charset="0"/>
            </a:endParaRPr>
          </a:p>
          <a:p>
            <a:pPr algn="just">
              <a:buFont typeface="Wingdings" pitchFamily="2" charset="2"/>
              <a:buChar char="q"/>
              <a:defRPr/>
            </a:pPr>
            <a:r>
              <a:rPr lang="pt-BR" b="1" dirty="0">
                <a:latin typeface="Calibri" pitchFamily="34" charset="0"/>
              </a:rPr>
              <a:t>Gestor da PCD </a:t>
            </a:r>
          </a:p>
          <a:p>
            <a:pPr algn="just">
              <a:buFont typeface="Wingdings" pitchFamily="2" charset="2"/>
              <a:buChar char="ü"/>
              <a:defRPr/>
            </a:pPr>
            <a:r>
              <a:rPr lang="pt-BR" dirty="0">
                <a:latin typeface="Calibri" pitchFamily="34" charset="0"/>
              </a:rPr>
              <a:t>Nome</a:t>
            </a:r>
          </a:p>
          <a:p>
            <a:pPr algn="just">
              <a:buFont typeface="Wingdings" pitchFamily="2" charset="2"/>
              <a:buChar char="ü"/>
              <a:defRPr/>
            </a:pPr>
            <a:r>
              <a:rPr lang="pt-BR" dirty="0">
                <a:latin typeface="Calibri" pitchFamily="34" charset="0"/>
              </a:rPr>
              <a:t>Função/Cargo</a:t>
            </a:r>
          </a:p>
          <a:p>
            <a:pPr algn="just">
              <a:buFont typeface="Wingdings" pitchFamily="2" charset="2"/>
              <a:buChar char="ü"/>
              <a:defRPr/>
            </a:pPr>
            <a:r>
              <a:rPr lang="pt-BR" dirty="0">
                <a:latin typeface="Calibri" pitchFamily="34" charset="0"/>
              </a:rPr>
              <a:t>Percepção sobre Desempenho/Produtividade da PCD</a:t>
            </a:r>
          </a:p>
          <a:p>
            <a:pPr algn="just">
              <a:buFont typeface="Wingdings" pitchFamily="2" charset="2"/>
              <a:buChar char="ü"/>
              <a:defRPr/>
            </a:pPr>
            <a:r>
              <a:rPr lang="pt-BR" dirty="0">
                <a:latin typeface="Calibri" pitchFamily="34" charset="0"/>
              </a:rPr>
              <a:t>Percepção sobre Relacionamento Intra e Interpessoal</a:t>
            </a:r>
          </a:p>
        </p:txBody>
      </p:sp>
      <p:grpSp>
        <p:nvGrpSpPr>
          <p:cNvPr id="11267" name="Grupo 5"/>
          <p:cNvGrpSpPr>
            <a:grpSpLocks/>
          </p:cNvGrpSpPr>
          <p:nvPr/>
        </p:nvGrpSpPr>
        <p:grpSpPr bwMode="auto">
          <a:xfrm>
            <a:off x="0" y="6402388"/>
            <a:ext cx="9144000" cy="455745"/>
            <a:chOff x="0" y="20948"/>
            <a:chExt cx="9144000" cy="455724"/>
          </a:xfrm>
        </p:grpSpPr>
        <p:pic>
          <p:nvPicPr>
            <p:cNvPr id="11268" name="Imagem 6" descr="Logo SindusCon.jpg"/>
            <p:cNvPicPr>
              <a:picLocks noChangeAspect="1"/>
            </p:cNvPicPr>
            <p:nvPr/>
          </p:nvPicPr>
          <p:blipFill>
            <a:blip r:embed="rId2" cstate="print"/>
            <a:srcRect/>
            <a:stretch>
              <a:fillRect/>
            </a:stretch>
          </p:blipFill>
          <p:spPr bwMode="auto">
            <a:xfrm>
              <a:off x="251520" y="126028"/>
              <a:ext cx="1403648" cy="350644"/>
            </a:xfrm>
            <a:prstGeom prst="rect">
              <a:avLst/>
            </a:prstGeom>
            <a:noFill/>
            <a:ln w="9525">
              <a:noFill/>
              <a:miter lim="800000"/>
              <a:headEnd/>
              <a:tailEnd/>
            </a:ln>
          </p:spPr>
        </p:pic>
        <p:pic>
          <p:nvPicPr>
            <p:cNvPr id="11269" name="Imagem 7" descr="IEPAC - Logotipo SECONCI-SP.jpg"/>
            <p:cNvPicPr>
              <a:picLocks noChangeAspect="1"/>
            </p:cNvPicPr>
            <p:nvPr/>
          </p:nvPicPr>
          <p:blipFill>
            <a:blip r:embed="rId3" cstate="print"/>
            <a:srcRect/>
            <a:stretch>
              <a:fillRect/>
            </a:stretch>
          </p:blipFill>
          <p:spPr bwMode="auto">
            <a:xfrm>
              <a:off x="7596336" y="20948"/>
              <a:ext cx="1331640" cy="455724"/>
            </a:xfrm>
            <a:prstGeom prst="rect">
              <a:avLst/>
            </a:prstGeom>
            <a:noFill/>
            <a:ln w="9525">
              <a:noFill/>
              <a:miter lim="800000"/>
              <a:headEnd/>
              <a:tailEnd/>
            </a:ln>
          </p:spPr>
        </p:pic>
        <p:sp>
          <p:nvSpPr>
            <p:cNvPr id="11270" name="Retângulo 10"/>
            <p:cNvSpPr>
              <a:spLocks noChangeArrowheads="1"/>
            </p:cNvSpPr>
            <p:nvPr/>
          </p:nvSpPr>
          <p:spPr bwMode="auto">
            <a:xfrm>
              <a:off x="0" y="199540"/>
              <a:ext cx="9144000" cy="276999"/>
            </a:xfrm>
            <a:prstGeom prst="rect">
              <a:avLst/>
            </a:prstGeom>
            <a:noFill/>
            <a:ln w="9525">
              <a:noFill/>
              <a:miter lim="800000"/>
              <a:headEnd/>
              <a:tailEnd/>
            </a:ln>
          </p:spPr>
          <p:txBody>
            <a:bodyPr>
              <a:spAutoFit/>
            </a:bodyPr>
            <a:lstStyle/>
            <a:p>
              <a:pPr algn="ctr"/>
              <a:r>
                <a:rPr lang="pt-BR" sz="1200" b="1" dirty="0">
                  <a:latin typeface="Calibri" pitchFamily="34" charset="0"/>
                </a:rPr>
                <a:t>Estudo de Viabilidade para Inserção Segura de PCD na Construção Civil</a:t>
              </a:r>
            </a:p>
          </p:txBody>
        </p:sp>
      </p:grpSp>
      <p:sp>
        <p:nvSpPr>
          <p:cNvPr id="8" name="Retângulo 7"/>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aixaDeTexto 8"/>
          <p:cNvSpPr txBox="1">
            <a:spLocks noChangeArrowheads="1"/>
          </p:cNvSpPr>
          <p:nvPr/>
        </p:nvSpPr>
        <p:spPr bwMode="auto">
          <a:xfrm>
            <a:off x="395288" y="889000"/>
            <a:ext cx="8424862" cy="5524500"/>
          </a:xfrm>
          <a:prstGeom prst="rect">
            <a:avLst/>
          </a:prstGeom>
          <a:noFill/>
          <a:ln w="9525">
            <a:noFill/>
            <a:miter lim="800000"/>
            <a:headEnd/>
            <a:tailEnd/>
          </a:ln>
        </p:spPr>
        <p:txBody>
          <a:bodyPr>
            <a:spAutoFit/>
          </a:bodyPr>
          <a:lstStyle/>
          <a:p>
            <a:pPr>
              <a:defRPr/>
            </a:pPr>
            <a:r>
              <a:rPr lang="pt-BR" sz="2400" b="1" dirty="0">
                <a:latin typeface="Calibri" pitchFamily="34" charset="0"/>
              </a:rPr>
              <a:t>Metodologia</a:t>
            </a:r>
          </a:p>
          <a:p>
            <a:pPr algn="just">
              <a:buFont typeface="Wingdings" pitchFamily="2" charset="2"/>
              <a:buChar char="q"/>
              <a:defRPr/>
            </a:pPr>
            <a:r>
              <a:rPr lang="pt-BR" sz="2000" b="1" dirty="0">
                <a:latin typeface="Calibri" pitchFamily="34" charset="0"/>
              </a:rPr>
              <a:t>Empresa</a:t>
            </a:r>
          </a:p>
          <a:p>
            <a:pPr algn="just">
              <a:buFont typeface="Wingdings" pitchFamily="2" charset="2"/>
              <a:buChar char="ü"/>
              <a:defRPr/>
            </a:pPr>
            <a:r>
              <a:rPr lang="pt-BR" sz="2000" dirty="0">
                <a:latin typeface="Calibri" pitchFamily="34" charset="0"/>
              </a:rPr>
              <a:t>Nome</a:t>
            </a:r>
          </a:p>
          <a:p>
            <a:pPr algn="just">
              <a:buFont typeface="Wingdings" pitchFamily="2" charset="2"/>
              <a:buChar char="ü"/>
              <a:defRPr/>
            </a:pPr>
            <a:r>
              <a:rPr lang="pt-BR" sz="2000" dirty="0">
                <a:latin typeface="Calibri" pitchFamily="34" charset="0"/>
              </a:rPr>
              <a:t>Fase da Obra</a:t>
            </a:r>
          </a:p>
          <a:p>
            <a:pPr algn="just">
              <a:buFont typeface="Wingdings" pitchFamily="2" charset="2"/>
              <a:buChar char="ü"/>
              <a:defRPr/>
            </a:pPr>
            <a:r>
              <a:rPr lang="pt-BR" sz="2000" dirty="0">
                <a:latin typeface="Calibri" pitchFamily="34" charset="0"/>
              </a:rPr>
              <a:t>Ambiente de Análise (canteiro, administrativo e laboratório tecnológico)</a:t>
            </a:r>
          </a:p>
          <a:p>
            <a:pPr algn="just">
              <a:defRPr/>
            </a:pPr>
            <a:endParaRPr lang="pt-BR" sz="2000" b="1" dirty="0">
              <a:latin typeface="Calibri" pitchFamily="34" charset="0"/>
            </a:endParaRPr>
          </a:p>
          <a:p>
            <a:pPr algn="just">
              <a:buFont typeface="Wingdings" pitchFamily="2" charset="2"/>
              <a:buChar char="q"/>
              <a:defRPr/>
            </a:pPr>
            <a:r>
              <a:rPr lang="pt-BR" sz="2000" b="1" dirty="0">
                <a:latin typeface="Calibri" pitchFamily="34" charset="0"/>
              </a:rPr>
              <a:t>Parecer Técnico da Engenharia de Segurança do SECONCI-SP</a:t>
            </a:r>
          </a:p>
          <a:p>
            <a:pPr algn="just">
              <a:buFont typeface="Wingdings" pitchFamily="2" charset="2"/>
              <a:buChar char="ü"/>
              <a:defRPr/>
            </a:pPr>
            <a:r>
              <a:rPr lang="pt-BR" sz="2000" dirty="0">
                <a:latin typeface="Calibri" pitchFamily="34" charset="0"/>
              </a:rPr>
              <a:t>Evidenciação de melhorias estruturais realizadas e por realizar (registro fotográfico)</a:t>
            </a:r>
            <a:endParaRPr lang="pt-BR" sz="1100" dirty="0">
              <a:latin typeface="Calibri" pitchFamily="34" charset="0"/>
            </a:endParaRPr>
          </a:p>
          <a:p>
            <a:pPr algn="just">
              <a:buFont typeface="Wingdings" pitchFamily="2" charset="2"/>
              <a:buChar char="ü"/>
              <a:defRPr/>
            </a:pPr>
            <a:r>
              <a:rPr lang="pt-BR" sz="2000" dirty="0">
                <a:latin typeface="Calibri" pitchFamily="34" charset="0"/>
              </a:rPr>
              <a:t>  Viabilidade de implantação de novas tecnologias que facilitem a comunicação com </a:t>
            </a:r>
            <a:r>
              <a:rPr lang="pt-BR" sz="2000" dirty="0" err="1">
                <a:latin typeface="Calibri" pitchFamily="34" charset="0"/>
              </a:rPr>
              <a:t>PCDs</a:t>
            </a:r>
            <a:endParaRPr lang="pt-BR" sz="2000" dirty="0">
              <a:latin typeface="Calibri" pitchFamily="34" charset="0"/>
            </a:endParaRPr>
          </a:p>
          <a:p>
            <a:pPr algn="just">
              <a:buFont typeface="Wingdings" pitchFamily="2" charset="2"/>
              <a:buChar char="ü"/>
              <a:defRPr/>
            </a:pPr>
            <a:r>
              <a:rPr lang="pt-BR" sz="2000" dirty="0">
                <a:latin typeface="Calibri" pitchFamily="34" charset="0"/>
              </a:rPr>
              <a:t>Verificação do cumprimento da disponibilização de acessibilidade</a:t>
            </a:r>
          </a:p>
          <a:p>
            <a:pPr algn="just">
              <a:buFont typeface="Wingdings" pitchFamily="2" charset="2"/>
              <a:buChar char="ü"/>
              <a:defRPr/>
            </a:pPr>
            <a:r>
              <a:rPr lang="pt-BR" sz="2000" dirty="0">
                <a:latin typeface="Calibri" pitchFamily="34" charset="0"/>
              </a:rPr>
              <a:t>  Avaliação</a:t>
            </a:r>
          </a:p>
          <a:p>
            <a:pPr lvl="1" algn="just">
              <a:buFont typeface="Wingdings" pitchFamily="2" charset="2"/>
              <a:buChar char="§"/>
              <a:defRPr/>
            </a:pPr>
            <a:r>
              <a:rPr lang="pt-BR" sz="2000" dirty="0">
                <a:latin typeface="Calibri" pitchFamily="34" charset="0"/>
              </a:rPr>
              <a:t>Quantitativa - de ruído (por </a:t>
            </a:r>
            <a:r>
              <a:rPr lang="pt-BR" sz="2000" dirty="0" err="1">
                <a:latin typeface="Calibri" pitchFamily="34" charset="0"/>
              </a:rPr>
              <a:t>decibilímetro</a:t>
            </a:r>
            <a:r>
              <a:rPr lang="pt-BR" sz="2000" dirty="0">
                <a:latin typeface="Calibri" pitchFamily="34" charset="0"/>
              </a:rPr>
              <a:t>)</a:t>
            </a:r>
          </a:p>
          <a:p>
            <a:pPr lvl="1" algn="just">
              <a:buFont typeface="Wingdings" pitchFamily="2" charset="2"/>
              <a:buChar char="§"/>
              <a:defRPr/>
            </a:pPr>
            <a:r>
              <a:rPr lang="pt-BR" sz="2000" dirty="0">
                <a:latin typeface="Calibri" pitchFamily="34" charset="0"/>
              </a:rPr>
              <a:t>Qualitativa - químicos, biológicos, ergonômicos e de acidentes</a:t>
            </a:r>
          </a:p>
          <a:p>
            <a:pPr marL="0" lvl="1" indent="179388" algn="just">
              <a:buFont typeface="Wingdings" pitchFamily="2" charset="2"/>
              <a:buChar char="ü"/>
              <a:tabLst>
                <a:tab pos="900113" algn="l"/>
              </a:tabLst>
              <a:defRPr/>
            </a:pPr>
            <a:r>
              <a:rPr lang="pt-BR" sz="2000" dirty="0">
                <a:latin typeface="Calibri" pitchFamily="34" charset="0"/>
              </a:rPr>
              <a:t>Outras recomendações não elencadas anteriormente</a:t>
            </a:r>
          </a:p>
          <a:p>
            <a:pPr algn="just">
              <a:defRPr/>
            </a:pPr>
            <a:endParaRPr lang="pt-BR" sz="1100" dirty="0">
              <a:latin typeface="Calibri" pitchFamily="34" charset="0"/>
            </a:endParaRPr>
          </a:p>
          <a:p>
            <a:pPr>
              <a:defRPr/>
            </a:pPr>
            <a:endParaRPr lang="pt-BR" dirty="0">
              <a:latin typeface="Calibri" pitchFamily="34" charset="0"/>
            </a:endParaRPr>
          </a:p>
        </p:txBody>
      </p:sp>
      <p:grpSp>
        <p:nvGrpSpPr>
          <p:cNvPr id="12291" name="Grupo 5"/>
          <p:cNvGrpSpPr>
            <a:grpSpLocks/>
          </p:cNvGrpSpPr>
          <p:nvPr/>
        </p:nvGrpSpPr>
        <p:grpSpPr bwMode="auto">
          <a:xfrm>
            <a:off x="0" y="6402388"/>
            <a:ext cx="9144000" cy="455612"/>
            <a:chOff x="0" y="6402276"/>
            <a:chExt cx="9144000" cy="455724"/>
          </a:xfrm>
        </p:grpSpPr>
        <p:pic>
          <p:nvPicPr>
            <p:cNvPr id="12292" name="Imagem 6" descr="Logo SindusCon.jpg"/>
            <p:cNvPicPr>
              <a:picLocks noChangeAspect="1"/>
            </p:cNvPicPr>
            <p:nvPr/>
          </p:nvPicPr>
          <p:blipFill>
            <a:blip r:embed="rId2" cstate="print"/>
            <a:srcRect/>
            <a:stretch>
              <a:fillRect/>
            </a:stretch>
          </p:blipFill>
          <p:spPr bwMode="auto">
            <a:xfrm>
              <a:off x="179512" y="6507356"/>
              <a:ext cx="1403648" cy="350644"/>
            </a:xfrm>
            <a:prstGeom prst="rect">
              <a:avLst/>
            </a:prstGeom>
            <a:noFill/>
            <a:ln w="9525">
              <a:noFill/>
              <a:miter lim="800000"/>
              <a:headEnd/>
              <a:tailEnd/>
            </a:ln>
          </p:spPr>
        </p:pic>
        <p:pic>
          <p:nvPicPr>
            <p:cNvPr id="12293"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sp>
          <p:nvSpPr>
            <p:cNvPr id="12294" name="Retângulo 10"/>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8" name="Retângulo 7"/>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aixaDeTexto 8"/>
          <p:cNvSpPr txBox="1">
            <a:spLocks noChangeArrowheads="1"/>
          </p:cNvSpPr>
          <p:nvPr/>
        </p:nvSpPr>
        <p:spPr bwMode="auto">
          <a:xfrm>
            <a:off x="395288" y="889000"/>
            <a:ext cx="8424862" cy="4894263"/>
          </a:xfrm>
          <a:prstGeom prst="rect">
            <a:avLst/>
          </a:prstGeom>
          <a:noFill/>
          <a:ln w="9525">
            <a:noFill/>
            <a:miter lim="800000"/>
            <a:headEnd/>
            <a:tailEnd/>
          </a:ln>
        </p:spPr>
        <p:txBody>
          <a:bodyPr>
            <a:spAutoFit/>
          </a:bodyPr>
          <a:lstStyle/>
          <a:p>
            <a:pPr algn="just"/>
            <a:r>
              <a:rPr lang="pt-BR" sz="2400" b="1">
                <a:latin typeface="Calibri" pitchFamily="34" charset="0"/>
              </a:rPr>
              <a:t>Metodologia</a:t>
            </a:r>
          </a:p>
          <a:p>
            <a:pPr algn="just"/>
            <a:r>
              <a:rPr lang="pt-BR" sz="2400" b="1">
                <a:latin typeface="Calibri" pitchFamily="34" charset="0"/>
              </a:rPr>
              <a:t>II – Análise sem PCD  (Pesquisa de Opinião Através de Simulação)</a:t>
            </a:r>
          </a:p>
          <a:p>
            <a:pPr algn="just"/>
            <a:r>
              <a:rPr lang="pt-BR">
                <a:latin typeface="Calibri" pitchFamily="34" charset="0"/>
              </a:rPr>
              <a:t>Entrevistas com Engenheiros, Mestres de Obra e Encarregados para análise de viabilidade de inserção segura através de simulações,  segundo tipo de deficiência para os postos de trabalho/cargos/funções/atividades, por fase da obra, definidas no manual do SESI, através de questionário semi-estruturado categorizado para inserção: sem restrição, restrição parcial e restrição total e as recomendações pertinentes.</a:t>
            </a:r>
          </a:p>
          <a:p>
            <a:pPr algn="just"/>
            <a:endParaRPr lang="pt-BR">
              <a:latin typeface="Calibri" pitchFamily="34" charset="0"/>
            </a:endParaRPr>
          </a:p>
          <a:p>
            <a:pPr algn="just"/>
            <a:endParaRPr lang="pt-BR">
              <a:latin typeface="Calibri" pitchFamily="34" charset="0"/>
            </a:endParaRPr>
          </a:p>
          <a:p>
            <a:pPr algn="just"/>
            <a:r>
              <a:rPr lang="pt-BR" sz="2400" b="1">
                <a:latin typeface="Calibri" pitchFamily="34" charset="0"/>
              </a:rPr>
              <a:t>III – Análise Técnica de Viabilidade de Inserção Segura pela Equipe de Saúde e Segurança do Trabalho do SECONCI-SP</a:t>
            </a:r>
          </a:p>
          <a:p>
            <a:pPr algn="just"/>
            <a:r>
              <a:rPr lang="pt-BR">
                <a:latin typeface="Calibri" pitchFamily="34" charset="0"/>
              </a:rPr>
              <a:t>Análise à partir da experiência acumulada da equipe (Médicos e Engenheiro do Trabalho) no setor da construção civil, segundo tipo de deficiência para os postos de trabalho definidos no manual do SESI, através de questionário semi-estruturado categorizado para inserção: sem restrição, restrição parcial e restrição total e as recomendações pertinentes.</a:t>
            </a:r>
          </a:p>
        </p:txBody>
      </p:sp>
      <p:grpSp>
        <p:nvGrpSpPr>
          <p:cNvPr id="13315" name="Grupo 5"/>
          <p:cNvGrpSpPr>
            <a:grpSpLocks/>
          </p:cNvGrpSpPr>
          <p:nvPr/>
        </p:nvGrpSpPr>
        <p:grpSpPr bwMode="auto">
          <a:xfrm>
            <a:off x="0" y="6402388"/>
            <a:ext cx="9144000" cy="455612"/>
            <a:chOff x="0" y="6402276"/>
            <a:chExt cx="9144000" cy="455724"/>
          </a:xfrm>
        </p:grpSpPr>
        <p:pic>
          <p:nvPicPr>
            <p:cNvPr id="13316" name="Imagem 6" descr="Logo SindusCon.jpg"/>
            <p:cNvPicPr>
              <a:picLocks noChangeAspect="1"/>
            </p:cNvPicPr>
            <p:nvPr/>
          </p:nvPicPr>
          <p:blipFill>
            <a:blip r:embed="rId2" cstate="print"/>
            <a:srcRect/>
            <a:stretch>
              <a:fillRect/>
            </a:stretch>
          </p:blipFill>
          <p:spPr bwMode="auto">
            <a:xfrm>
              <a:off x="179512" y="6507356"/>
              <a:ext cx="1403648" cy="350644"/>
            </a:xfrm>
            <a:prstGeom prst="rect">
              <a:avLst/>
            </a:prstGeom>
            <a:noFill/>
            <a:ln w="9525">
              <a:noFill/>
              <a:miter lim="800000"/>
              <a:headEnd/>
              <a:tailEnd/>
            </a:ln>
          </p:spPr>
        </p:pic>
        <p:pic>
          <p:nvPicPr>
            <p:cNvPr id="13317"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sp>
          <p:nvSpPr>
            <p:cNvPr id="13318" name="Retângulo 10"/>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8" name="Retângulo 7"/>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aixaDeTexto 8"/>
          <p:cNvSpPr txBox="1">
            <a:spLocks noChangeArrowheads="1"/>
          </p:cNvSpPr>
          <p:nvPr/>
        </p:nvSpPr>
        <p:spPr bwMode="auto">
          <a:xfrm>
            <a:off x="395288" y="908050"/>
            <a:ext cx="8424862" cy="4156075"/>
          </a:xfrm>
          <a:prstGeom prst="rect">
            <a:avLst/>
          </a:prstGeom>
          <a:noFill/>
          <a:ln w="9525">
            <a:noFill/>
            <a:miter lim="800000"/>
            <a:headEnd/>
            <a:tailEnd/>
          </a:ln>
        </p:spPr>
        <p:txBody>
          <a:bodyPr>
            <a:spAutoFit/>
          </a:bodyPr>
          <a:lstStyle/>
          <a:p>
            <a:pPr algn="just"/>
            <a:r>
              <a:rPr lang="pt-BR" sz="2400" b="1" dirty="0">
                <a:latin typeface="Calibri" pitchFamily="34" charset="0"/>
              </a:rPr>
              <a:t>Metodologia</a:t>
            </a:r>
          </a:p>
          <a:p>
            <a:pPr algn="just"/>
            <a:r>
              <a:rPr lang="pt-BR" sz="2400" b="1" dirty="0">
                <a:latin typeface="Calibri" pitchFamily="34" charset="0"/>
              </a:rPr>
              <a:t>IV – Análise de Concordância (medida Kappa) Entre os Grupos de Avaliadores: </a:t>
            </a:r>
          </a:p>
          <a:p>
            <a:pPr algn="just">
              <a:buFont typeface="Arial" charset="0"/>
              <a:buChar char="•"/>
            </a:pPr>
            <a:r>
              <a:rPr lang="pt-BR" sz="2400" dirty="0">
                <a:latin typeface="Calibri" pitchFamily="34" charset="0"/>
              </a:rPr>
              <a:t>Associação Horizontes</a:t>
            </a:r>
          </a:p>
          <a:p>
            <a:pPr algn="just">
              <a:buFont typeface="Arial" charset="0"/>
              <a:buChar char="•"/>
            </a:pPr>
            <a:r>
              <a:rPr lang="pt-BR" sz="2400" dirty="0">
                <a:latin typeface="Calibri" pitchFamily="34" charset="0"/>
              </a:rPr>
              <a:t>Engenheiros Civis, Mestres de Obras e Encarregados</a:t>
            </a:r>
          </a:p>
          <a:p>
            <a:pPr algn="just">
              <a:buFont typeface="Arial" charset="0"/>
              <a:buChar char="•"/>
            </a:pPr>
            <a:r>
              <a:rPr lang="pt-BR" sz="2400" dirty="0">
                <a:latin typeface="Calibri" pitchFamily="34" charset="0"/>
              </a:rPr>
              <a:t>Equipe de Saúde e Segurança do Trabalho SECONCI-SP.</a:t>
            </a:r>
          </a:p>
          <a:p>
            <a:pPr algn="just"/>
            <a:r>
              <a:rPr lang="pt-BR" dirty="0"/>
              <a:t>Para descrever a intensidade da concordância entre dois ou mais especialistas (grupos de avaliadores) </a:t>
            </a:r>
            <a:r>
              <a:rPr lang="pt-BR" dirty="0" smtClean="0"/>
              <a:t>foi realizada medida Kappa</a:t>
            </a:r>
            <a:r>
              <a:rPr lang="pt-BR" dirty="0"/>
              <a:t>, que é baseada no número de respostas concordantes.</a:t>
            </a:r>
            <a:endParaRPr lang="pt-BR" b="1" dirty="0">
              <a:latin typeface="Calibri" pitchFamily="34" charset="0"/>
            </a:endParaRPr>
          </a:p>
          <a:p>
            <a:pPr algn="just"/>
            <a:endParaRPr lang="pt-BR" sz="2400" b="1" dirty="0">
              <a:latin typeface="Calibri" pitchFamily="34" charset="0"/>
            </a:endParaRPr>
          </a:p>
          <a:p>
            <a:pPr algn="just"/>
            <a:endParaRPr lang="pt-BR" sz="2400" b="1" dirty="0">
              <a:latin typeface="Calibri" pitchFamily="34" charset="0"/>
            </a:endParaRPr>
          </a:p>
          <a:p>
            <a:pPr algn="just"/>
            <a:endParaRPr lang="pt-BR" dirty="0">
              <a:latin typeface="Calibri" pitchFamily="34" charset="0"/>
            </a:endParaRPr>
          </a:p>
        </p:txBody>
      </p:sp>
      <p:pic>
        <p:nvPicPr>
          <p:cNvPr id="14339" name="Picture 2"/>
          <p:cNvPicPr>
            <a:picLocks noChangeAspect="1" noChangeArrowheads="1"/>
          </p:cNvPicPr>
          <p:nvPr/>
        </p:nvPicPr>
        <p:blipFill>
          <a:blip r:embed="rId2" cstate="print"/>
          <a:srcRect/>
          <a:stretch>
            <a:fillRect/>
          </a:stretch>
        </p:blipFill>
        <p:spPr bwMode="auto">
          <a:xfrm>
            <a:off x="971550" y="4076700"/>
            <a:ext cx="7213600" cy="2633663"/>
          </a:xfrm>
          <a:prstGeom prst="rect">
            <a:avLst/>
          </a:prstGeom>
          <a:noFill/>
          <a:ln w="9525">
            <a:noFill/>
            <a:miter lim="800000"/>
            <a:headEnd/>
            <a:tailEnd/>
          </a:ln>
        </p:spPr>
      </p:pic>
      <p:grpSp>
        <p:nvGrpSpPr>
          <p:cNvPr id="14340" name="Grupo 6"/>
          <p:cNvGrpSpPr>
            <a:grpSpLocks/>
          </p:cNvGrpSpPr>
          <p:nvPr/>
        </p:nvGrpSpPr>
        <p:grpSpPr bwMode="auto">
          <a:xfrm>
            <a:off x="0" y="6402388"/>
            <a:ext cx="9144000" cy="455612"/>
            <a:chOff x="0" y="6402276"/>
            <a:chExt cx="9144000" cy="455724"/>
          </a:xfrm>
        </p:grpSpPr>
        <p:pic>
          <p:nvPicPr>
            <p:cNvPr id="14341" name="Imagem 6" descr="Logo SindusCon.jpg"/>
            <p:cNvPicPr>
              <a:picLocks noChangeAspect="1"/>
            </p:cNvPicPr>
            <p:nvPr/>
          </p:nvPicPr>
          <p:blipFill>
            <a:blip r:embed="rId3" cstate="print"/>
            <a:srcRect/>
            <a:stretch>
              <a:fillRect/>
            </a:stretch>
          </p:blipFill>
          <p:spPr bwMode="auto">
            <a:xfrm>
              <a:off x="179512" y="6507356"/>
              <a:ext cx="1403648" cy="350644"/>
            </a:xfrm>
            <a:prstGeom prst="rect">
              <a:avLst/>
            </a:prstGeom>
            <a:noFill/>
            <a:ln w="9525">
              <a:noFill/>
              <a:miter lim="800000"/>
              <a:headEnd/>
              <a:tailEnd/>
            </a:ln>
          </p:spPr>
        </p:pic>
        <p:pic>
          <p:nvPicPr>
            <p:cNvPr id="14342" name="Imagem 7" descr="IEPAC - Logotipo SECONCI-SP.jpg"/>
            <p:cNvPicPr>
              <a:picLocks noChangeAspect="1"/>
            </p:cNvPicPr>
            <p:nvPr/>
          </p:nvPicPr>
          <p:blipFill>
            <a:blip r:embed="rId4" cstate="print"/>
            <a:srcRect/>
            <a:stretch>
              <a:fillRect/>
            </a:stretch>
          </p:blipFill>
          <p:spPr bwMode="auto">
            <a:xfrm>
              <a:off x="7596336" y="6402276"/>
              <a:ext cx="1331640" cy="455724"/>
            </a:xfrm>
            <a:prstGeom prst="rect">
              <a:avLst/>
            </a:prstGeom>
            <a:noFill/>
            <a:ln w="9525">
              <a:noFill/>
              <a:miter lim="800000"/>
              <a:headEnd/>
              <a:tailEnd/>
            </a:ln>
          </p:spPr>
        </p:pic>
        <p:sp>
          <p:nvSpPr>
            <p:cNvPr id="14343" name="Retângulo 11"/>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9" name="Retângulo 8"/>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aixaDeTexto 8"/>
          <p:cNvSpPr txBox="1">
            <a:spLocks noChangeArrowheads="1"/>
          </p:cNvSpPr>
          <p:nvPr/>
        </p:nvSpPr>
        <p:spPr bwMode="auto">
          <a:xfrm>
            <a:off x="395288" y="908050"/>
            <a:ext cx="8424862" cy="5172075"/>
          </a:xfrm>
          <a:prstGeom prst="rect">
            <a:avLst/>
          </a:prstGeom>
          <a:noFill/>
          <a:ln w="9525">
            <a:noFill/>
            <a:miter lim="800000"/>
            <a:headEnd/>
            <a:tailEnd/>
          </a:ln>
        </p:spPr>
        <p:txBody>
          <a:bodyPr>
            <a:spAutoFit/>
          </a:bodyPr>
          <a:lstStyle/>
          <a:p>
            <a:pPr algn="just"/>
            <a:r>
              <a:rPr lang="pt-BR" sz="2400" b="1">
                <a:latin typeface="Calibri" pitchFamily="34" charset="0"/>
              </a:rPr>
              <a:t>Metodologia</a:t>
            </a:r>
          </a:p>
          <a:p>
            <a:pPr algn="just"/>
            <a:r>
              <a:rPr lang="pt-BR" sz="2400" b="1">
                <a:latin typeface="Calibri" pitchFamily="34" charset="0"/>
              </a:rPr>
              <a:t>V –</a:t>
            </a:r>
            <a:r>
              <a:rPr lang="pt-BR" sz="3200" b="1">
                <a:latin typeface="Calibri" pitchFamily="34" charset="0"/>
              </a:rPr>
              <a:t> </a:t>
            </a:r>
            <a:r>
              <a:rPr lang="pt-BR" sz="2400" b="1">
                <a:latin typeface="Calibri" pitchFamily="34" charset="0"/>
              </a:rPr>
              <a:t>Construção de Matriz de Viabilidade de Inserção Segura</a:t>
            </a:r>
          </a:p>
          <a:p>
            <a:pPr algn="just"/>
            <a:r>
              <a:rPr lang="pt-BR" sz="2200">
                <a:latin typeface="Calibri" pitchFamily="34" charset="0"/>
              </a:rPr>
              <a:t>A partir da Análise de Viabilidade de Inserção Segura pela equipe de Saúde e Segurança do Trabalho do SECONCI-SP</a:t>
            </a:r>
          </a:p>
          <a:p>
            <a:pPr algn="just"/>
            <a:endParaRPr lang="pt-BR" sz="1000" b="1">
              <a:latin typeface="Calibri" pitchFamily="34" charset="0"/>
            </a:endParaRPr>
          </a:p>
          <a:p>
            <a:pPr algn="just"/>
            <a:r>
              <a:rPr lang="pt-BR" sz="2400" b="1">
                <a:latin typeface="Calibri" pitchFamily="34" charset="0"/>
              </a:rPr>
              <a:t>VI – Ranking de Viabilidade de Inserção Segundo Tipo de Deficiência e Função</a:t>
            </a:r>
          </a:p>
          <a:p>
            <a:pPr algn="just"/>
            <a:r>
              <a:rPr lang="pt-BR" sz="2200">
                <a:latin typeface="Calibri" pitchFamily="34" charset="0"/>
              </a:rPr>
              <a:t>A partir da Matriz de Viabilidade de Inserção Segura, através das recomendações: Sem Restrição, Restrição Parcial e Restrição Total para cada função/atividade segundo tipo de deficiência. Para composição do ranking foram consideradas as funções, segundo tipo de deficiência, com maior número de atividades sem restrição seguidas de restrição parcial. As funções com restrição total para todas as atividades não foram consideradas.</a:t>
            </a:r>
            <a:endParaRPr lang="pt-BR" sz="2400" b="1">
              <a:latin typeface="Calibri" pitchFamily="34" charset="0"/>
            </a:endParaRPr>
          </a:p>
          <a:p>
            <a:pPr algn="just"/>
            <a:endParaRPr lang="pt-BR">
              <a:latin typeface="Calibri" pitchFamily="34" charset="0"/>
            </a:endParaRPr>
          </a:p>
        </p:txBody>
      </p:sp>
      <p:grpSp>
        <p:nvGrpSpPr>
          <p:cNvPr id="15363" name="Grupo 5"/>
          <p:cNvGrpSpPr>
            <a:grpSpLocks/>
          </p:cNvGrpSpPr>
          <p:nvPr/>
        </p:nvGrpSpPr>
        <p:grpSpPr bwMode="auto">
          <a:xfrm>
            <a:off x="0" y="6402388"/>
            <a:ext cx="9144000" cy="455612"/>
            <a:chOff x="0" y="6402276"/>
            <a:chExt cx="9144000" cy="455724"/>
          </a:xfrm>
        </p:grpSpPr>
        <p:pic>
          <p:nvPicPr>
            <p:cNvPr id="15364" name="Imagem 6" descr="Logo SindusCon.jpg"/>
            <p:cNvPicPr>
              <a:picLocks noChangeAspect="1"/>
            </p:cNvPicPr>
            <p:nvPr/>
          </p:nvPicPr>
          <p:blipFill>
            <a:blip r:embed="rId2" cstate="print"/>
            <a:srcRect/>
            <a:stretch>
              <a:fillRect/>
            </a:stretch>
          </p:blipFill>
          <p:spPr bwMode="auto">
            <a:xfrm>
              <a:off x="179512" y="6507356"/>
              <a:ext cx="1403648" cy="350644"/>
            </a:xfrm>
            <a:prstGeom prst="rect">
              <a:avLst/>
            </a:prstGeom>
            <a:noFill/>
            <a:ln w="9525">
              <a:noFill/>
              <a:miter lim="800000"/>
              <a:headEnd/>
              <a:tailEnd/>
            </a:ln>
          </p:spPr>
        </p:pic>
        <p:pic>
          <p:nvPicPr>
            <p:cNvPr id="15365" name="Imagem 7" descr="IEPAC - Logotipo SECONCI-SP.jpg"/>
            <p:cNvPicPr>
              <a:picLocks noChangeAspect="1"/>
            </p:cNvPicPr>
            <p:nvPr/>
          </p:nvPicPr>
          <p:blipFill>
            <a:blip r:embed="rId3" cstate="print"/>
            <a:srcRect/>
            <a:stretch>
              <a:fillRect/>
            </a:stretch>
          </p:blipFill>
          <p:spPr bwMode="auto">
            <a:xfrm>
              <a:off x="7596336" y="6402276"/>
              <a:ext cx="1331640" cy="455724"/>
            </a:xfrm>
            <a:prstGeom prst="rect">
              <a:avLst/>
            </a:prstGeom>
            <a:noFill/>
            <a:ln w="9525">
              <a:noFill/>
              <a:miter lim="800000"/>
              <a:headEnd/>
              <a:tailEnd/>
            </a:ln>
          </p:spPr>
        </p:pic>
        <p:sp>
          <p:nvSpPr>
            <p:cNvPr id="15366" name="Retângulo 10"/>
            <p:cNvSpPr>
              <a:spLocks noChangeArrowheads="1"/>
            </p:cNvSpPr>
            <p:nvPr/>
          </p:nvSpPr>
          <p:spPr bwMode="auto">
            <a:xfrm>
              <a:off x="0" y="6581001"/>
              <a:ext cx="9144000" cy="276999"/>
            </a:xfrm>
            <a:prstGeom prst="rect">
              <a:avLst/>
            </a:prstGeom>
            <a:noFill/>
            <a:ln w="9525">
              <a:noFill/>
              <a:miter lim="800000"/>
              <a:headEnd/>
              <a:tailEnd/>
            </a:ln>
          </p:spPr>
          <p:txBody>
            <a:bodyPr>
              <a:spAutoFit/>
            </a:bodyPr>
            <a:lstStyle/>
            <a:p>
              <a:pPr algn="ctr"/>
              <a:r>
                <a:rPr lang="pt-BR" sz="1200" b="1">
                  <a:latin typeface="Calibri" pitchFamily="34" charset="0"/>
                </a:rPr>
                <a:t>Estudo de Viabilidade para Inserção Segura de PCD na Construção Civil</a:t>
              </a:r>
            </a:p>
          </p:txBody>
        </p:sp>
      </p:grpSp>
      <p:sp>
        <p:nvSpPr>
          <p:cNvPr id="8" name="Retângulo 7"/>
          <p:cNvSpPr/>
          <p:nvPr/>
        </p:nvSpPr>
        <p:spPr>
          <a:xfrm>
            <a:off x="0" y="0"/>
            <a:ext cx="9144000" cy="188640"/>
          </a:xfrm>
          <a:prstGeom prst="rect">
            <a:avLst/>
          </a:prstGeom>
          <a:gradFill flip="none" rotWithShape="1">
            <a:gsLst>
              <a:gs pos="0">
                <a:srgbClr val="92D050"/>
              </a:gs>
              <a:gs pos="50000">
                <a:schemeClr val="accent3">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3494</TotalTime>
  <Words>2390</Words>
  <Application>Microsoft Macintosh PowerPoint</Application>
  <PresentationFormat>On-screen Show (4:3)</PresentationFormat>
  <Paragraphs>329</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SECONCI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rosangela.fedoce</dc:creator>
  <cp:lastModifiedBy>Norma Araujo</cp:lastModifiedBy>
  <cp:revision>263</cp:revision>
  <dcterms:created xsi:type="dcterms:W3CDTF">2011-07-11T21:16:01Z</dcterms:created>
  <dcterms:modified xsi:type="dcterms:W3CDTF">2014-05-19T22:16:17Z</dcterms:modified>
</cp:coreProperties>
</file>