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481" r:id="rId2"/>
    <p:sldId id="1469" r:id="rId3"/>
    <p:sldId id="1470" r:id="rId4"/>
    <p:sldId id="1468" r:id="rId5"/>
    <p:sldId id="1472" r:id="rId6"/>
    <p:sldId id="1568" r:id="rId7"/>
    <p:sldId id="1660" r:id="rId8"/>
    <p:sldId id="1659" r:id="rId9"/>
    <p:sldId id="1664" r:id="rId10"/>
    <p:sldId id="1634" r:id="rId11"/>
    <p:sldId id="1666" r:id="rId12"/>
    <p:sldId id="1670" r:id="rId13"/>
    <p:sldId id="1663" r:id="rId14"/>
    <p:sldId id="1661" r:id="rId15"/>
    <p:sldId id="1635" r:id="rId16"/>
    <p:sldId id="1671" r:id="rId17"/>
    <p:sldId id="1643" r:id="rId18"/>
    <p:sldId id="1645" r:id="rId19"/>
    <p:sldId id="1644" r:id="rId20"/>
    <p:sldId id="1646" r:id="rId21"/>
    <p:sldId id="1641" r:id="rId22"/>
    <p:sldId id="1642" r:id="rId23"/>
    <p:sldId id="1647" r:id="rId24"/>
    <p:sldId id="1650" r:id="rId25"/>
    <p:sldId id="1648" r:id="rId26"/>
    <p:sldId id="1649" r:id="rId27"/>
    <p:sldId id="1665" r:id="rId28"/>
    <p:sldId id="1502" r:id="rId29"/>
    <p:sldId id="1527" r:id="rId30"/>
    <p:sldId id="1526" r:id="rId31"/>
    <p:sldId id="1525" r:id="rId32"/>
    <p:sldId id="1651" r:id="rId33"/>
    <p:sldId id="1652" r:id="rId34"/>
    <p:sldId id="1653" r:id="rId35"/>
    <p:sldId id="1667" r:id="rId36"/>
    <p:sldId id="1654" r:id="rId37"/>
    <p:sldId id="1655" r:id="rId3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DDDDDD"/>
    <a:srgbClr val="FF0000"/>
    <a:srgbClr val="CCECFF"/>
    <a:srgbClr val="969696"/>
    <a:srgbClr val="EAEAEA"/>
    <a:srgbClr val="FFCC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3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andra\G\Or&#231;amentos\OR&#199;AMENTO%20ABRAINC%20201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Orçamento Ordinário 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7196483970667159"/>
          <c:y val="0.14129523809523811"/>
          <c:w val="0.79077640661422721"/>
          <c:h val="0.75127798300188864"/>
        </c:manualLayout>
      </c:layout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rgbClr val="002060"/>
              </a:solidFill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Lbls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59%</a:t>
                    </a:r>
                    <a:br>
                      <a:rPr lang="en-US" smtClean="0"/>
                    </a:br>
                    <a:fld id="{30969FDF-8ACE-48D6-8B9D-059657185BD4}" type="VALUE">
                      <a:rPr lang="en-US" smtClean="0"/>
                      <a:pPr/>
                      <a:t>[VALOR]</a:t>
                    </a:fld>
                    <a:endParaRPr lang="en-US" smtClean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'Relatorio Conselho'!$I$8:$I$9</c:f>
              <c:strCache>
                <c:ptCount val="2"/>
                <c:pt idx="0">
                  <c:v>Orçado</c:v>
                </c:pt>
                <c:pt idx="1">
                  <c:v>Realizado</c:v>
                </c:pt>
              </c:strCache>
            </c:strRef>
          </c:cat>
          <c:val>
            <c:numRef>
              <c:f>'Relatorio Conselho'!$J$8:$J$9</c:f>
              <c:numCache>
                <c:formatCode>_("R$"* #,##0.00_);_("R$"* \(#,##0.00\);_("R$"* "-"??_);_(@_)</c:formatCode>
                <c:ptCount val="2"/>
                <c:pt idx="0">
                  <c:v>3574516</c:v>
                </c:pt>
                <c:pt idx="1">
                  <c:v>2109569.827</c:v>
                </c:pt>
              </c:numCache>
            </c:numRef>
          </c:val>
          <c:extLst/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356069016"/>
        <c:axId val="356066272"/>
      </c:barChart>
      <c:catAx>
        <c:axId val="356069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6066272"/>
        <c:crosses val="autoZero"/>
        <c:auto val="1"/>
        <c:lblAlgn val="ctr"/>
        <c:lblOffset val="100"/>
        <c:noMultiLvlLbl val="0"/>
      </c:catAx>
      <c:valAx>
        <c:axId val="35606627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R$&quot;* #,##0.00_);_(&quot;R$&quot;* \(#,##0.00\);_(&quot;R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6069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19/11/2014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12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60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922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77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00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155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725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401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581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8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77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398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496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38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5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93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41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5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98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58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44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6900-742D-4448-9A4F-B4F71AF6D1E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19/11/2014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F74E-398B-4537-93DA-DE59C8C84B3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19/11/2014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6DF0-D46B-4125-A5A3-C338E9447CD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19/11/2014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BF6C-1838-4D13-A497-B8E6723D9EF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19/11/2014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4069-F31D-40AD-BCD9-8410C17359A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19/11/2014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5E7-0A4D-4C24-A6E3-D91D49E3ADC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19/11/2014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76B-CDAA-452C-BC6F-3B632B62D1D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19/11/2014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4A38-AA09-40DA-A24D-4847E127FDA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19/11/2014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A431-A6FC-4CCA-A5B3-3895A82E191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19/11/2014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6244-BCBB-41CE-97CA-45F1C01061B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19/11/2014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4CFA-0DC3-4940-BA60-E97C1A6D435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19/11/2014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2A5767-0F9A-4DFF-AC7C-98B2FFE1AE5E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19/11/2014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179510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1619672" y="2852936"/>
            <a:ext cx="5400600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13/11/2014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49870"/>
            <a:ext cx="8027534" cy="18351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16024" y="620688"/>
            <a:ext cx="8964488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Terceirização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por STF ou encaminhamento para lei (PL 4330 ou 87)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Contatos </a:t>
            </a:r>
            <a:r>
              <a:rPr lang="pt-BR" dirty="0"/>
              <a:t>CENIBRA, Min. Sydney </a:t>
            </a:r>
            <a:r>
              <a:rPr lang="pt-BR" dirty="0" smtClean="0"/>
              <a:t>Sanches, Artur Maia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Assessoria para participação ABRAINC – Maria Fernanda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Petição para participação </a:t>
            </a:r>
            <a:r>
              <a:rPr lang="pt-BR" dirty="0" err="1" smtClean="0"/>
              <a:t>Amicus</a:t>
            </a:r>
            <a:r>
              <a:rPr lang="pt-BR" dirty="0" smtClean="0"/>
              <a:t> </a:t>
            </a:r>
            <a:r>
              <a:rPr lang="pt-BR" dirty="0" err="1" smtClean="0"/>
              <a:t>Curiae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Insistir ou novo nome</a:t>
            </a:r>
            <a:endParaRPr lang="pt-BR" b="1" dirty="0"/>
          </a:p>
          <a:p>
            <a:endParaRPr lang="pt-BR" dirty="0" smtClean="0"/>
          </a:p>
          <a:p>
            <a:r>
              <a:rPr lang="pt-BR" b="1" dirty="0" smtClean="0"/>
              <a:t>Trabalho Análogo à Escravidão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PLS </a:t>
            </a:r>
            <a:r>
              <a:rPr lang="pt-BR" b="1" dirty="0"/>
              <a:t>432/2013 – </a:t>
            </a:r>
            <a:r>
              <a:rPr lang="pt-BR" dirty="0"/>
              <a:t>parecer do relator, senador Romero Jucá (PMDB/RO) – aprovação pela Comissão Mista do Congresso Nacional.</a:t>
            </a:r>
            <a:r>
              <a:rPr lang="pt-BR" b="1" dirty="0"/>
              <a:t> 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Avocação </a:t>
            </a:r>
            <a:r>
              <a:rPr lang="pt-BR" b="1" dirty="0"/>
              <a:t>de procedimentos </a:t>
            </a:r>
            <a:r>
              <a:rPr lang="pt-BR" dirty="0" smtClean="0"/>
              <a:t>- requerimento ABRAINC </a:t>
            </a:r>
            <a:r>
              <a:rPr lang="pt-BR" dirty="0"/>
              <a:t>para </a:t>
            </a:r>
            <a:r>
              <a:rPr lang="pt-BR" dirty="0" smtClean="0"/>
              <a:t>Min. do Trabalho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Resposta MTE, com remissão a ADIN – CNA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ADIN</a:t>
            </a:r>
            <a:r>
              <a:rPr lang="pt-BR" dirty="0" smtClean="0"/>
              <a:t> pela ABRAINC sobre Port. Min. No 2 – Dra. Luciana </a:t>
            </a:r>
            <a:r>
              <a:rPr lang="pt-BR" dirty="0" err="1" smtClean="0"/>
              <a:t>Lóssio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estratégia da ADIN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escritório a ser contratado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proposta</a:t>
            </a:r>
          </a:p>
          <a:p>
            <a:pPr lvl="1"/>
            <a:endParaRPr lang="pt-BR" dirty="0"/>
          </a:p>
          <a:p>
            <a:pPr lvl="0"/>
            <a:r>
              <a:rPr lang="pt-BR" b="1" dirty="0"/>
              <a:t> 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276325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defTabSz="914145" eaLnBrk="0" hangingPunct="0">
              <a:defRPr sz="19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/>
              <a:t>Relações de Trabalho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5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508888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Governança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14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91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 smtClean="0"/>
              <a:t>Reuniões entre empresas impactadas com questões referentes ao TEM - produção e envio de avocação de procedimentos enviada ao MTE</a:t>
            </a:r>
          </a:p>
          <a:p>
            <a:endParaRPr lang="pt-BR" dirty="0"/>
          </a:p>
          <a:p>
            <a:r>
              <a:rPr lang="pt-BR" b="1" dirty="0" smtClean="0"/>
              <a:t>Considerações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Comitês – presença aberta. Maior participação, menos governança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Análise das instâncias de definição e seu aperfeiçoamento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Fortalecimento das instâncias consultivas da Associação</a:t>
            </a:r>
          </a:p>
          <a:p>
            <a:endParaRPr lang="pt-BR" dirty="0"/>
          </a:p>
          <a:p>
            <a:r>
              <a:rPr lang="pt-BR" b="1" dirty="0" smtClean="0"/>
              <a:t>Definições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Conselho </a:t>
            </a:r>
            <a:r>
              <a:rPr lang="pt-BR" dirty="0"/>
              <a:t>Jurídico </a:t>
            </a:r>
            <a:r>
              <a:rPr lang="pt-BR" dirty="0" smtClean="0"/>
              <a:t>Consultivo -  apoio </a:t>
            </a:r>
            <a:r>
              <a:rPr lang="pt-BR" dirty="0"/>
              <a:t>às decisões da </a:t>
            </a:r>
            <a:r>
              <a:rPr lang="pt-BR" dirty="0" smtClean="0"/>
              <a:t>Diretoria. Diretores jurídicos das empresas: Cláudio </a:t>
            </a:r>
            <a:r>
              <a:rPr lang="pt-BR" dirty="0"/>
              <a:t>Carvalho (</a:t>
            </a:r>
            <a:r>
              <a:rPr lang="pt-BR" dirty="0" err="1"/>
              <a:t>Cyrela</a:t>
            </a:r>
            <a:r>
              <a:rPr lang="pt-BR" dirty="0"/>
              <a:t>), Maria </a:t>
            </a:r>
            <a:r>
              <a:rPr lang="pt-BR" dirty="0" smtClean="0"/>
              <a:t>Fernanda </a:t>
            </a:r>
            <a:r>
              <a:rPr lang="pt-BR" dirty="0"/>
              <a:t>(MRV), Denise Goulart (</a:t>
            </a:r>
            <a:r>
              <a:rPr lang="pt-BR" dirty="0" err="1"/>
              <a:t>Brookfield</a:t>
            </a:r>
            <a:r>
              <a:rPr lang="pt-BR" dirty="0"/>
              <a:t>), </a:t>
            </a:r>
            <a:r>
              <a:rPr lang="pt-BR" dirty="0" smtClean="0"/>
              <a:t>J. C. </a:t>
            </a:r>
            <a:r>
              <a:rPr lang="pt-BR" dirty="0" err="1"/>
              <a:t>Lazaretti</a:t>
            </a:r>
            <a:r>
              <a:rPr lang="pt-BR" dirty="0"/>
              <a:t> (Tecnisa), Paula Furquim (Rossi). </a:t>
            </a:r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mtClean="0"/>
              <a:t>Documentos </a:t>
            </a:r>
            <a:r>
              <a:rPr lang="pt-BR" dirty="0"/>
              <a:t>relevantes </a:t>
            </a:r>
            <a:r>
              <a:rPr lang="pt-BR" dirty="0" smtClean="0"/>
              <a:t> -  conhecimento </a:t>
            </a:r>
            <a:r>
              <a:rPr lang="pt-BR" dirty="0"/>
              <a:t>de ao menos 3 Diretores </a:t>
            </a:r>
            <a:r>
              <a:rPr lang="pt-BR" dirty="0" smtClean="0"/>
              <a:t>para encaminhamento</a:t>
            </a:r>
            <a:r>
              <a:rPr lang="pt-BR" dirty="0"/>
              <a:t>. M</a:t>
            </a:r>
            <a:r>
              <a:rPr lang="pt-BR" dirty="0" smtClean="0"/>
              <a:t>anual </a:t>
            </a:r>
            <a:r>
              <a:rPr lang="pt-BR" dirty="0"/>
              <a:t>com fluxo </a:t>
            </a:r>
            <a:r>
              <a:rPr lang="pt-BR" dirty="0" smtClean="0"/>
              <a:t>de </a:t>
            </a:r>
            <a:r>
              <a:rPr lang="pt-BR" dirty="0"/>
              <a:t>aprovações no decorrer do próximo ano.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Comitê Técnico + CTQ </a:t>
            </a:r>
            <a:r>
              <a:rPr lang="pt-BR" b="1" dirty="0" err="1" smtClean="0"/>
              <a:t>Sinduscon</a:t>
            </a: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mensais CTQ -  representação ABRAINC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Técnico - Reuniões bimensais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Aperfeiçoamentos na governança - </a:t>
            </a:r>
            <a:r>
              <a:rPr lang="pt-BR" b="1" dirty="0" smtClean="0"/>
              <a:t>IBGC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Governança ABRAINC e o Comitê Jurídico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237658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Mandato 2015/2016 </a:t>
            </a:r>
            <a:r>
              <a:rPr lang="pt-BR" dirty="0" smtClean="0"/>
              <a:t>– encaminhamento -  Conselho Deliberativo 5/12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Presidente, Vice-Presidente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Diretoria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Indicação 1º mandato </a:t>
            </a:r>
            <a:r>
              <a:rPr lang="pt-BR" dirty="0" smtClean="0"/>
              <a:t>– 2 membros de empresas com 4 cotas, 1 membro de 3 cotas, 1 membro de 2 cotas, 1 membro + suplente de 1 cota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Hoje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4 cotas – Novellino, Rubens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3 cotas – Leonardo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2 cotas – Nick, Meyer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1 Cota – Ronaldo Cury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Proposta para reunião do CD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Diretoria ABRAINC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031889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Diretoria ABRAINC – D&amp;O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8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09224"/>
              </p:ext>
            </p:extLst>
          </p:nvPr>
        </p:nvGraphicFramePr>
        <p:xfrm>
          <a:off x="971601" y="1772817"/>
          <a:ext cx="6403289" cy="3066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946"/>
                <a:gridCol w="2178917"/>
                <a:gridCol w="2090426"/>
              </a:tblGrid>
              <a:tr h="1226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Seguradoras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Limite Máximo Garantido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R$ 500.000,00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R$ 1.000.000,00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R$ 4.000.000,00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Franquias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20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J. Malucelli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R$ 3.105,06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R$ 4.673,74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R$ 13.568,14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Zero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Para todas as coberturas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20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Itaú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 apresentou opção para R$ 500.000,00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R$ 4.887,24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R$ 15.663,78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Zero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Para todas as coberturas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847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16523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Modelo de Negócios, </a:t>
            </a:r>
            <a:r>
              <a:rPr lang="pt-BR" sz="2400" b="1" dirty="0" err="1" smtClean="0"/>
              <a:t>Distratos</a:t>
            </a:r>
            <a:r>
              <a:rPr lang="pt-BR" sz="2400" b="1" dirty="0" smtClean="0"/>
              <a:t>, Modelo de Vendas</a:t>
            </a:r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 </a:t>
            </a:r>
          </a:p>
          <a:p>
            <a:pPr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752338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8" y="137436"/>
            <a:ext cx="8696325" cy="171938"/>
          </a:xfrm>
        </p:spPr>
        <p:txBody>
          <a:bodyPr vert="horz" lIns="0" tIns="0" rIns="0" bIns="0" rtlCol="0" anchor="t">
            <a:noAutofit/>
          </a:bodyPr>
          <a:lstStyle/>
          <a:p>
            <a:pPr defTabSz="914145"/>
            <a:r>
              <a:rPr lang="pt-BR" sz="2000" b="1" dirty="0">
                <a:latin typeface="Arial" charset="0"/>
                <a:ea typeface="+mn-ea"/>
                <a:cs typeface="Arial" charset="0"/>
              </a:rPr>
              <a:t>Modelo de vendas – aproximação com o MP</a:t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28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/>
          </a:p>
          <a:p>
            <a:endParaRPr lang="pt-BR" sz="1700" b="1" dirty="0" smtClean="0"/>
          </a:p>
          <a:p>
            <a:endParaRPr lang="pt-BR" sz="1700" b="1" dirty="0"/>
          </a:p>
          <a:p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lvl="0"/>
            <a:r>
              <a:rPr lang="pt-BR" sz="1700" b="1" dirty="0" smtClean="0"/>
              <a:t>MRV e HM viraram chave. Questões trabalhistas -  Marcos Lopes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Lei Complementar – a partir de 1/1/2015 – Supersimples - 6% até R$ 180 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Corretores Associados – PL Edinho Bentes aprovado na Câmara; agora Senado</a:t>
            </a:r>
          </a:p>
          <a:p>
            <a:r>
              <a:rPr lang="pt-BR" sz="1700" dirty="0" smtClean="0"/>
              <a:t>(Loteamento Fechado também aprovado na Câmara)</a:t>
            </a:r>
          </a:p>
          <a:p>
            <a:pPr lvl="0"/>
            <a:endParaRPr lang="pt-BR" sz="1700" b="1" dirty="0"/>
          </a:p>
          <a:p>
            <a:pPr lvl="0"/>
            <a:r>
              <a:rPr lang="pt-BR" sz="1700" b="1" dirty="0" smtClean="0"/>
              <a:t>Acórdão Turma Uniformização TJ-SP – com previsão contratual, CA</a:t>
            </a:r>
          </a:p>
          <a:p>
            <a:pPr lvl="0"/>
            <a:endParaRPr lang="pt-BR" sz="1700" b="1" dirty="0" smtClean="0"/>
          </a:p>
          <a:p>
            <a:pPr lvl="0"/>
            <a:r>
              <a:rPr lang="pt-BR" sz="1700" b="1" dirty="0" smtClean="0"/>
              <a:t>SJRP -  </a:t>
            </a:r>
            <a:r>
              <a:rPr lang="pt-BR" sz="1700" dirty="0" smtClean="0"/>
              <a:t>Gurupi e Redentora – Corretagem não apartada</a:t>
            </a:r>
          </a:p>
          <a:p>
            <a:pPr lvl="0"/>
            <a:endParaRPr lang="pt-BR" sz="1700" b="1" dirty="0"/>
          </a:p>
          <a:p>
            <a:pPr lvl="0"/>
            <a:r>
              <a:rPr lang="pt-BR" sz="1700" b="1" dirty="0" smtClean="0"/>
              <a:t>Autuação </a:t>
            </a:r>
            <a:r>
              <a:rPr lang="pt-BR" sz="1700" b="1" dirty="0"/>
              <a:t>INSS – Brasília, </a:t>
            </a:r>
            <a:r>
              <a:rPr lang="pt-BR" sz="1700" b="1" dirty="0" smtClean="0"/>
              <a:t>Porto Alegre; </a:t>
            </a:r>
            <a:r>
              <a:rPr lang="pt-BR" sz="1700" b="1" dirty="0"/>
              <a:t>decisões contrárias </a:t>
            </a:r>
            <a:r>
              <a:rPr lang="pt-BR" sz="1700" b="1" dirty="0" smtClean="0"/>
              <a:t>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Ainda não alinhamento para retomada de discussão</a:t>
            </a:r>
            <a:endParaRPr lang="pt-BR" sz="1700" dirty="0"/>
          </a:p>
          <a:p>
            <a:pPr lvl="0"/>
            <a:endParaRPr lang="pt-BR" sz="1700" b="1" dirty="0"/>
          </a:p>
          <a:p>
            <a:pPr lvl="0"/>
            <a:r>
              <a:rPr lang="pt-BR" sz="1700" b="1" dirty="0"/>
              <a:t>Minuta-padrão RJ – </a:t>
            </a:r>
            <a:r>
              <a:rPr lang="pt-BR" sz="1700" dirty="0"/>
              <a:t>apresentação Comitê Jurídico ABRAINC – 21/10 – Dr. Maury, Dr. </a:t>
            </a:r>
            <a:r>
              <a:rPr lang="pt-BR" sz="1700" dirty="0" err="1"/>
              <a:t>Werson</a:t>
            </a:r>
            <a:r>
              <a:rPr lang="pt-BR" sz="1700" dirty="0"/>
              <a:t> Rego, </a:t>
            </a:r>
            <a:r>
              <a:rPr lang="pt-BR" sz="1700" dirty="0" err="1"/>
              <a:t>Murillo</a:t>
            </a:r>
            <a:r>
              <a:rPr lang="pt-BR" sz="1700" dirty="0"/>
              <a:t> </a:t>
            </a:r>
            <a:r>
              <a:rPr lang="pt-BR" sz="1700" dirty="0" err="1"/>
              <a:t>Allevato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Judiciário: na dúvida, defesa do + frágil.  </a:t>
            </a:r>
            <a:r>
              <a:rPr lang="pt-BR" sz="1600" dirty="0" err="1"/>
              <a:t>Auto-regulação</a:t>
            </a:r>
            <a:r>
              <a:rPr lang="pt-BR" sz="1600" dirty="0"/>
              <a:t> e </a:t>
            </a:r>
            <a:r>
              <a:rPr lang="pt-BR" sz="1600" dirty="0" err="1"/>
              <a:t>desjudicialização</a:t>
            </a:r>
            <a:r>
              <a:rPr lang="pt-BR" sz="1600" dirty="0"/>
              <a:t> por equilíbrio.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RJ-CNJ-MJ- estados. Apresentação reunião </a:t>
            </a:r>
            <a:r>
              <a:rPr lang="pt-BR" sz="1600" dirty="0" smtClean="0"/>
              <a:t>CD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Participação efetiva para correção de pontos controversos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600" b="1" dirty="0" smtClean="0"/>
              <a:t>Um novo modelo é possível?</a:t>
            </a:r>
            <a:endParaRPr lang="pt-BR" sz="1700" b="1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/>
              <a:t>C</a:t>
            </a:r>
            <a:r>
              <a:rPr lang="pt-BR" sz="1700" b="1" dirty="0" smtClean="0"/>
              <a:t>ontratação pela empresa, </a:t>
            </a:r>
            <a:r>
              <a:rPr lang="pt-BR" sz="1700" b="1" dirty="0"/>
              <a:t>apesar de carregar maiores custos iniciais, tem reflexos positivos no médio e longo prazo para </a:t>
            </a:r>
            <a:r>
              <a:rPr lang="pt-BR" sz="1700" b="1" dirty="0" smtClean="0"/>
              <a:t>associadas </a:t>
            </a:r>
            <a:r>
              <a:rPr lang="pt-BR" sz="1700" b="1" dirty="0"/>
              <a:t>e para o setor.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9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382458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-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Para minimizar efeitos de forma imediata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62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/>
              <a:t>1 - Concessão de crédito</a:t>
            </a:r>
            <a:r>
              <a:rPr lang="pt-BR" sz="1700" b="1" dirty="0" smtClean="0"/>
              <a:t> - Comitê </a:t>
            </a:r>
            <a:r>
              <a:rPr lang="pt-BR" sz="1700" b="1" dirty="0"/>
              <a:t>Financeiro </a:t>
            </a:r>
            <a:r>
              <a:rPr lang="pt-BR" sz="1700" b="1" dirty="0" smtClean="0"/>
              <a:t>ABRAINC</a:t>
            </a:r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Ratings/ Integração com informações de </a:t>
            </a:r>
            <a:r>
              <a:rPr lang="pt-BR" sz="1700" dirty="0" smtClean="0"/>
              <a:t>crédito - CETIP – Gafisa, </a:t>
            </a:r>
            <a:r>
              <a:rPr lang="pt-BR" sz="1700" dirty="0" err="1" smtClean="0"/>
              <a:t>Cyrela</a:t>
            </a:r>
            <a:r>
              <a:rPr lang="pt-BR" sz="1700" dirty="0" smtClean="0"/>
              <a:t>, Rossi. 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Reunião com CETIP e Diretoria de Crédito Itaú em 14/11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1700" b="1" dirty="0" smtClean="0"/>
              <a:t>2 </a:t>
            </a:r>
            <a:r>
              <a:rPr lang="pt-BR" sz="1700" b="1" dirty="0"/>
              <a:t>- </a:t>
            </a:r>
            <a:r>
              <a:rPr lang="pt-BR" sz="1700" b="1" u="sng" dirty="0"/>
              <a:t>Modelo de Negócios/ </a:t>
            </a:r>
            <a:r>
              <a:rPr lang="pt-BR" sz="1700" b="1" u="sng" dirty="0" smtClean="0"/>
              <a:t>Bancos</a:t>
            </a:r>
            <a:endParaRPr lang="pt-BR" sz="1700" b="1" u="sng" dirty="0"/>
          </a:p>
          <a:p>
            <a:r>
              <a:rPr lang="pt-BR" sz="1700" b="1" dirty="0"/>
              <a:t>GT - </a:t>
            </a:r>
            <a:r>
              <a:rPr lang="pt-BR" sz="1700" dirty="0"/>
              <a:t>Rafael Novellino, Marcelo Borges, Carlos </a:t>
            </a:r>
            <a:r>
              <a:rPr lang="pt-BR" sz="1700" dirty="0" err="1"/>
              <a:t>Piani</a:t>
            </a:r>
            <a:r>
              <a:rPr lang="pt-BR" sz="1700" dirty="0"/>
              <a:t>, Rodrigo Luna, Gafisa, </a:t>
            </a:r>
            <a:r>
              <a:rPr lang="pt-BR" sz="1700" dirty="0" smtClean="0"/>
              <a:t>ABRAINC</a:t>
            </a:r>
            <a:endParaRPr lang="pt-BR" sz="17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Repasse antecipado </a:t>
            </a:r>
            <a:r>
              <a:rPr lang="pt-BR" sz="1700" dirty="0"/>
              <a:t>– piloto em curso – reunião </a:t>
            </a:r>
            <a:r>
              <a:rPr lang="pt-BR" sz="1700" dirty="0" smtClean="0"/>
              <a:t>4/11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Discussão sobre médio prazo </a:t>
            </a:r>
            <a:r>
              <a:rPr lang="pt-BR" sz="1700" dirty="0"/>
              <a:t>- processos</a:t>
            </a:r>
          </a:p>
          <a:p>
            <a:endParaRPr lang="pt-BR" sz="1700" dirty="0"/>
          </a:p>
          <a:p>
            <a:r>
              <a:rPr lang="pt-BR" sz="1700" b="1" dirty="0"/>
              <a:t>3</a:t>
            </a:r>
            <a:r>
              <a:rPr lang="pt-BR" sz="1700" b="1" dirty="0" smtClean="0"/>
              <a:t> </a:t>
            </a:r>
            <a:r>
              <a:rPr lang="pt-BR" sz="1700" b="1" dirty="0"/>
              <a:t>- </a:t>
            </a:r>
            <a:r>
              <a:rPr lang="pt-BR" sz="1700" b="1" u="sng" dirty="0"/>
              <a:t>Ajustes legislativos</a:t>
            </a:r>
            <a:r>
              <a:rPr lang="pt-BR" sz="1700" b="1" dirty="0"/>
              <a:t> – GT Legislativo - </a:t>
            </a:r>
            <a:r>
              <a:rPr lang="pt-BR" sz="1700" dirty="0"/>
              <a:t>Rubens </a:t>
            </a:r>
            <a:r>
              <a:rPr lang="pt-BR" sz="1700" dirty="0" err="1"/>
              <a:t>Menin</a:t>
            </a:r>
            <a:r>
              <a:rPr lang="pt-BR" sz="1700" dirty="0"/>
              <a:t>, Flavio </a:t>
            </a:r>
            <a:r>
              <a:rPr lang="pt-BR" sz="1700" dirty="0" err="1"/>
              <a:t>Zarzur</a:t>
            </a:r>
            <a:r>
              <a:rPr lang="pt-BR" sz="1700" dirty="0"/>
              <a:t>, Ronaldo Cury, Claudio Bernardes, ABRAINC, Luiz Fernando </a:t>
            </a:r>
            <a:r>
              <a:rPr lang="pt-BR" sz="1700" dirty="0" smtClean="0"/>
              <a:t>Moura</a:t>
            </a:r>
            <a:endParaRPr lang="pt-BR" sz="17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Imagem </a:t>
            </a:r>
            <a:r>
              <a:rPr lang="pt-BR" sz="1700" b="1" dirty="0"/>
              <a:t>do setor e esclarecimentos </a:t>
            </a:r>
            <a:r>
              <a:rPr lang="pt-BR" sz="1700" dirty="0"/>
              <a:t>–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Definições </a:t>
            </a:r>
            <a:r>
              <a:rPr lang="pt-BR" sz="1700" b="1" dirty="0"/>
              <a:t>legais sobre retenção </a:t>
            </a:r>
            <a:r>
              <a:rPr lang="pt-BR" sz="1700" dirty="0"/>
              <a:t>– trabalho proativo com Legislativo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Empresas ABRAINC – 44 Deputados Federais e 6 Senadores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Plano de Acompanhamento ABRAINC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Plano de acompanhamento com Secovi e CBIC: definições, </a:t>
            </a:r>
            <a:r>
              <a:rPr lang="pt-BR" dirty="0" smtClean="0"/>
              <a:t>implementação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700" b="1" u="sng" dirty="0"/>
              <a:t>4 - Jurisprudência</a:t>
            </a:r>
            <a:r>
              <a:rPr lang="pt-BR" sz="1700" b="1" dirty="0"/>
              <a:t> - GT Judiciário com Comitê Jurídico ABRAINC – cont.</a:t>
            </a:r>
          </a:p>
          <a:p>
            <a:r>
              <a:rPr lang="pt-BR" sz="1700" b="1" dirty="0"/>
              <a:t>GT Judiciário -  </a:t>
            </a:r>
            <a:r>
              <a:rPr lang="pt-BR" sz="1700" dirty="0"/>
              <a:t>Claudio Carvalho, MF, JC </a:t>
            </a:r>
            <a:r>
              <a:rPr lang="pt-BR" sz="1700" dirty="0" err="1"/>
              <a:t>Lazaretti</a:t>
            </a:r>
            <a:r>
              <a:rPr lang="pt-BR" sz="1700" dirty="0"/>
              <a:t>, Denise, VL, CB, LFM, ABRAINC</a:t>
            </a:r>
            <a:endParaRPr lang="pt-BR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700" dirty="0" smtClean="0"/>
              <a:t> </a:t>
            </a:r>
            <a:endParaRPr lang="pt-BR" sz="1700" b="1" u="sng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10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96030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– GT Judiciário - Jurisprudência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5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Cartilha</a:t>
            </a:r>
            <a:r>
              <a:rPr lang="pt-BR" dirty="0" smtClean="0"/>
              <a:t> </a:t>
            </a:r>
            <a:r>
              <a:rPr lang="pt-BR" dirty="0"/>
              <a:t>- agenda integrada, finalização, lançamento, </a:t>
            </a:r>
            <a:r>
              <a:rPr lang="pt-BR" dirty="0" smtClean="0"/>
              <a:t>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Destinatários</a:t>
            </a:r>
            <a:r>
              <a:rPr lang="pt-BR" dirty="0"/>
              <a:t> – consumidores, MP, </a:t>
            </a:r>
            <a:r>
              <a:rPr lang="pt-BR" dirty="0" err="1"/>
              <a:t>Procons</a:t>
            </a:r>
            <a:r>
              <a:rPr lang="pt-BR" dirty="0"/>
              <a:t>, Executivo, STJ - defesa do equilíbrio.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Objetivos</a:t>
            </a:r>
          </a:p>
          <a:p>
            <a:r>
              <a:rPr lang="pt-BR" b="1" dirty="0" smtClean="0"/>
              <a:t>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Importância da produção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Valorização e propostas pelo equilíbrio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Documento base para construção de enunciados e </a:t>
            </a:r>
            <a:r>
              <a:rPr lang="pt-BR" dirty="0" smtClean="0"/>
              <a:t>entendimentos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Verificação e finalização de texto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de reuniões para leitura final com Secovi, CBIC e </a:t>
            </a:r>
            <a:r>
              <a:rPr lang="pt-BR" dirty="0" err="1" smtClean="0"/>
              <a:t>Ademi-RJ</a:t>
            </a:r>
            <a:r>
              <a:rPr lang="pt-BR" dirty="0" smtClean="0"/>
              <a:t> 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sz="1700" dirty="0"/>
          </a:p>
          <a:p>
            <a:r>
              <a:rPr lang="pt-BR" sz="1700" b="1" dirty="0" smtClean="0"/>
              <a:t>Lançamento </a:t>
            </a:r>
            <a:r>
              <a:rPr lang="pt-BR" sz="1700" dirty="0" smtClean="0"/>
              <a:t>–evento em Brasília – última semana de fevereiro</a:t>
            </a:r>
          </a:p>
          <a:p>
            <a:endParaRPr lang="pt-BR" sz="1700" b="1" dirty="0"/>
          </a:p>
          <a:p>
            <a:endParaRPr lang="pt-BR" sz="1700" b="1" dirty="0" smtClean="0"/>
          </a:p>
          <a:p>
            <a:r>
              <a:rPr lang="pt-BR" sz="1700" b="1" dirty="0" smtClean="0"/>
              <a:t>Agenda concatenada </a:t>
            </a:r>
            <a:r>
              <a:rPr lang="pt-BR" sz="1700" dirty="0" smtClean="0"/>
              <a:t>– lançamento, mesas, divulgação – Comitê de Comunicação</a:t>
            </a:r>
            <a:endParaRPr lang="pt-BR" sz="17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0953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– GT Judiciário - Jurisprudência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31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Leis </a:t>
            </a:r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Problema de origem - </a:t>
            </a:r>
            <a:r>
              <a:rPr lang="pt-BR" dirty="0" err="1"/>
              <a:t>ambigüidade</a:t>
            </a:r>
            <a:r>
              <a:rPr lang="pt-BR" dirty="0"/>
              <a:t>, reflexo de tensões </a:t>
            </a:r>
            <a:r>
              <a:rPr lang="pt-BR" dirty="0" smtClean="0"/>
              <a:t>políticas </a:t>
            </a:r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Aplicação, fiscalização - insegurança do </a:t>
            </a:r>
            <a:r>
              <a:rPr lang="pt-BR" dirty="0" smtClean="0"/>
              <a:t>servidor</a:t>
            </a:r>
            <a:endParaRPr lang="pt-BR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/>
              <a:t>Criar núcleos que constituam entendimentos - credibilidade das </a:t>
            </a:r>
            <a:r>
              <a:rPr lang="pt-BR" dirty="0" smtClean="0"/>
              <a:t>partes</a:t>
            </a:r>
            <a:endParaRPr lang="pt-BR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/>
              <a:t>Formar jurisprudências estabilizadoras.</a:t>
            </a:r>
          </a:p>
          <a:p>
            <a:pPr marL="0" lvl="1"/>
            <a:endParaRPr lang="pt-BR" sz="1700" b="1" dirty="0"/>
          </a:p>
          <a:p>
            <a:pPr marL="0" lvl="1"/>
            <a:r>
              <a:rPr lang="pt-BR" b="1" dirty="0" smtClean="0"/>
              <a:t>Encontro </a:t>
            </a:r>
            <a:r>
              <a:rPr lang="pt-BR" b="1" dirty="0"/>
              <a:t>com </a:t>
            </a:r>
            <a:r>
              <a:rPr lang="pt-BR" b="1" dirty="0" err="1"/>
              <a:t>Werson</a:t>
            </a:r>
            <a:r>
              <a:rPr lang="pt-BR" b="1" dirty="0"/>
              <a:t> </a:t>
            </a:r>
            <a:r>
              <a:rPr lang="pt-BR" b="1" dirty="0" smtClean="0"/>
              <a:t>Rego </a:t>
            </a:r>
            <a:r>
              <a:rPr lang="pt-BR" dirty="0" smtClean="0"/>
              <a:t>– Conselho Deliberativo – 5/12?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0" lvl="1"/>
            <a:r>
              <a:rPr lang="pt-BR" b="1" dirty="0"/>
              <a:t>Enunciados </a:t>
            </a:r>
            <a:r>
              <a:rPr lang="pt-BR" b="1" dirty="0" smtClean="0"/>
              <a:t>ABRAINC/SECOVI </a:t>
            </a:r>
            <a:r>
              <a:rPr lang="pt-BR" dirty="0"/>
              <a:t>– entendimentos, </a:t>
            </a:r>
            <a:r>
              <a:rPr lang="pt-BR" dirty="0" smtClean="0"/>
              <a:t>contribuições </a:t>
            </a:r>
            <a:r>
              <a:rPr lang="pt-BR" dirty="0"/>
              <a:t>p/ </a:t>
            </a:r>
            <a:r>
              <a:rPr lang="pt-BR" dirty="0" smtClean="0"/>
              <a:t>Cartilha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0" lvl="1"/>
            <a:r>
              <a:rPr lang="pt-BR" b="1" dirty="0" smtClean="0"/>
              <a:t>Secovi</a:t>
            </a:r>
            <a:r>
              <a:rPr lang="pt-BR" dirty="0" smtClean="0"/>
              <a:t> – encontro com MP 3/11 -  Prioridade – Decaimento – próxima novembro</a:t>
            </a:r>
            <a:endParaRPr lang="pt-BR" dirty="0"/>
          </a:p>
          <a:p>
            <a:pPr marL="457200" lvl="2"/>
            <a:endParaRPr lang="pt-BR" dirty="0"/>
          </a:p>
          <a:p>
            <a:pPr marL="0" lvl="1"/>
            <a:r>
              <a:rPr lang="pt-BR" b="1" dirty="0"/>
              <a:t>Discussão e contribuição para a Minuta Rio de </a:t>
            </a:r>
            <a:r>
              <a:rPr lang="pt-BR" b="1" dirty="0" smtClean="0"/>
              <a:t>Janeiro</a:t>
            </a:r>
          </a:p>
          <a:p>
            <a:pPr marL="0" lvl="1"/>
            <a:endParaRPr lang="pt-BR" b="1" dirty="0"/>
          </a:p>
          <a:p>
            <a:r>
              <a:rPr lang="pt-BR" b="1" dirty="0"/>
              <a:t>Mesas com Judiciário – </a:t>
            </a:r>
            <a:r>
              <a:rPr lang="pt-BR" dirty="0"/>
              <a:t>encontro Secovi em 29/10;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Dr. </a:t>
            </a:r>
            <a:r>
              <a:rPr lang="pt-BR" dirty="0" smtClean="0"/>
              <a:t>Ulysses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eformas </a:t>
            </a:r>
            <a:r>
              <a:rPr lang="pt-BR" dirty="0"/>
              <a:t>– </a:t>
            </a:r>
            <a:r>
              <a:rPr lang="pt-BR" dirty="0" smtClean="0"/>
              <a:t>concatenação</a:t>
            </a:r>
            <a:endParaRPr lang="pt-BR" dirty="0"/>
          </a:p>
          <a:p>
            <a:pPr marL="0" lvl="1"/>
            <a:endParaRPr lang="pt-BR" b="1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55327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</a:t>
            </a:r>
            <a:r>
              <a:rPr lang="pt-BR" sz="1700" dirty="0" smtClean="0"/>
              <a:t>retirada.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68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Arquitetura Mackenzie -  </a:t>
            </a:r>
            <a:r>
              <a:rPr lang="pt-BR" b="1" dirty="0" err="1" smtClean="0"/>
              <a:t>Caldana</a:t>
            </a:r>
            <a:r>
              <a:rPr lang="pt-BR" b="1" dirty="0" smtClean="0"/>
              <a:t>, </a:t>
            </a:r>
            <a:r>
              <a:rPr lang="pt-BR" b="1" dirty="0" err="1" smtClean="0"/>
              <a:t>Nardelli</a:t>
            </a:r>
            <a:r>
              <a:rPr lang="pt-BR" b="1" dirty="0" smtClean="0"/>
              <a:t> (ASBEA)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Seminário Temático ABRAINC-Mackenzie </a:t>
            </a:r>
            <a:r>
              <a:rPr lang="pt-BR" dirty="0" smtClean="0"/>
              <a:t>– a Incorporação e a produção da cidade – 10 de fevereiro, 30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Desarmamento, apresentação de motivos; poder público, academia e incorporadores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aperfeiçoar inclusão das </a:t>
            </a:r>
            <a:r>
              <a:rPr lang="pt-BR" dirty="0"/>
              <a:t>questões urbanas na </a:t>
            </a:r>
            <a:r>
              <a:rPr lang="pt-BR" dirty="0" smtClean="0"/>
              <a:t>produção - 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Elenco de questões a serem aprofundadas e </a:t>
            </a:r>
            <a:r>
              <a:rPr lang="pt-BR" dirty="0" err="1" smtClean="0"/>
              <a:t>publicizadas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Apresentações para alunos – incorporação na prática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Outras propostas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burocracia nas aprovações - produtividade, marco regulatório, melhorias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Premiação </a:t>
            </a:r>
            <a:r>
              <a:rPr lang="pt-BR" dirty="0"/>
              <a:t>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NRE – Poli – definir e apoiar temas para estudos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Núcleo de Real </a:t>
            </a:r>
            <a:r>
              <a:rPr lang="pt-BR" dirty="0" err="1" smtClean="0"/>
              <a:t>Estate</a:t>
            </a:r>
            <a:r>
              <a:rPr lang="pt-BR" dirty="0" smtClean="0"/>
              <a:t>, pós, alunos – iniciação científica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O equilíbrio econômico dos contratos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Os projetos e a geração de viagens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700" b="1" dirty="0"/>
              <a:t>Gentilezas Urbanas </a:t>
            </a:r>
            <a:r>
              <a:rPr lang="pt-BR" sz="1700" dirty="0"/>
              <a:t>– apoio ABRAINC;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err="1"/>
              <a:t>Parklets</a:t>
            </a:r>
            <a:r>
              <a:rPr lang="pt-BR" sz="1700" dirty="0"/>
              <a:t> – reunião 6/11 – </a:t>
            </a:r>
            <a:r>
              <a:rPr lang="pt-BR" sz="1700" dirty="0" err="1"/>
              <a:t>Cyrela</a:t>
            </a:r>
            <a:r>
              <a:rPr lang="pt-BR" sz="1700" dirty="0"/>
              <a:t>, </a:t>
            </a:r>
            <a:r>
              <a:rPr lang="pt-BR" sz="1700" dirty="0" err="1"/>
              <a:t>Brookfield</a:t>
            </a:r>
            <a:r>
              <a:rPr lang="pt-BR" sz="1700" dirty="0"/>
              <a:t> – </a:t>
            </a:r>
            <a:r>
              <a:rPr lang="pt-BR" sz="1700" dirty="0" smtClean="0"/>
              <a:t>pacote </a:t>
            </a:r>
            <a:r>
              <a:rPr lang="pt-BR" sz="1700" dirty="0"/>
              <a:t>ABRAINC</a:t>
            </a:r>
          </a:p>
          <a:p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/>
            <a:endParaRPr lang="pt-BR" dirty="0" smtClean="0"/>
          </a:p>
          <a:p>
            <a:endParaRPr lang="pt-BR" b="1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Imagem -  Academia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  <a:r>
              <a:rPr lang="pt-BR" sz="1050" dirty="0" smtClean="0"/>
              <a:t>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886714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67307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Informações</a:t>
            </a:r>
            <a:r>
              <a:rPr lang="en-US" sz="2400" b="1" dirty="0">
                <a:sym typeface="Helvetica" charset="0"/>
              </a:rPr>
              <a:t>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sobre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o setor – </a:t>
            </a:r>
          </a:p>
          <a:p>
            <a:pPr algn="ctr"/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/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Dados FIPE </a:t>
            </a: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19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765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defTabSz="914145" eaLnBrk="0" hangingPunct="0"/>
            <a:r>
              <a:rPr lang="pt-BR" sz="2000" b="1" dirty="0"/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8543169" y="652534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14</a:t>
            </a:r>
            <a:endParaRPr lang="pt-BR" sz="105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004838"/>
              </p:ext>
            </p:extLst>
          </p:nvPr>
        </p:nvGraphicFramePr>
        <p:xfrm>
          <a:off x="61913" y="976313"/>
          <a:ext cx="9020175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5" imgW="9020222" imgH="4905388" progId="Excel.Sheet.12">
                  <p:embed/>
                </p:oleObj>
              </mc:Choice>
              <mc:Fallback>
                <p:oleObj name="Worksheet" r:id="rId5" imgW="9020222" imgH="49053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13" y="976313"/>
                        <a:ext cx="9020175" cy="490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53194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95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88640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hangingPunct="0">
              <a:defRPr sz="20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O Custo da Burocracia no Imóvel - agenda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627" y="620690"/>
            <a:ext cx="8361561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/>
              <a:t>Arq</a:t>
            </a:r>
            <a:r>
              <a:rPr lang="pt-BR" b="1" dirty="0"/>
              <a:t>. Futuro </a:t>
            </a:r>
            <a:r>
              <a:rPr lang="pt-BR" dirty="0"/>
              <a:t>– </a:t>
            </a:r>
            <a:r>
              <a:rPr lang="pt-BR" b="1" dirty="0"/>
              <a:t>set 2013 </a:t>
            </a:r>
            <a:r>
              <a:rPr lang="pt-BR" dirty="0"/>
              <a:t>- outros inputs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Recursos limitados – </a:t>
            </a:r>
            <a:r>
              <a:rPr lang="pt-BR" dirty="0" err="1"/>
              <a:t>U</a:t>
            </a:r>
            <a:r>
              <a:rPr lang="pt-BR" dirty="0" err="1" smtClean="0"/>
              <a:t>rban</a:t>
            </a:r>
            <a:r>
              <a:rPr lang="pt-BR" dirty="0" smtClean="0"/>
              <a:t> Project </a:t>
            </a:r>
            <a:r>
              <a:rPr lang="pt-BR" dirty="0" err="1"/>
              <a:t>F</a:t>
            </a:r>
            <a:r>
              <a:rPr lang="pt-BR" dirty="0" err="1" smtClean="0"/>
              <a:t>inance</a:t>
            </a:r>
            <a:r>
              <a:rPr lang="pt-BR" dirty="0" smtClean="0"/>
              <a:t> – Rafael </a:t>
            </a:r>
            <a:r>
              <a:rPr lang="pt-BR" dirty="0" err="1" smtClean="0"/>
              <a:t>Vanzella</a:t>
            </a:r>
            <a:endParaRPr lang="pt-BR" dirty="0"/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PPP </a:t>
            </a:r>
            <a:r>
              <a:rPr lang="pt-BR" dirty="0"/>
              <a:t>-  necessidade de garantias e controles de prazos por </a:t>
            </a:r>
            <a:r>
              <a:rPr lang="pt-BR" dirty="0" smtClean="0"/>
              <a:t>municípios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Bancos públicos aliados neste desenvolvimento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José Roberto Afonso </a:t>
            </a:r>
            <a:r>
              <a:rPr lang="pt-BR" dirty="0" smtClean="0"/>
              <a:t>- Municípios: ações concretas compartilhadas - remoto</a:t>
            </a:r>
            <a:endParaRPr lang="pt-BR" dirty="0"/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Governo Federal - agenda de reforma institucional pensando no urbanismo – questão municipal </a:t>
            </a:r>
            <a:r>
              <a:rPr lang="pt-BR" dirty="0"/>
              <a:t>de federalizou em junho 2013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 smtClean="0"/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/>
              <a:t>Carlos Ari Sundfeld </a:t>
            </a:r>
            <a:r>
              <a:rPr lang="pt-BR" dirty="0" smtClean="0"/>
              <a:t>– Público e Privado no Des. Urbanístico: desafios </a:t>
            </a:r>
            <a:r>
              <a:rPr lang="pt-BR" smtClean="0"/>
              <a:t>jurídicos </a:t>
            </a:r>
            <a:endParaRPr lang="pt-BR" dirty="0" smtClean="0"/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Regulação urbanística excessiva – ideologia regulatória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Excessos vs. Leis de Caso concreto, ações clandestinas, falta de qualidade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Ampla desregulação seria irreal: Art. 182 Constituição, Estatuto da Cidade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Agenda que consiga espaço perante Saúde, Educação Transportes. Resposta organizacional: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Aumentar qualificação técnica do pessoal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Órgãos fortes, integrados e centrais nas aprovações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gências municipais reguladoras, com MA, PH, trânsito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Padronizar processos urbanísticos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Aumentar controle das decisões em matéria urbanística 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15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0940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/>
            <a:r>
              <a:rPr lang="en-US" sz="20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Produtividade</a:t>
            </a:r>
            <a:r>
              <a:rPr lang="en-US" sz="20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 – </a:t>
            </a:r>
            <a:r>
              <a:rPr lang="en-US" sz="20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desburocratização</a:t>
            </a:r>
            <a:r>
              <a:rPr lang="en-US" sz="20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 – </a:t>
            </a:r>
            <a:r>
              <a:rPr lang="en-US" sz="20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Registros</a:t>
            </a:r>
            <a:r>
              <a:rPr lang="en-US" sz="20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 e </a:t>
            </a:r>
            <a:r>
              <a:rPr lang="en-US" sz="20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bancos</a:t>
            </a: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/>
              <a:t>Registro Eletrônico - Evento dia 29/9 – Bancos, Cartórios, CETIP</a:t>
            </a:r>
          </a:p>
          <a:p>
            <a:r>
              <a:rPr lang="pt-BR" sz="1600" b="1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Flauzilino: Registro Eletrônico pronto em SP, ES, PE,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Assinaturas, guarda de documentos, quadro-resumo eletrônico regulamentado, inclusão de Consórcio e CCI ok. Bancos e cartórios: não há obstáculos – falta tratamento de exceções, que só com o início de implementação poderão ter seu tratamento finalizado.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Aplicativo ARISP com ABRAINC para individualizações disponível.</a:t>
            </a:r>
          </a:p>
          <a:p>
            <a:pPr lvl="0"/>
            <a:endParaRPr lang="pt-BR" sz="1600" dirty="0"/>
          </a:p>
          <a:p>
            <a:pPr lvl="0"/>
            <a:r>
              <a:rPr lang="pt-BR" sz="1600" b="1" dirty="0"/>
              <a:t>Encaminhamentos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CETIP com ARISP </a:t>
            </a:r>
            <a:r>
              <a:rPr lang="pt-BR" sz="1600" dirty="0" smtClean="0"/>
              <a:t>e ABECIP – </a:t>
            </a:r>
            <a:r>
              <a:rPr lang="pt-BR" sz="1600" dirty="0"/>
              <a:t>proposta de fluxo/processo. </a:t>
            </a:r>
            <a:r>
              <a:rPr lang="pt-BR" sz="1600" dirty="0" smtClean="0"/>
              <a:t>Pilotos </a:t>
            </a:r>
            <a:r>
              <a:rPr lang="pt-BR" sz="1600" dirty="0"/>
              <a:t>ainda neste ano. </a:t>
            </a:r>
            <a:endParaRPr lang="pt-BR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Melhora de extratos bancários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Modelo construído com sugestões das empresas - Cyrela, Tecnisa, Rossi e MRV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Reuniões com ABECIP, Caixa, Itaú, Santander, Bradesco; agendamento BB)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Propostas enviadas – GT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600" b="1" dirty="0"/>
              <a:t>Discussões sobre Questões Tributárias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Permuta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RET 4% em estoque vendido após entrega</a:t>
            </a:r>
          </a:p>
          <a:p>
            <a:endParaRPr lang="pt-BR" sz="1700" dirty="0" smtClean="0"/>
          </a:p>
          <a:p>
            <a:endParaRPr lang="pt-BR" sz="1700" dirty="0" smtClean="0"/>
          </a:p>
          <a:p>
            <a:endParaRPr lang="pt-BR" sz="1700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8663818" y="6525344"/>
            <a:ext cx="55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16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2553064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3922"/>
            <a:ext cx="8696325" cy="322750"/>
          </a:xfrm>
        </p:spPr>
        <p:txBody>
          <a:bodyPr vert="horz" lIns="0" tIns="0" rIns="0" bIns="0" rtlCol="0" anchor="t">
            <a:noAutofit/>
          </a:bodyPr>
          <a:lstStyle/>
          <a:p>
            <a:pPr defTabSz="914145"/>
            <a:r>
              <a:rPr lang="pt-BR" sz="2000" b="1" dirty="0">
                <a:latin typeface="Arial" charset="0"/>
                <a:ea typeface="+mn-ea"/>
                <a:cs typeface="Arial" charset="0"/>
              </a:rPr>
              <a:t>Burocracia, Licenciamentos – O Custo da Burocracia</a:t>
            </a: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610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700" b="1" dirty="0"/>
              <a:t>Modelo </a:t>
            </a:r>
            <a:r>
              <a:rPr lang="pt-BR" sz="1700" b="1" dirty="0" smtClean="0"/>
              <a:t>simplificado para prefeitos e outros – material impresso </a:t>
            </a:r>
            <a:r>
              <a:rPr lang="pt-BR" sz="1700" b="1" dirty="0"/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Processo Declaratório – responsabilidade do proponente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Balcão Único – Curitiba, </a:t>
            </a:r>
            <a:r>
              <a:rPr lang="pt-BR" sz="1700" dirty="0" err="1"/>
              <a:t>Graprohab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Simplificação legislativa – esforço de SP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Informatização – linha BNDES, modelo Curitiba</a:t>
            </a:r>
          </a:p>
          <a:p>
            <a:endParaRPr lang="pt-BR" sz="1700" b="1" dirty="0" smtClean="0"/>
          </a:p>
          <a:p>
            <a:r>
              <a:rPr lang="pt-BR" sz="1700" b="1" dirty="0" smtClean="0"/>
              <a:t>São Paulo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/>
              <a:t>P</a:t>
            </a:r>
            <a:r>
              <a:rPr lang="pt-BR" sz="1700" dirty="0" err="1" smtClean="0"/>
              <a:t>erenização</a:t>
            </a:r>
            <a:r>
              <a:rPr lang="pt-BR" sz="1700" dirty="0" smtClean="0"/>
              <a:t> de melhorias: gestão, crescimento, transparência (</a:t>
            </a:r>
            <a:r>
              <a:rPr lang="pt-BR" sz="1700" dirty="0" err="1" smtClean="0"/>
              <a:t>anti-corrupção</a:t>
            </a:r>
            <a:r>
              <a:rPr lang="pt-BR" sz="17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Reunião presidentes de empresas com Prefeito Haddad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Min. Público – pacto com cartilha – segurança jurídica vs. </a:t>
            </a:r>
            <a:r>
              <a:rPr lang="pt-BR" sz="1700" smtClean="0"/>
              <a:t>compromisso 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Frente </a:t>
            </a:r>
            <a:r>
              <a:rPr lang="pt-BR" sz="1700" b="1" dirty="0"/>
              <a:t>Nacional de Prefeitos </a:t>
            </a:r>
            <a:r>
              <a:rPr lang="pt-BR" sz="1700" dirty="0"/>
              <a:t>– </a:t>
            </a:r>
            <a:r>
              <a:rPr lang="pt-BR" sz="1700" dirty="0" smtClean="0"/>
              <a:t>reuniões 21/5 SP, 10/10</a:t>
            </a:r>
            <a:r>
              <a:rPr lang="pt-BR" sz="1700" dirty="0"/>
              <a:t> </a:t>
            </a:r>
            <a:r>
              <a:rPr lang="pt-BR" sz="1700" dirty="0" smtClean="0"/>
              <a:t>Curitiba, 10/11 Campinas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150 </a:t>
            </a:r>
            <a:r>
              <a:rPr lang="pt-BR" sz="1700" dirty="0"/>
              <a:t>prefeituras, patrocínio CBIC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Curitiba</a:t>
            </a:r>
            <a:r>
              <a:rPr lang="pt-BR" sz="1700" dirty="0"/>
              <a:t>, POA, Joinville, Fortaleza, SP, RJ, Salvador, Goiânia, RJ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Replicar </a:t>
            </a:r>
            <a:r>
              <a:rPr lang="pt-BR" sz="1700" dirty="0"/>
              <a:t>encontros da ABRASF – Assoc. Bras. dos Secretários de Fazenda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Seguro </a:t>
            </a:r>
            <a:r>
              <a:rPr lang="pt-BR" sz="1700" dirty="0" err="1"/>
              <a:t>func</a:t>
            </a:r>
            <a:r>
              <a:rPr lang="pt-BR" sz="1700" dirty="0"/>
              <a:t>. público – produto na SUSEP à espera de um piloto – Campinas?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Ação conjunta com CBIC/ 80 Secretários de Urbanismo </a:t>
            </a:r>
            <a:r>
              <a:rPr lang="pt-BR" sz="1700" dirty="0"/>
              <a:t>-</a:t>
            </a:r>
            <a:r>
              <a:rPr lang="pt-BR" sz="1700" dirty="0" smtClean="0"/>
              <a:t> principais cidades do 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/>
              <a:t>Rio de Janeiro – </a:t>
            </a:r>
            <a:r>
              <a:rPr lang="pt-BR" sz="1700" dirty="0"/>
              <a:t>Secretária Madalena </a:t>
            </a:r>
            <a:r>
              <a:rPr lang="pt-BR" sz="1700" dirty="0" smtClean="0"/>
              <a:t>– 21/5 - alternativa </a:t>
            </a:r>
            <a:r>
              <a:rPr lang="pt-BR" sz="1700" dirty="0"/>
              <a:t>para </a:t>
            </a:r>
            <a:r>
              <a:rPr lang="pt-BR" sz="1700" dirty="0" err="1" smtClean="0"/>
              <a:t>Falconi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 smtClean="0"/>
              <a:t>Porto Alegre </a:t>
            </a:r>
            <a:r>
              <a:rPr lang="pt-BR" sz="1700" dirty="0" smtClean="0"/>
              <a:t>– reunião com Secretário Cristiano Tatsch – 18/8 – proposta de modelo</a:t>
            </a:r>
          </a:p>
          <a:p>
            <a:endParaRPr lang="pt-BR" sz="1700" dirty="0"/>
          </a:p>
          <a:p>
            <a:r>
              <a:rPr lang="pt-BR" sz="1700" b="1" dirty="0" smtClean="0"/>
              <a:t>Campinas</a:t>
            </a:r>
            <a:r>
              <a:rPr lang="pt-BR" sz="1700" dirty="0" smtClean="0"/>
              <a:t> – reunião Prefeito </a:t>
            </a:r>
            <a:r>
              <a:rPr lang="pt-BR" sz="1700" dirty="0"/>
              <a:t>Jonas </a:t>
            </a:r>
            <a:r>
              <a:rPr lang="pt-BR" sz="1700" dirty="0" err="1"/>
              <a:t>Donizetti</a:t>
            </a:r>
            <a:r>
              <a:rPr lang="pt-BR" sz="1700" dirty="0"/>
              <a:t> em </a:t>
            </a:r>
            <a:r>
              <a:rPr lang="pt-BR" sz="1700" dirty="0" smtClean="0"/>
              <a:t>2/9 – integração com </a:t>
            </a:r>
            <a:r>
              <a:rPr lang="pt-BR" sz="1700" dirty="0" err="1" smtClean="0"/>
              <a:t>Comunitas</a:t>
            </a:r>
            <a:endParaRPr lang="pt-BR" sz="17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584273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3922"/>
            <a:ext cx="8696325" cy="322750"/>
          </a:xfrm>
        </p:spPr>
        <p:txBody>
          <a:bodyPr vert="horz" lIns="0" tIns="0" rIns="0" bIns="0" rtlCol="0" anchor="t">
            <a:noAutofit/>
          </a:bodyPr>
          <a:lstStyle/>
          <a:p>
            <a:pPr defTabSz="914145"/>
            <a:r>
              <a:rPr lang="pt-BR" sz="2000" b="1" dirty="0">
                <a:latin typeface="Arial" charset="0"/>
                <a:ea typeface="+mn-ea"/>
                <a:cs typeface="Arial" charset="0"/>
              </a:rPr>
              <a:t>Burocracia, Licenciamentos – O Custo da Burocracia</a:t>
            </a: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431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700" b="1" dirty="0" smtClean="0"/>
              <a:t>Eletropaulo – 11/11/2014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700" b="1" dirty="0"/>
          </a:p>
          <a:p>
            <a:r>
              <a:rPr lang="pt-BR" sz="1600" b="1" dirty="0"/>
              <a:t>1 – Casos específicos</a:t>
            </a:r>
            <a:r>
              <a:rPr lang="pt-BR" sz="1600" dirty="0"/>
              <a:t> - </a:t>
            </a:r>
            <a:r>
              <a:rPr lang="pt-BR" sz="1600" dirty="0" smtClean="0"/>
              <a:t>discussão </a:t>
            </a:r>
            <a:r>
              <a:rPr lang="pt-BR" sz="1600" dirty="0"/>
              <a:t>com cada </a:t>
            </a:r>
            <a:r>
              <a:rPr lang="pt-BR" sz="1600" dirty="0" smtClean="0"/>
              <a:t>empresa</a:t>
            </a:r>
          </a:p>
          <a:p>
            <a:endParaRPr lang="pt-BR" sz="1600" dirty="0"/>
          </a:p>
          <a:p>
            <a:r>
              <a:rPr lang="pt-BR" sz="1600" b="1" dirty="0"/>
              <a:t>2 – Agenda de acompanhamento - aperfeiçoamentos no fluxo e nas operações</a:t>
            </a:r>
            <a:r>
              <a:rPr lang="pt-BR" sz="1600" dirty="0"/>
              <a:t> - reuniões trimestrais coordenadas pela AES </a:t>
            </a:r>
            <a:r>
              <a:rPr lang="pt-BR" sz="1600" dirty="0" smtClean="0"/>
              <a:t>Eletropaulo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b="1" dirty="0"/>
              <a:t>3- Agenda </a:t>
            </a:r>
            <a:r>
              <a:rPr lang="pt-BR" sz="1600" b="1" dirty="0" smtClean="0"/>
              <a:t>mensal de </a:t>
            </a:r>
            <a:r>
              <a:rPr lang="pt-BR" sz="1600" b="1" dirty="0"/>
              <a:t>planejamento - o atendimento dos projetos de acordo com regulação do setor</a:t>
            </a:r>
            <a:r>
              <a:rPr lang="pt-BR" sz="1600" dirty="0"/>
              <a:t> – necessidade de subestações para projetos com demanda &gt; 2500 KW. A</a:t>
            </a:r>
            <a:r>
              <a:rPr lang="pt-BR" sz="1600" dirty="0" smtClean="0"/>
              <a:t>linhamento </a:t>
            </a:r>
            <a:r>
              <a:rPr lang="pt-BR" sz="1600" dirty="0"/>
              <a:t>de previsão de crescimento na RM de São Paulo (e outras regiões do país) e eventual revisão de regulação com ANEEL.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b="1" dirty="0" smtClean="0"/>
              <a:t>SMT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Reuniões com Secretário Jilmar </a:t>
            </a:r>
            <a:r>
              <a:rPr lang="pt-BR" sz="1600" dirty="0" err="1" smtClean="0"/>
              <a:t>Tatto</a:t>
            </a:r>
            <a:r>
              <a:rPr lang="pt-BR" sz="1600" dirty="0" smtClean="0"/>
              <a:t> sobre PL – PGT e fluxos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Agenda sobre interferências com </a:t>
            </a:r>
            <a:r>
              <a:rPr lang="pt-BR" sz="1600" dirty="0" err="1" smtClean="0"/>
              <a:t>Convias</a:t>
            </a:r>
            <a:r>
              <a:rPr lang="pt-BR" sz="1600" dirty="0" smtClean="0"/>
              <a:t>, Eletropaulo, Comgás, SABESP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18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650997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1091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Contribuições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Projetos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18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174625" y="116632"/>
            <a:ext cx="38164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hangingPunct="0">
              <a:defRPr sz="20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Cash </a:t>
            </a:r>
            <a:r>
              <a:rPr lang="pt-BR" dirty="0" err="1"/>
              <a:t>Flow</a:t>
            </a:r>
            <a:r>
              <a:rPr lang="pt-BR" dirty="0"/>
              <a:t> ABRAINC 2014</a:t>
            </a:r>
          </a:p>
          <a:p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60557"/>
              </p:ext>
            </p:extLst>
          </p:nvPr>
        </p:nvGraphicFramePr>
        <p:xfrm>
          <a:off x="323528" y="1628800"/>
          <a:ext cx="8568951" cy="2349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750"/>
                <a:gridCol w="1026319"/>
                <a:gridCol w="966586"/>
                <a:gridCol w="1041965"/>
                <a:gridCol w="1089273"/>
                <a:gridCol w="719648"/>
                <a:gridCol w="245139"/>
                <a:gridCol w="1008112"/>
                <a:gridCol w="1440159"/>
              </a:tblGrid>
              <a:tr h="360040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effectLst/>
                        </a:rPr>
                        <a:t>Posição em 01/2014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>
                          <a:effectLst/>
                        </a:rPr>
                        <a:t>Saldo Conta Corrente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31.556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effectLst/>
                        </a:rPr>
                        <a:t>TOTAL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smtClean="0">
                          <a:effectLst/>
                        </a:rPr>
                        <a:t>1.760.553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1049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>
                          <a:effectLst/>
                        </a:rPr>
                        <a:t>Saldo Aplicação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1.728.997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23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 Janeiro </a:t>
                      </a:r>
                      <a:r>
                        <a:rPr lang="pt-BR" sz="1600" u="none" strike="noStrike" dirty="0" smtClean="0">
                          <a:effectLst/>
                        </a:rPr>
                        <a:t>a Outubro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Receita</a:t>
                      </a:r>
                      <a:endParaRPr lang="pt-BR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Despesas </a:t>
                      </a:r>
                      <a:endParaRPr lang="pt-BR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 smtClean="0">
                          <a:effectLst/>
                        </a:rPr>
                        <a:t>Posição</a:t>
                      </a:r>
                      <a:r>
                        <a:rPr lang="pt-BR" sz="1800" b="1" u="none" strike="noStrike" baseline="0" dirty="0" smtClean="0">
                          <a:effectLst/>
                        </a:rPr>
                        <a:t> Atual</a:t>
                      </a:r>
                      <a:endParaRPr lang="pt-BR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64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Ordinária</a:t>
                      </a:r>
                      <a:endParaRPr lang="pt-BR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Projetos</a:t>
                      </a:r>
                      <a:endParaRPr lang="pt-BR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TOTAL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Ordinária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Projetos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TOTAL</a:t>
                      </a:r>
                      <a:endParaRPr lang="pt-BR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Conta Corrente + Aplicação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84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 smtClean="0">
                          <a:effectLst/>
                        </a:rPr>
                        <a:t> 2.322.589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 smtClean="0">
                          <a:effectLst/>
                        </a:rPr>
                        <a:t> 2.127.336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 smtClean="0">
                          <a:effectLst/>
                        </a:rPr>
                        <a:t> 4.449.924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2.113.405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 smtClean="0">
                          <a:effectLst/>
                        </a:rPr>
                        <a:t>  1.756.039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 smtClean="0">
                          <a:effectLst/>
                        </a:rPr>
                        <a:t> 3.869.444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 smtClean="0">
                          <a:effectLst/>
                        </a:rPr>
                        <a:t> 2.420.406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19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8171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179512" y="116632"/>
            <a:ext cx="59766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hangingPunct="0">
              <a:defRPr sz="2000" b="1"/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Orçamento Ordinário 2014 – Janeiro a </a:t>
            </a:r>
            <a:r>
              <a:rPr lang="pt-BR" dirty="0" smtClean="0"/>
              <a:t>Outubro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20</a:t>
            </a:r>
            <a:endParaRPr lang="pt-BR" sz="1050"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716343"/>
              </p:ext>
            </p:extLst>
          </p:nvPr>
        </p:nvGraphicFramePr>
        <p:xfrm>
          <a:off x="20642" y="692696"/>
          <a:ext cx="8856983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2483768" y="594928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Orç</a:t>
            </a:r>
            <a:r>
              <a:rPr lang="pt-BR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. de Despesas Ordinárias</a:t>
            </a:r>
            <a:endParaRPr lang="pt-BR" sz="14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940152" y="587727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Realizado até Outubro</a:t>
            </a:r>
            <a:endParaRPr lang="pt-BR" sz="14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8810" y="116632"/>
            <a:ext cx="30990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defTabSz="914145" eaLnBrk="0" hangingPunct="0"/>
            <a:r>
              <a:rPr lang="pt-BR" sz="2000" b="1" dirty="0"/>
              <a:t>Projetos ABRAINC 2014</a:t>
            </a:r>
          </a:p>
        </p:txBody>
      </p:sp>
      <p:sp>
        <p:nvSpPr>
          <p:cNvPr id="7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8543169" y="652534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21</a:t>
            </a:r>
            <a:endParaRPr lang="pt-BR" sz="1050" dirty="0"/>
          </a:p>
        </p:txBody>
      </p:sp>
      <p:pic>
        <p:nvPicPr>
          <p:cNvPr id="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7" y="717066"/>
            <a:ext cx="8933879" cy="58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5345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Business Plan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preliminar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9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15339"/>
            <a:ext cx="8624887" cy="671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Aperfeiçoamentos</a:t>
            </a:r>
            <a:r>
              <a:rPr lang="pt-BR" dirty="0" smtClean="0"/>
              <a:t> SP, RJ e mais uma cidade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empresas/prefeito – agendamento de encontro com Prefeitos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com entidades locais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Bandeira de gestão: prazos, atendimento, receitas, transparência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Piloto: Curitiba – ver </a:t>
            </a:r>
            <a:r>
              <a:rPr lang="pt-BR" smtClean="0"/>
              <a:t>sistema replicável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Plano Estratégico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Processo Declaratório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 na Legislação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Informatização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Balcão Único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Registro Eletrônico </a:t>
            </a:r>
            <a:r>
              <a:rPr lang="pt-BR" dirty="0" smtClean="0"/>
              <a:t>– implementação no estado de 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Desenho de processo CETIP/ARISP/ABECIP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piloto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Implementação</a:t>
            </a:r>
          </a:p>
          <a:p>
            <a:pPr lvl="1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Licenciamento Ambiental </a:t>
            </a:r>
            <a:r>
              <a:rPr lang="pt-BR" dirty="0" smtClean="0"/>
              <a:t>– segurança jurídica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Desenho de acordo com Ministério Público (ver Equilíbrio nas Relações)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lvl="1"/>
            <a:r>
              <a:rPr lang="pt-BR" i="1" dirty="0"/>
              <a:t>Acompanhamento próximo de 1 pessoa </a:t>
            </a:r>
          </a:p>
          <a:p>
            <a:endParaRPr lang="pt-BR" dirty="0" smtClean="0"/>
          </a:p>
          <a:p>
            <a:endParaRPr lang="pt-BR" b="1" dirty="0"/>
          </a:p>
          <a:p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Business </a:t>
            </a:r>
            <a:r>
              <a:rPr lang="pt-BR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Plan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- Burocracia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844015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Leis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roblema </a:t>
            </a:r>
            <a:r>
              <a:rPr lang="pt-BR" dirty="0"/>
              <a:t>de origem - </a:t>
            </a:r>
            <a:r>
              <a:rPr lang="pt-BR" dirty="0" err="1"/>
              <a:t>ambigüidade</a:t>
            </a:r>
            <a:r>
              <a:rPr lang="pt-BR" dirty="0"/>
              <a:t>, reflexo de tensões políticas. </a:t>
            </a:r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</a:t>
            </a:r>
            <a:r>
              <a:rPr lang="pt-BR" dirty="0"/>
              <a:t>, fiscalização - </a:t>
            </a:r>
            <a:r>
              <a:rPr lang="pt-BR" dirty="0" smtClean="0"/>
              <a:t>insegurança </a:t>
            </a:r>
            <a:r>
              <a:rPr lang="pt-BR" dirty="0"/>
              <a:t>do </a:t>
            </a:r>
            <a:r>
              <a:rPr lang="pt-BR" dirty="0" smtClean="0"/>
              <a:t>servidor.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/>
              <a:t>Criar núcleos que constituam </a:t>
            </a:r>
            <a:r>
              <a:rPr lang="pt-BR" dirty="0" smtClean="0"/>
              <a:t>entendimentos - credibilidade </a:t>
            </a:r>
            <a:r>
              <a:rPr lang="pt-BR" dirty="0"/>
              <a:t>das </a:t>
            </a:r>
            <a:r>
              <a:rPr lang="pt-BR" dirty="0" smtClean="0"/>
              <a:t>partes.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/>
              <a:t>Formar jurisprudências estabilizadoras.</a:t>
            </a:r>
          </a:p>
          <a:p>
            <a:pPr marL="0" lvl="1"/>
            <a:endParaRPr lang="pt-BR" dirty="0" smtClean="0"/>
          </a:p>
          <a:p>
            <a:pPr marL="0" lvl="1"/>
            <a:r>
              <a:rPr lang="pt-BR" b="1" dirty="0" smtClean="0"/>
              <a:t>Ações a respeito</a:t>
            </a:r>
          </a:p>
          <a:p>
            <a:pPr marL="0" lvl="1"/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 </a:t>
            </a:r>
            <a:r>
              <a:rPr lang="pt-BR" b="1" dirty="0"/>
              <a:t>com </a:t>
            </a:r>
            <a:r>
              <a:rPr lang="pt-BR" b="1" dirty="0" err="1"/>
              <a:t>Werson</a:t>
            </a:r>
            <a:r>
              <a:rPr lang="pt-BR" b="1" dirty="0"/>
              <a:t> Rego </a:t>
            </a:r>
            <a:r>
              <a:rPr lang="pt-BR" dirty="0"/>
              <a:t>– </a:t>
            </a:r>
            <a:r>
              <a:rPr lang="pt-BR" dirty="0" smtClean="0"/>
              <a:t>a ideia da </a:t>
            </a:r>
            <a:r>
              <a:rPr lang="pt-BR" dirty="0" err="1" smtClean="0"/>
              <a:t>desjudicialização</a:t>
            </a:r>
            <a:r>
              <a:rPr lang="pt-BR" dirty="0" smtClean="0"/>
              <a:t> e seu encaminhamento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Enunciados ABRAINC </a:t>
            </a:r>
            <a:r>
              <a:rPr lang="pt-BR" dirty="0" smtClean="0"/>
              <a:t>– entendimentos, consensos, contribuições p/ Cartilha</a:t>
            </a:r>
          </a:p>
          <a:p>
            <a:pPr marL="457200" lvl="2"/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Discussão e contribuição para a Minuta Rio de Janeiro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Cartilha</a:t>
            </a:r>
            <a:r>
              <a:rPr lang="pt-BR" dirty="0" smtClean="0"/>
              <a:t> - </a:t>
            </a:r>
            <a:r>
              <a:rPr lang="pt-BR" dirty="0"/>
              <a:t>agenda </a:t>
            </a:r>
            <a:r>
              <a:rPr lang="pt-BR" dirty="0" smtClean="0"/>
              <a:t>integrada, finalização</a:t>
            </a:r>
            <a:r>
              <a:rPr lang="pt-BR" dirty="0"/>
              <a:t>, lançamento, discussão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Mesas </a:t>
            </a:r>
            <a:r>
              <a:rPr lang="pt-BR" b="1" dirty="0"/>
              <a:t>com </a:t>
            </a:r>
            <a:r>
              <a:rPr lang="pt-BR" b="1" dirty="0" smtClean="0"/>
              <a:t>Judiciário – encontro Secovi em 29/10; ajuda reformas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Encontros </a:t>
            </a:r>
            <a:r>
              <a:rPr lang="pt-BR" b="1" dirty="0"/>
              <a:t>com formadores de opinião</a:t>
            </a:r>
          </a:p>
          <a:p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Business </a:t>
            </a:r>
            <a:r>
              <a:rPr lang="pt-BR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Plan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– Equilíbrio nas relações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  <a:r>
              <a:rPr lang="pt-BR" sz="1050" dirty="0" smtClean="0"/>
              <a:t>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484730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Principais pontos referentes à imagem</a:t>
            </a:r>
          </a:p>
          <a:p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Especuladores imobiliários -  destroem a cidade e seus bairros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Geram trânsito em lugares anteriormente </a:t>
            </a:r>
            <a:r>
              <a:rPr lang="pt-BR" dirty="0" err="1" smtClean="0"/>
              <a:t>tranquilis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Movidos´por</a:t>
            </a:r>
            <a:r>
              <a:rPr lang="pt-BR" dirty="0" smtClean="0"/>
              <a:t> ganância – ganham e não retribuem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Destruidores da natureza – avessos à preservação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O que pode ser trazido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Quem constrói as cidades – organização, formalidade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funciona o processo – visão geral, riscos, retornos esperados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Transparência, coragem, riscos, contribuição, respeito ao pequeno e à cidade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Adensamento vs. Espraiamento – o que é melhor para a cidade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quem cumpre definir uso – legislação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Mercado bastante pulverizado, sem organização possível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poder à demanda-  caráter educativo limitado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Business </a:t>
            </a:r>
            <a:r>
              <a:rPr lang="pt-BR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Plan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- Imagem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24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904773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 smtClean="0"/>
              <a:t>Mobilização </a:t>
            </a:r>
            <a:r>
              <a:rPr lang="pt-BR" dirty="0"/>
              <a:t>– Vida </a:t>
            </a:r>
            <a:r>
              <a:rPr lang="pt-BR" dirty="0" smtClean="0"/>
              <a:t>urbana - vamos melhorar nosso bairro – L. G. Brom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Possíveis ações pela imagem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Desconforto </a:t>
            </a:r>
            <a:r>
              <a:rPr lang="pt-BR" dirty="0"/>
              <a:t>a vizinhos – embelezamento, </a:t>
            </a:r>
            <a:r>
              <a:rPr lang="pt-BR" dirty="0" err="1" smtClean="0"/>
              <a:t>wi-fi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Contribuições ao bairro – </a:t>
            </a:r>
            <a:r>
              <a:rPr lang="pt-BR" dirty="0" err="1"/>
              <a:t>parklets</a:t>
            </a:r>
            <a:r>
              <a:rPr lang="pt-BR" dirty="0"/>
              <a:t> – reunião 6/11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Lixo – como se dá o recolhimento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Trânsito – quem gera/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Levantamento - nível de empregos vs. Moradias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Calçadas – como estamos?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Hortas comunitárias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Ponto focal – concentração de melhorias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Gentrificação</a:t>
            </a:r>
            <a:r>
              <a:rPr lang="pt-BR" dirty="0" smtClean="0"/>
              <a:t> – quem ganha, quem perde?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Business </a:t>
            </a:r>
            <a:r>
              <a:rPr lang="pt-BR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Plan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- Imagem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25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432820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Imprensa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Coluna vs. plano integrado de mídia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Produção de materiais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Cartilha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</a:t>
            </a:r>
            <a:r>
              <a:rPr lang="pt-BR" dirty="0"/>
              <a:t>constante de acompanhamento sobre temas muito relevantes e recorrentes como  invasões, sustentabilidade, mão de obra, </a:t>
            </a:r>
            <a:r>
              <a:rPr lang="pt-BR" dirty="0" smtClean="0"/>
              <a:t>reflorestamento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Planejamento de uso – </a:t>
            </a:r>
            <a:r>
              <a:rPr lang="pt-BR" dirty="0" smtClean="0"/>
              <a:t>informações FIPE</a:t>
            </a:r>
            <a:endParaRPr lang="pt-BR" dirty="0"/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Agenda</a:t>
            </a:r>
            <a:r>
              <a:rPr lang="pt-BR" dirty="0" smtClean="0"/>
              <a:t> de pautas, encontros e acompanhamento</a:t>
            </a:r>
          </a:p>
          <a:p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Business </a:t>
            </a:r>
            <a:r>
              <a:rPr lang="pt-BR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Plan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- Imagem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26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335445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Atualizações ABRAINC </a:t>
            </a:r>
            <a:r>
              <a:rPr lang="pt-BR" dirty="0" smtClean="0"/>
              <a:t>- 13:00h às 14:30h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Atualizações gerais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Plano de Trabalho </a:t>
            </a:r>
            <a:r>
              <a:rPr lang="pt-BR" dirty="0" smtClean="0"/>
              <a:t>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Contribuições eleitorais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Relações </a:t>
            </a:r>
            <a:r>
              <a:rPr lang="pt-BR" dirty="0"/>
              <a:t>de </a:t>
            </a:r>
            <a:r>
              <a:rPr lang="pt-BR" dirty="0" smtClean="0"/>
              <a:t>trabalho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</a:t>
            </a:r>
            <a:r>
              <a:rPr lang="pt-BR" b="1" dirty="0" smtClean="0"/>
              <a:t>overnança, Diretoria </a:t>
            </a:r>
            <a:r>
              <a:rPr lang="pt-BR" dirty="0" smtClean="0"/>
              <a:t>– 13:30h às 14h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Atualizações de Projetos </a:t>
            </a:r>
            <a:r>
              <a:rPr lang="pt-BR" dirty="0" smtClean="0"/>
              <a:t>-  14:30h às 15:30h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Negócios, </a:t>
            </a:r>
            <a:r>
              <a:rPr lang="pt-BR" dirty="0" err="1"/>
              <a:t>Distratos</a:t>
            </a:r>
            <a:r>
              <a:rPr lang="pt-BR" dirty="0"/>
              <a:t>, Modelo de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Burocracia </a:t>
            </a:r>
            <a:r>
              <a:rPr lang="pt-BR" dirty="0"/>
              <a:t>- O Custo da Burocracia no Imóvel e seu </a:t>
            </a:r>
            <a:r>
              <a:rPr lang="pt-BR" dirty="0" smtClean="0"/>
              <a:t>encaminhamento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assuntos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Responsabilidade Social </a:t>
            </a:r>
            <a:r>
              <a:rPr lang="pt-BR" dirty="0" smtClean="0"/>
              <a:t>– Projeto Vivenda (Aron </a:t>
            </a:r>
            <a:r>
              <a:rPr lang="pt-BR" dirty="0" err="1" smtClean="0"/>
              <a:t>Zylberman</a:t>
            </a:r>
            <a:r>
              <a:rPr lang="pt-BR" dirty="0" smtClean="0"/>
              <a:t>) – 15:30h às 16h</a:t>
            </a:r>
            <a:endParaRPr lang="pt-BR" dirty="0"/>
          </a:p>
          <a:p>
            <a:pPr lvl="1"/>
            <a:r>
              <a:rPr lang="pt-BR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Código </a:t>
            </a:r>
            <a:r>
              <a:rPr lang="pt-BR" b="1" dirty="0"/>
              <a:t>de Conduta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Reunião </a:t>
            </a:r>
            <a:r>
              <a:rPr lang="pt-BR" b="1" dirty="0"/>
              <a:t>prévia ao Conselho Deliberativo – </a:t>
            </a:r>
            <a:r>
              <a:rPr lang="pt-BR" dirty="0" smtClean="0"/>
              <a:t>5ª-feira, 27/11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Conversas </a:t>
            </a:r>
            <a:r>
              <a:rPr lang="pt-BR" b="1" dirty="0"/>
              <a:t>em </a:t>
            </a:r>
            <a:r>
              <a:rPr lang="pt-BR" b="1" dirty="0" smtClean="0"/>
              <a:t>curso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err="1"/>
              <a:t>Helbor</a:t>
            </a:r>
            <a:r>
              <a:rPr lang="pt-BR" b="1" dirty="0"/>
              <a:t>, </a:t>
            </a:r>
            <a:r>
              <a:rPr lang="pt-BR" b="1" dirty="0" smtClean="0"/>
              <a:t>Alphaville, </a:t>
            </a:r>
            <a:r>
              <a:rPr lang="pt-BR" dirty="0" err="1" smtClean="0"/>
              <a:t>Plaenge</a:t>
            </a:r>
            <a:r>
              <a:rPr lang="pt-BR" dirty="0" smtClean="0"/>
              <a:t>, Bueno Netto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possíveis sócios: </a:t>
            </a:r>
            <a:r>
              <a:rPr lang="pt-BR" dirty="0" smtClean="0"/>
              <a:t>Fibra Experts, </a:t>
            </a:r>
            <a:r>
              <a:rPr lang="pt-BR" dirty="0" err="1" smtClean="0"/>
              <a:t>Tishman</a:t>
            </a:r>
            <a:r>
              <a:rPr lang="pt-BR" dirty="0" smtClean="0"/>
              <a:t>, Stan, </a:t>
            </a:r>
            <a:r>
              <a:rPr lang="pt-BR" dirty="0" err="1" smtClean="0"/>
              <a:t>Setin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Assuntos de destaque em discussão pelos Comitês: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Questões do Trabalho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Prazos de Garantia – </a:t>
            </a:r>
            <a:r>
              <a:rPr lang="pt-BR" dirty="0" smtClean="0"/>
              <a:t>Código Civil vs. Normas de Desempenho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Distratos</a:t>
            </a:r>
            <a:r>
              <a:rPr lang="pt-BR" b="1" dirty="0" smtClean="0"/>
              <a:t> – </a:t>
            </a:r>
            <a:r>
              <a:rPr lang="pt-BR" dirty="0" smtClean="0"/>
              <a:t>Cartilha, Bancos, Crédito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Burocracia </a:t>
            </a:r>
            <a:r>
              <a:rPr lang="pt-BR" dirty="0" smtClean="0"/>
              <a:t>– SP, RJ, Campinas, FNP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Curitiba (10/10), Campinas (10/11) – apresentações, filme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Fórum Secretários de Habitação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Eletropaulo, SMT (Jilmar </a:t>
            </a:r>
            <a:r>
              <a:rPr lang="pt-BR" dirty="0" err="1" smtClean="0"/>
              <a:t>Tatto</a:t>
            </a:r>
            <a:r>
              <a:rPr lang="pt-B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 – Registro Eletrônico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ABRAINC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394717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Equilíbrio nas </a:t>
            </a:r>
            <a:r>
              <a:rPr lang="pt-BR" b="1" dirty="0" smtClean="0"/>
              <a:t>relações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Cartilha</a:t>
            </a:r>
            <a:r>
              <a:rPr lang="pt-BR" dirty="0"/>
              <a:t>/ 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Bancos – repasse antecipado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Legislativo</a:t>
            </a:r>
          </a:p>
          <a:p>
            <a:endParaRPr lang="pt-BR" b="1" dirty="0" smtClean="0"/>
          </a:p>
          <a:p>
            <a:r>
              <a:rPr lang="pt-BR" b="1" dirty="0" smtClean="0"/>
              <a:t>Burocracia – Metas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Aperfeiçoamentos em cidades a serem definidas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Eletrônico – implementação no estado de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Licenciamento Ambiental – segurança jurídica</a:t>
            </a:r>
          </a:p>
          <a:p>
            <a:endParaRPr lang="pt-BR" b="1" dirty="0"/>
          </a:p>
          <a:p>
            <a:r>
              <a:rPr lang="pt-BR" b="1" dirty="0" smtClean="0"/>
              <a:t>Imagem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Cartilha/ 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Academia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Imprensa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Planejamento preliminar em preparação </a:t>
            </a:r>
          </a:p>
          <a:p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Business </a:t>
            </a:r>
            <a:r>
              <a:rPr lang="pt-BR" sz="2000" b="1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Plan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- 2015 – Bandeiras ABRAINC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55484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Contribuição Eleições </a:t>
            </a:r>
            <a:r>
              <a:rPr lang="pt-BR" dirty="0" smtClean="0"/>
              <a:t>-  balanço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23/10 - participações </a:t>
            </a:r>
            <a:r>
              <a:rPr lang="pt-BR" dirty="0"/>
              <a:t>de acordo com cotização da </a:t>
            </a:r>
            <a:r>
              <a:rPr lang="pt-BR" dirty="0" smtClean="0"/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Observações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Valores relevantes, graus de interesse diferentes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Risco </a:t>
            </a:r>
            <a:r>
              <a:rPr lang="pt-BR" dirty="0"/>
              <a:t>de </a:t>
            </a:r>
            <a:r>
              <a:rPr lang="pt-BR" dirty="0" smtClean="0"/>
              <a:t>divisões/ discrepâncias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Free</a:t>
            </a:r>
            <a:r>
              <a:rPr lang="pt-BR" i="1" dirty="0" smtClean="0"/>
              <a:t> </a:t>
            </a:r>
            <a:r>
              <a:rPr lang="pt-BR" i="1" dirty="0" err="1"/>
              <a:t>riders</a:t>
            </a:r>
            <a:r>
              <a:rPr lang="pt-BR" dirty="0"/>
              <a:t> </a:t>
            </a:r>
            <a:r>
              <a:rPr lang="pt-BR" dirty="0" smtClean="0"/>
              <a:t>vs. cortesia </a:t>
            </a:r>
            <a:r>
              <a:rPr lang="pt-BR" dirty="0"/>
              <a:t>com o chapéu </a:t>
            </a:r>
            <a:r>
              <a:rPr lang="pt-BR" dirty="0" smtClean="0"/>
              <a:t>alheio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Votação </a:t>
            </a:r>
            <a:r>
              <a:rPr lang="pt-BR" dirty="0"/>
              <a:t>no STF contra as contribuições por empresas às campanhas.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Obrigatoriedade vs. recomendações em casos comuns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Outros pontos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Apoio nova LDO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CBIC -  apoio crítico</a:t>
            </a:r>
          </a:p>
          <a:p>
            <a:pPr lvl="1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GT Legislativo - encaminhamentos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19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Diretoria ABRAINC -  Contribuição das empresas p/ eleições </a:t>
            </a:r>
            <a:endParaRPr lang="en-US" sz="19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4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876207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1190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61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33063</TotalTime>
  <Words>2441</Words>
  <Application>Microsoft Office PowerPoint</Application>
  <PresentationFormat>Apresentação na tela (4:3)</PresentationFormat>
  <Paragraphs>631</Paragraphs>
  <Slides>37</Slides>
  <Notes>23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Helvetica</vt:lpstr>
      <vt:lpstr>Times New Roman</vt:lpstr>
      <vt:lpstr>Tema do Office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vendas – aproximação com o MP  </vt:lpstr>
      <vt:lpstr>Distratos - Para minimizar efeitos de forma imediata </vt:lpstr>
      <vt:lpstr>Distratos – GT Judiciário - Jurisprudência </vt:lpstr>
      <vt:lpstr>Distratos – GT Judiciário - Jurisprudência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Produtividade – desburocratização – Registros e bancos</vt:lpstr>
      <vt:lpstr>Burocracia, Licenciamentos – O Custo da Burocracia</vt:lpstr>
      <vt:lpstr>Burocracia, Licenciamentos – O Custo da Burocracia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guilherme ventura</cp:lastModifiedBy>
  <cp:revision>3572</cp:revision>
  <dcterms:created xsi:type="dcterms:W3CDTF">2009-08-13T21:08:28Z</dcterms:created>
  <dcterms:modified xsi:type="dcterms:W3CDTF">2014-11-19T12:35:55Z</dcterms:modified>
</cp:coreProperties>
</file>