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481" r:id="rId2"/>
    <p:sldId id="1322" r:id="rId3"/>
    <p:sldId id="1323" r:id="rId4"/>
    <p:sldId id="1325" r:id="rId5"/>
    <p:sldId id="1326" r:id="rId6"/>
    <p:sldId id="1327" r:id="rId7"/>
    <p:sldId id="1285" r:id="rId8"/>
    <p:sldId id="1324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15/12/2013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65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15/12/2013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15/12/2013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Corretagem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13/12/2013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euniões para discussão e posicionamento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Comitê </a:t>
            </a:r>
            <a:r>
              <a:rPr lang="pt-BR" b="1" dirty="0"/>
              <a:t>Jurídico </a:t>
            </a:r>
            <a:r>
              <a:rPr lang="pt-BR" dirty="0"/>
              <a:t>– </a:t>
            </a:r>
            <a:r>
              <a:rPr lang="pt-BR" dirty="0" smtClean="0"/>
              <a:t>debates sobre o assunto em 12 reuniões de 2013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11/04, </a:t>
            </a:r>
            <a:r>
              <a:rPr lang="pt-BR" dirty="0" smtClean="0"/>
              <a:t>4/06</a:t>
            </a:r>
            <a:r>
              <a:rPr lang="pt-BR" dirty="0"/>
              <a:t>, 11/07, </a:t>
            </a:r>
            <a:r>
              <a:rPr lang="pt-BR" dirty="0" smtClean="0"/>
              <a:t>8/08</a:t>
            </a:r>
            <a:r>
              <a:rPr lang="pt-BR" dirty="0"/>
              <a:t>, </a:t>
            </a:r>
            <a:r>
              <a:rPr lang="pt-BR" dirty="0" smtClean="0"/>
              <a:t>5/09</a:t>
            </a:r>
            <a:r>
              <a:rPr lang="pt-BR" dirty="0"/>
              <a:t>, 12/09, 10/10 (com BMA)  14/11, </a:t>
            </a:r>
            <a:r>
              <a:rPr lang="pt-BR" dirty="0" smtClean="0"/>
              <a:t>4/12; reuniões específicas sobre o assunto em </a:t>
            </a:r>
            <a:r>
              <a:rPr lang="pt-BR" dirty="0"/>
              <a:t>3/07, 5/09, 4/12 (</a:t>
            </a:r>
            <a:r>
              <a:rPr lang="pt-BR" dirty="0" err="1"/>
              <a:t>Houses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</a:t>
            </a:r>
            <a:r>
              <a:rPr lang="pt-BR" dirty="0" smtClean="0"/>
              <a:t>onsistência, comercial, contencioso, fiscal, financiamentos, reputação, defesa da concorrência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Posicionamento </a:t>
            </a:r>
            <a:r>
              <a:rPr lang="pt-BR" dirty="0"/>
              <a:t>fechado a partir de 11/7</a:t>
            </a:r>
            <a:endParaRPr lang="pt-BR" dirty="0" smtClean="0"/>
          </a:p>
          <a:p>
            <a:endParaRPr lang="pt-BR" dirty="0"/>
          </a:p>
          <a:p>
            <a:r>
              <a:rPr lang="pt-BR" b="1" dirty="0" smtClean="0"/>
              <a:t>Comitê </a:t>
            </a:r>
            <a:r>
              <a:rPr lang="pt-BR" b="1" dirty="0"/>
              <a:t>de </a:t>
            </a:r>
            <a:r>
              <a:rPr lang="pt-BR" b="1" dirty="0" smtClean="0"/>
              <a:t>Incorporação - </a:t>
            </a:r>
            <a:r>
              <a:rPr lang="pt-BR" dirty="0"/>
              <a:t>7</a:t>
            </a:r>
            <a:r>
              <a:rPr lang="pt-BR" dirty="0" smtClean="0"/>
              <a:t> </a:t>
            </a:r>
            <a:r>
              <a:rPr lang="pt-BR" dirty="0"/>
              <a:t>reuniões </a:t>
            </a:r>
            <a:r>
              <a:rPr lang="pt-BR" dirty="0" smtClean="0"/>
              <a:t>–: 22/3, 4/7, 1/8, 12/09</a:t>
            </a:r>
            <a:r>
              <a:rPr lang="pt-BR" dirty="0"/>
              <a:t>, 10/10, 14/11, </a:t>
            </a:r>
            <a:r>
              <a:rPr lang="pt-BR" dirty="0" smtClean="0"/>
              <a:t>05/12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Posicionamento </a:t>
            </a:r>
            <a:r>
              <a:rPr lang="pt-BR" dirty="0"/>
              <a:t>fechado em julho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Recomendações para Diretoria e Conselho Deliberativo</a:t>
            </a:r>
            <a:endParaRPr lang="pt-BR" b="1" dirty="0"/>
          </a:p>
          <a:p>
            <a:pPr marL="0" lvl="1"/>
            <a:endParaRPr lang="pt-BR" b="1" dirty="0" smtClean="0"/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Conselho </a:t>
            </a:r>
            <a:r>
              <a:rPr lang="pt-BR" b="1" dirty="0"/>
              <a:t>Deliberativo -  2/8 e </a:t>
            </a:r>
            <a:r>
              <a:rPr lang="pt-BR" b="1" dirty="0" smtClean="0"/>
              <a:t>11/10</a:t>
            </a:r>
            <a:endParaRPr lang="pt-BR" b="1" dirty="0"/>
          </a:p>
          <a:p>
            <a:pPr marL="0" lvl="1"/>
            <a:endParaRPr lang="pt-BR" b="1" dirty="0" smtClean="0"/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Total – </a:t>
            </a:r>
            <a:r>
              <a:rPr lang="pt-BR" dirty="0" smtClean="0"/>
              <a:t>21 reuniões, 16 já com recomendações Jurídico/Incorporação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1229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Recomendações encaminhadas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dirty="0" smtClean="0"/>
              <a:t>Discussões sobre o assunto nos últimos meses no Comitê Jurídico – e mais recentemente no Comitê de Incorporação</a:t>
            </a:r>
          </a:p>
          <a:p>
            <a:pPr marL="0" lvl="1"/>
            <a:endParaRPr lang="pt-BR" dirty="0" smtClean="0"/>
          </a:p>
          <a:p>
            <a:pPr marL="0" lvl="1"/>
            <a:endParaRPr lang="pt-BR" dirty="0"/>
          </a:p>
          <a:p>
            <a:pPr marL="0" lvl="1"/>
            <a:r>
              <a:rPr lang="pt-BR" dirty="0" smtClean="0"/>
              <a:t>Visão inicial: com estrutura adequada, a Corretagem Apartada – contratação da corretagem pelo comprador - seria alternativa adequada para as empresas</a:t>
            </a:r>
          </a:p>
          <a:p>
            <a:pPr marL="0" lvl="1"/>
            <a:endParaRPr lang="pt-BR" dirty="0" smtClean="0"/>
          </a:p>
          <a:p>
            <a:pPr marL="0" lvl="1"/>
            <a:endParaRPr lang="pt-BR" dirty="0"/>
          </a:p>
          <a:p>
            <a:pPr marL="0" lvl="1"/>
            <a:r>
              <a:rPr lang="pt-BR" dirty="0" smtClean="0"/>
              <a:t>Com o aprofundamento da discussão pelos </a:t>
            </a:r>
            <a:r>
              <a:rPr lang="pt-BR" dirty="0"/>
              <a:t>Comitês Jurídico e de </a:t>
            </a:r>
            <a:r>
              <a:rPr lang="pt-BR" dirty="0" smtClean="0"/>
              <a:t>Incorporação, em foco a consistência da contratação pelo comprador</a:t>
            </a:r>
          </a:p>
          <a:p>
            <a:pPr marL="0" lvl="1"/>
            <a:endParaRPr lang="pt-BR" dirty="0" smtClean="0"/>
          </a:p>
          <a:p>
            <a:pPr marL="0" lvl="1"/>
            <a:endParaRPr lang="pt-BR" dirty="0"/>
          </a:p>
          <a:p>
            <a:pPr marL="0" lvl="1"/>
            <a:r>
              <a:rPr lang="pt-BR" dirty="0" smtClean="0"/>
              <a:t>Ganhos comerciais com a Corretagem Apartada– apesar de visíveis e imediatos – seriam afetados pelas questões de reputação, contencioso e até eventuais passivos</a:t>
            </a:r>
          </a:p>
          <a:p>
            <a:pPr marL="0" lvl="1"/>
            <a:endParaRPr lang="pt-BR" dirty="0" smtClean="0"/>
          </a:p>
          <a:p>
            <a:pPr marL="0" lvl="1"/>
            <a:endParaRPr lang="pt-BR" dirty="0"/>
          </a:p>
          <a:p>
            <a:pPr marL="0" lvl="1"/>
            <a:r>
              <a:rPr lang="pt-BR" dirty="0" smtClean="0"/>
              <a:t>Com isso, trazemos aqui conclusões e recomendações da Diretoria em cima das recomendações deste Comitê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93910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</a:t>
            </a:r>
            <a:r>
              <a:rPr lang="pt-BR" sz="2000" b="1" kern="12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 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Vendas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dirty="0" smtClean="0"/>
              <a:t>Entendimento Diretoria, em sequência a </a:t>
            </a:r>
            <a:r>
              <a:rPr lang="pt-BR" dirty="0"/>
              <a:t>discussões e recomendações dos Comitês Jurídico e de </a:t>
            </a:r>
            <a:r>
              <a:rPr lang="pt-BR" dirty="0" smtClean="0"/>
              <a:t>Incorporações:</a:t>
            </a:r>
          </a:p>
          <a:p>
            <a:pPr marL="0" lvl="1"/>
            <a:endParaRPr lang="pt-BR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/>
              <a:t>O</a:t>
            </a:r>
            <a:r>
              <a:rPr lang="pt-BR" b="1" dirty="0" smtClean="0"/>
              <a:t> </a:t>
            </a:r>
            <a:r>
              <a:rPr lang="pt-BR" b="1" dirty="0"/>
              <a:t>modelo de corretagem </a:t>
            </a:r>
            <a:r>
              <a:rPr lang="pt-BR" b="1" dirty="0" smtClean="0"/>
              <a:t>com contratação pela empresa, </a:t>
            </a:r>
            <a:r>
              <a:rPr lang="pt-BR" b="1" dirty="0"/>
              <a:t>apesar de carregar maiores custos iniciais, tem reflexos positivos no médio e longo prazo para suas associadas e para o setor. </a:t>
            </a:r>
          </a:p>
          <a:p>
            <a:pPr marL="0" lvl="1"/>
            <a:endParaRPr lang="pt-BR" b="1" dirty="0"/>
          </a:p>
          <a:p>
            <a:pPr marL="0" lvl="1"/>
            <a:endParaRPr lang="pt-BR" b="1" dirty="0" smtClean="0"/>
          </a:p>
          <a:p>
            <a:pPr marL="0" lvl="1"/>
            <a:r>
              <a:rPr lang="pt-BR" b="1" dirty="0" smtClean="0"/>
              <a:t>Proposta decorrente deste entendimento:</a:t>
            </a:r>
          </a:p>
          <a:p>
            <a:pPr marL="0" lvl="1"/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0" lvl="1"/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Manutenção de apoio aos aperfeiçoamentos em curso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Formalização </a:t>
            </a:r>
            <a:r>
              <a:rPr lang="pt-BR" dirty="0"/>
              <a:t>via Corretores Associados – não aceita pelo INSS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 Formalização via Simples/Corretores como </a:t>
            </a:r>
            <a:r>
              <a:rPr lang="pt-BR" dirty="0" smtClean="0"/>
              <a:t>Microempreendedores</a:t>
            </a:r>
          </a:p>
          <a:p>
            <a:pPr lvl="1">
              <a:buFont typeface="Arial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24843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49944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pt-BR" sz="2000" b="1" dirty="0" smtClean="0">
                <a:latin typeface="Arial" charset="0"/>
                <a:ea typeface="+mn-ea"/>
                <a:cs typeface="Arial" charset="0"/>
              </a:rPr>
              <a:t>Esclarecimento 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>aos Associados e Proposta de Acompanhamento</a:t>
            </a:r>
            <a:r>
              <a:rPr lang="pt-BR" sz="1600" i="1" dirty="0"/>
              <a:t/>
            </a:r>
            <a:br>
              <a:rPr lang="pt-BR" sz="1600" i="1" dirty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1 - Os Comitês Jurídico e de Incorporação da ABRAINC submetem à análise do Conselho Deliberativo o seguinte Esclarecimento aos Associados e Proposta de Acompanhamento referente à comissão devida aos corretores em razão da atividade de intermediação de vendas de imóveis comercializados na planta. A presente nota leva em consideração que: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a. A atividade de intermediação imobiliária, prevista no </a:t>
            </a:r>
            <a:r>
              <a:rPr lang="pt-BR" dirty="0" err="1"/>
              <a:t>arts</a:t>
            </a:r>
            <a:r>
              <a:rPr lang="pt-BR" dirty="0"/>
              <a:t>. 722 a 729 do Código Civil, pressupõe imparcialidade, autonomia e isenção;</a:t>
            </a:r>
            <a:br>
              <a:rPr lang="pt-BR" dirty="0"/>
            </a:br>
            <a:r>
              <a:rPr lang="pt-BR" dirty="0" smtClean="0"/>
              <a:t>b</a:t>
            </a:r>
            <a:r>
              <a:rPr lang="pt-BR" dirty="0"/>
              <a:t>. A remuneração desta atividade, por vezes praticada pelas incorporadoras sob a forma “apartada”, ou seja, diretamente pelo comprador do imóvel, aliado a outras práticas derivadas, tem trazido insegurança jurídica em razão rejeições por parte dos clientes, questionamentos e ações diversas por parte do Min. Público e do Poder Judiciário, criando uma imagem e reputação negativas para as incorporadoras e também para as imobiliárias e seus profissionais. Como exemplos dos questionamentos e cerceamentos encontrados, mencionamos a Portaria No- 542, de </a:t>
            </a:r>
            <a:r>
              <a:rPr lang="pt-BR" dirty="0" smtClean="0"/>
              <a:t>23/11/2011</a:t>
            </a:r>
            <a:r>
              <a:rPr lang="pt-BR" dirty="0"/>
              <a:t>, do Ministério das Cidades e a Lei Estadual Nº 6378 </a:t>
            </a:r>
            <a:r>
              <a:rPr lang="pt-BR" dirty="0" smtClean="0"/>
              <a:t>de </a:t>
            </a:r>
            <a:r>
              <a:rPr lang="pt-BR" dirty="0"/>
              <a:t>02/01/2013 (Rio de Janeiro).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2 - Considerados todos estes elementos, parece-nos ser o caso de acompanhar monitorar e aprofundar o entendimento sobre situação, tendo em vista a importância de proteger institucionalmente a imagem do setor. 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12400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pt-BR" sz="2000" b="1" dirty="0" smtClean="0">
                <a:latin typeface="Arial" charset="0"/>
                <a:ea typeface="+mn-ea"/>
                <a:cs typeface="Arial" charset="0"/>
              </a:rPr>
              <a:t>Esclarecimento 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>aos Associados e Proposta de Acompanhamento</a:t>
            </a:r>
            <a:r>
              <a:rPr lang="pt-BR" sz="1600" i="1" dirty="0"/>
              <a:t/>
            </a:r>
            <a:br>
              <a:rPr lang="pt-BR" sz="1600" i="1" dirty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3 - Nesse sentido, propõe-se a emissão de uma Nota de Esclarecimento aos Associados e Proposta de Acompanhamento aos Associados no sentido de que sejam indicadas as consequências práticas encontradas na prática de pagamento da corretagem diretamente pelo comprador de imóveis na planta e a necessidade de acompanhamento do assunto pela Associação para eventual avaliação de medidas futuras que possam ser úteis em prol de uma nova configuração de relacionamento incorporadora – imobiliária - corretores.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4 - Em decorrência de tal postura, cada a  incorporadora informaria periodicamente à Associação, a partir de em janeiro de 2014, de forma sigilosa e que só seria divulgada pela ABRAINC de forma consolidada, a sua forma de operar em relação a esse aspecto, indicando o percentual periódico de  unidades lançadas, mês a mês, nas quais se incluiu a responsabilidade pelo pagamento dos corretores à incorporadora de forma expressa em seus contratos. Em nenhuma hipótese a ABRAINC permitirá que uma Associada tenha acesso a informações das demais, nem tampouco influenciará qualquer posicionamento das Associadas, que definirão, isolada e individualmente, como lidarão com o assunto.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5 – Por meio do acompanhamento da atuação das Associadas, a ABRAINC conhecerá melhor o mercado e poderá eventualmente sugerir próximas etapas nesta discussão.</a:t>
            </a:r>
            <a:br>
              <a:rPr lang="pt-BR" dirty="0"/>
            </a:b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7791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Conselho Deliberativo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94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 smtClean="0"/>
              <a:t>Proposta decorrente deste entendimento (CD, 12/10):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 e acompanhamento – data de início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perfeiçoamento das práticas, sempre com defesa da concorrência</a:t>
            </a:r>
          </a:p>
          <a:p>
            <a:pPr marL="0" lvl="1"/>
            <a:endParaRPr lang="pt-BR" sz="2000" dirty="0" smtClean="0"/>
          </a:p>
          <a:p>
            <a:pPr marL="0" lvl="1"/>
            <a:r>
              <a:rPr lang="pt-BR" b="1" dirty="0"/>
              <a:t>Discussão sobre passado: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/>
              <a:t>Corretagem apartada e não apartada tem respaldo legal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/>
              <a:t>Posicionamento em eventual resposta a Ação em curso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0"/>
            <a:r>
              <a:rPr lang="pt-BR" b="1" dirty="0" smtClean="0"/>
              <a:t>Imobiliárias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mtClean="0"/>
              <a:t>VP </a:t>
            </a:r>
            <a:r>
              <a:rPr lang="pt-BR" dirty="0" smtClean="0"/>
              <a:t>Comercialização Secovi </a:t>
            </a:r>
            <a:r>
              <a:rPr lang="pt-BR" dirty="0"/>
              <a:t>- Corretores Associados </a:t>
            </a:r>
            <a:r>
              <a:rPr lang="pt-BR" dirty="0" smtClean="0"/>
              <a:t>- </a:t>
            </a:r>
            <a:r>
              <a:rPr lang="pt-BR" dirty="0" err="1" smtClean="0"/>
              <a:t>Appy</a:t>
            </a:r>
            <a:r>
              <a:rPr lang="pt-BR" dirty="0" smtClean="0"/>
              <a:t>&amp; </a:t>
            </a:r>
            <a:r>
              <a:rPr lang="pt-BR" dirty="0" err="1" smtClean="0"/>
              <a:t>Klepacz</a:t>
            </a:r>
            <a:r>
              <a:rPr lang="pt-BR" dirty="0" smtClean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Aperfeiçoamento na contratação – médio prazo – Receita, INSS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Apoio </a:t>
            </a:r>
            <a:r>
              <a:rPr lang="pt-BR" dirty="0" smtClean="0"/>
              <a:t>e definições de curto prazo</a:t>
            </a:r>
            <a:r>
              <a:rPr lang="pt-BR" dirty="0" smtClean="0"/>
              <a:t>: comunicação </a:t>
            </a:r>
            <a:r>
              <a:rPr lang="pt-BR" dirty="0" smtClean="0"/>
              <a:t>à </a:t>
            </a:r>
            <a:r>
              <a:rPr lang="pt-BR" dirty="0" smtClean="0"/>
              <a:t>imobiliárias</a:t>
            </a:r>
            <a:endParaRPr lang="pt-BR" dirty="0"/>
          </a:p>
          <a:p>
            <a:pPr lvl="0"/>
            <a:endParaRPr lang="pt-BR" dirty="0" smtClean="0"/>
          </a:p>
          <a:p>
            <a:r>
              <a:rPr lang="pt-BR" b="1" dirty="0" smtClean="0"/>
              <a:t>Negociações</a:t>
            </a:r>
            <a:r>
              <a:rPr lang="pt-BR" dirty="0" smtClean="0"/>
              <a:t> </a:t>
            </a:r>
            <a:r>
              <a:rPr lang="pt-BR" dirty="0"/>
              <a:t>por cada empresa com suas imobiliárias. Convite para diálogo por representantes ABRAINC</a:t>
            </a:r>
          </a:p>
          <a:p>
            <a:pPr lvl="0"/>
            <a:endParaRPr lang="pt-BR" b="1" dirty="0"/>
          </a:p>
          <a:p>
            <a:r>
              <a:rPr lang="pt-BR" b="1" dirty="0" err="1"/>
              <a:t>Houses</a:t>
            </a:r>
            <a:r>
              <a:rPr lang="pt-BR" dirty="0"/>
              <a:t> -  definições por cada empresa; acompanhamento – reunião </a:t>
            </a:r>
            <a:r>
              <a:rPr lang="pt-BR" dirty="0" smtClean="0"/>
              <a:t>4/12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Incentivos adequados, estruturas várias, autônomo, PJ ou </a:t>
            </a:r>
            <a:r>
              <a:rPr lang="pt-BR" dirty="0" smtClean="0"/>
              <a:t>CLT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Comunicação</a:t>
            </a:r>
            <a:r>
              <a:rPr lang="pt-BR" dirty="0" smtClean="0"/>
              <a:t> - consenso </a:t>
            </a:r>
            <a:r>
              <a:rPr lang="pt-BR" dirty="0"/>
              <a:t>sobre comunicação institucional pelas </a:t>
            </a:r>
            <a:r>
              <a:rPr lang="pt-BR" dirty="0" smtClean="0"/>
              <a:t>entidade~; discussão em aberto sobre abordagem </a:t>
            </a:r>
            <a:r>
              <a:rPr lang="pt-BR" dirty="0"/>
              <a:t>específica sobre modelo de </a:t>
            </a:r>
            <a:r>
              <a:rPr lang="pt-BR" dirty="0" smtClean="0"/>
              <a:t>corretagem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43247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71512"/>
            <a:ext cx="8696325" cy="171450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Anexo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– </a:t>
            </a:r>
            <a:r>
              <a:rPr lang="en-US" sz="20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quadro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resumo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de </a:t>
            </a:r>
            <a:r>
              <a:rPr lang="en-US" sz="20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análise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dos </a:t>
            </a:r>
            <a:r>
              <a:rPr lang="en-US" sz="20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Comitês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Jurídico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e de </a:t>
            </a:r>
            <a:r>
              <a:rPr lang="en-US" sz="20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Incorporação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0675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</a:pPr>
            <a:r>
              <a:rPr lang="en-US" sz="1500" b="1">
                <a:sym typeface="Arial" panose="020B0604020202020204" pitchFamily="34" charset="0"/>
              </a:rPr>
              <a:t>  </a:t>
            </a:r>
            <a:endParaRPr lang="en-US" b="1">
              <a:sym typeface="Arial" panose="020B0604020202020204" pitchFamily="34" charset="0"/>
            </a:endParaRPr>
          </a:p>
        </p:txBody>
      </p:sp>
      <p:sp>
        <p:nvSpPr>
          <p:cNvPr id="5125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/>
            <a:r>
              <a:rPr lang="en-US" sz="1000" smtClean="0"/>
              <a:t>7</a:t>
            </a:r>
            <a:endParaRPr lang="en-US" sz="1000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242888" y="980728"/>
          <a:ext cx="8696325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5" imgW="7486540" imgH="2914743" progId="Excel.Sheet.12">
                  <p:embed/>
                </p:oleObj>
              </mc:Choice>
              <mc:Fallback>
                <p:oleObj name="Worksheet" r:id="rId5" imgW="7486540" imgH="2914743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980728"/>
                        <a:ext cx="8696325" cy="5256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125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28535</TotalTime>
  <Words>618</Words>
  <Application>Microsoft Office PowerPoint</Application>
  <PresentationFormat>Apresentação na tela (4:3)</PresentationFormat>
  <Paragraphs>97</Paragraphs>
  <Slides>8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Verdana</vt:lpstr>
      <vt:lpstr>Tema do Office</vt:lpstr>
      <vt:lpstr>Worksheet</vt:lpstr>
      <vt:lpstr>Apresentação do PowerPoint</vt:lpstr>
      <vt:lpstr>Reuniões para discussão e posicionamento  </vt:lpstr>
      <vt:lpstr>Recomendações encaminhadas</vt:lpstr>
      <vt:lpstr>Modelo de Vendas  </vt:lpstr>
      <vt:lpstr>Esclarecimento aos Associados e Proposta de Acompanhamento   </vt:lpstr>
      <vt:lpstr>Esclarecimento aos Associados e Proposta de Acompanhamento   </vt:lpstr>
      <vt:lpstr>Conselho Deliberativo </vt:lpstr>
      <vt:lpstr>Anexo – quadro resumo de análise dos Comitês Jurídico e de Incorporação  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3106</cp:revision>
  <dcterms:created xsi:type="dcterms:W3CDTF">2009-08-13T21:08:28Z</dcterms:created>
  <dcterms:modified xsi:type="dcterms:W3CDTF">2013-12-15T17:39:45Z</dcterms:modified>
</cp:coreProperties>
</file>