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65" r:id="rId3"/>
    <p:sldId id="278" r:id="rId4"/>
    <p:sldId id="266" r:id="rId5"/>
    <p:sldId id="267" r:id="rId6"/>
    <p:sldId id="268" r:id="rId7"/>
    <p:sldId id="279" r:id="rId8"/>
    <p:sldId id="259" r:id="rId9"/>
    <p:sldId id="260" r:id="rId10"/>
    <p:sldId id="269" r:id="rId11"/>
    <p:sldId id="274" r:id="rId12"/>
    <p:sldId id="261" r:id="rId13"/>
    <p:sldId id="276" r:id="rId14"/>
    <p:sldId id="275" r:id="rId15"/>
    <p:sldId id="280" r:id="rId16"/>
    <p:sldId id="281" r:id="rId17"/>
    <p:sldId id="282" r:id="rId18"/>
    <p:sldId id="283" r:id="rId19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CCE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55919-1787-4876-81C7-F46E24924307}" type="datetimeFigureOut">
              <a:rPr lang="pt-BR" smtClean="0"/>
              <a:pPr/>
              <a:t>13/03/2013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75BAF-965C-4A3F-A06C-3E16F80C73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929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52C-BC08-432A-BF03-17478D658EE9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BFAC-AB80-4665-ABDB-AC48DA39D015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B216-253D-462F-9C71-D6C65222CCFC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692-83F1-4C39-918B-6F95E1BD73B0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370-AEB0-4568-816E-5B6FA298D239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4CD6-F124-4FEF-B8FE-3E283CEA1D3D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B0CB-DEEB-49FE-82F2-B42D186DADD0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C77-0C50-474F-8476-D7C51986162C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73D-D30A-47A4-9395-09DBAF410D47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9A45-2AFB-4754-A03B-DB0758E6AE23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45A3-6C75-4EA5-B83A-A75C1F817814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5F73-60FB-487E-A711-20827D55F2B9}" type="datetime1">
              <a:rPr lang="pt-BR" smtClean="0"/>
              <a:pPr/>
              <a:t>13/03/2013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latin typeface="+mj-lt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r>
              <a:rPr lang="pt-BR" sz="2700" b="1" dirty="0" smtClean="0">
                <a:latin typeface="+mj-lt"/>
                <a:ea typeface="Helvetica" charset="0"/>
                <a:cs typeface="Helvetica" charset="0"/>
                <a:sym typeface="Helvetica" charset="0"/>
              </a:rPr>
              <a:t>Ponto de </a:t>
            </a:r>
            <a:r>
              <a:rPr lang="pt-BR" sz="2700" b="1" smtClean="0">
                <a:latin typeface="+mj-lt"/>
                <a:ea typeface="Helvetica" charset="0"/>
                <a:cs typeface="Helvetica" charset="0"/>
                <a:sym typeface="Helvetica" charset="0"/>
              </a:rPr>
              <a:t>Controle Geral 13-03-2013</a:t>
            </a:r>
            <a:endParaRPr lang="en-US" sz="2700" b="1" dirty="0" smtClean="0">
              <a:latin typeface="+mj-lt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911240" y="213285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Calibri" pitchFamily="34" charset="0"/>
                <a:cs typeface="Calibri" pitchFamily="34" charset="0"/>
              </a:rPr>
              <a:t>Dívida Total</a:t>
            </a:r>
          </a:p>
          <a:p>
            <a:pPr algn="ctr"/>
            <a:r>
              <a:rPr lang="pt-BR" sz="1400" dirty="0" smtClean="0">
                <a:latin typeface="Calibri" pitchFamily="34" charset="0"/>
                <a:cs typeface="Calibri" pitchFamily="34" charset="0"/>
              </a:rPr>
              <a:t>(em R$ bilhões)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148289" y="213285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Calibri" pitchFamily="34" charset="0"/>
                <a:cs typeface="Calibri" pitchFamily="34" charset="0"/>
              </a:rPr>
              <a:t>Dívida líquida</a:t>
            </a:r>
          </a:p>
          <a:p>
            <a:pPr algn="ctr"/>
            <a:r>
              <a:rPr lang="pt-BR" sz="1400" dirty="0" smtClean="0">
                <a:latin typeface="Calibri" pitchFamily="34" charset="0"/>
                <a:cs typeface="Calibri" pitchFamily="34" charset="0"/>
              </a:rPr>
              <a:t>(em R$ bilhões)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0" y="6536377"/>
            <a:ext cx="8964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Calibri" pitchFamily="34" charset="0"/>
                <a:cs typeface="Calibri" pitchFamily="34" charset="0"/>
              </a:rPr>
              <a:t>Fonte: Relatórios das Companhias – MRV, Cyrela, Gafisa, PDG, Rossi, Brookfield, CCDI, Viver, Even, Rodobens, Trisul, Tecnisa, Direcional, Eztec .</a:t>
            </a:r>
          </a:p>
        </p:txBody>
      </p:sp>
      <p:sp>
        <p:nvSpPr>
          <p:cNvPr id="12" name="Espaço Reservado para Número de Slide 5"/>
          <p:cNvSpPr txBox="1">
            <a:spLocks/>
          </p:cNvSpPr>
          <p:nvPr/>
        </p:nvSpPr>
        <p:spPr>
          <a:xfrm>
            <a:off x="8604447" y="6560969"/>
            <a:ext cx="492181" cy="2970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4" name="Retângulo 3"/>
          <p:cNvSpPr/>
          <p:nvPr/>
        </p:nvSpPr>
        <p:spPr>
          <a:xfrm>
            <a:off x="2453379" y="1268760"/>
            <a:ext cx="449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Há </a:t>
            </a:r>
            <a:r>
              <a:rPr lang="pt-BR" sz="2400" b="1" dirty="0">
                <a:latin typeface="Calibri" pitchFamily="34" charset="0"/>
                <a:cs typeface="Calibri" pitchFamily="34" charset="0"/>
              </a:rPr>
              <a:t>espaço para novas captações ?</a:t>
            </a:r>
            <a:endParaRPr lang="pt-B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8000" y="116632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Setor de Habitação – Evolução de Endividamento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2347" r="9408"/>
          <a:stretch>
            <a:fillRect/>
          </a:stretch>
        </p:blipFill>
        <p:spPr bwMode="auto">
          <a:xfrm>
            <a:off x="4788024" y="2708920"/>
            <a:ext cx="4072128" cy="353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22" y="3024829"/>
            <a:ext cx="4581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8687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288000" y="102777"/>
            <a:ext cx="8676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Queda de Poder de Compra no MCMV</a:t>
            </a:r>
          </a:p>
          <a:p>
            <a:pPr>
              <a:defRPr/>
            </a:pPr>
            <a:endParaRPr lang="pt-BR" b="1" dirty="0" smtClean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7544" y="908720"/>
            <a:ext cx="82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Evolução do Poder de Compra de um trabalhador com renda de 3 e 6 salários mínimos</a:t>
            </a:r>
            <a:br>
              <a:rPr lang="pt-BR" dirty="0" smtClean="0"/>
            </a:br>
            <a:r>
              <a:rPr lang="pt-BR" dirty="0" smtClean="0"/>
              <a:t>na Cidade de Rio de Janeiro – RJ no período de 2009-2013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14860" y="4941168"/>
            <a:ext cx="623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 poder de compra relativo de um trabalhador com renda de 3 salários mínimos apresentou queda de 42% nos últimos 4 anos.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04894" y="233776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-42%</a:t>
            </a:r>
            <a:endParaRPr lang="pt-BR" b="1" dirty="0"/>
          </a:p>
        </p:txBody>
      </p:sp>
      <p:sp>
        <p:nvSpPr>
          <p:cNvPr id="13" name="CaixaDeTexto 6"/>
          <p:cNvSpPr txBox="1"/>
          <p:nvPr/>
        </p:nvSpPr>
        <p:spPr>
          <a:xfrm>
            <a:off x="179512" y="5897547"/>
            <a:ext cx="8305800" cy="84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arenBoth"/>
            </a:pPr>
            <a:r>
              <a:rPr lang="pt-BR" sz="1200" dirty="0"/>
              <a:t>Valor de um Imóvel de R$ </a:t>
            </a:r>
            <a:r>
              <a:rPr lang="pt-BR" sz="1200" dirty="0" smtClean="0"/>
              <a:t>70.000 </a:t>
            </a:r>
            <a:r>
              <a:rPr lang="pt-BR" sz="1200" dirty="0"/>
              <a:t>em 2009 corrigido pelo FIPE-ZAP Índice</a:t>
            </a:r>
            <a:r>
              <a:rPr lang="pt-BR" sz="1200" baseline="0" dirty="0"/>
              <a:t> de Venda 2D de Rio de Janeiro</a:t>
            </a:r>
            <a:endParaRPr lang="pt-BR" sz="1200" dirty="0"/>
          </a:p>
          <a:p>
            <a:pPr marL="228600" indent="-228600">
              <a:buAutoNum type="arabicParenBoth"/>
            </a:pPr>
            <a:r>
              <a:rPr lang="pt-BR" sz="1200" dirty="0"/>
              <a:t>Poder de Compra - 3SM = Valor máximo financiável [Financiamento (360 meses) + Subsídio]</a:t>
            </a:r>
          </a:p>
          <a:p>
            <a:pPr marL="228600" indent="-228600">
              <a:buAutoNum type="arabicParenBoth"/>
            </a:pPr>
            <a:r>
              <a:rPr lang="pt-BR" sz="1200" dirty="0"/>
              <a:t>Poder de Compra - 6SM = Valor máximo financiável [Financiamento (240/360 meses) + Subsídio]</a:t>
            </a:r>
          </a:p>
          <a:p>
            <a:pPr marL="228600" indent="-228600">
              <a:buAutoNum type="arabicParenBoth"/>
            </a:pPr>
            <a:r>
              <a:rPr lang="pt-BR" sz="1200" dirty="0"/>
              <a:t>Salário Mínimo 2009 = R$ 465, 2013 = R$ 678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768" y="1764587"/>
            <a:ext cx="7393632" cy="303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ta para baixo 1"/>
          <p:cNvSpPr/>
          <p:nvPr/>
        </p:nvSpPr>
        <p:spPr>
          <a:xfrm>
            <a:off x="8028384" y="2060848"/>
            <a:ext cx="173143" cy="1296144"/>
          </a:xfrm>
          <a:prstGeom prst="downArrow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875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5971927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* Taxas de Juros e subsídios aplicáveis conforme regras do MCMV.</a:t>
            </a:r>
          </a:p>
          <a:p>
            <a:r>
              <a:rPr lang="pt-BR" sz="1100" dirty="0" smtClean="0"/>
              <a:t>** Valores aproximados referentes a primeira prestação.</a:t>
            </a:r>
          </a:p>
          <a:p>
            <a:r>
              <a:rPr lang="pt-BR" sz="1100" dirty="0" smtClean="0"/>
              <a:t>*** Com a Tabela </a:t>
            </a:r>
            <a:r>
              <a:rPr lang="pt-BR" sz="1100" dirty="0" err="1" smtClean="0"/>
              <a:t>Price</a:t>
            </a:r>
            <a:r>
              <a:rPr lang="pt-BR" sz="1100" dirty="0" smtClean="0"/>
              <a:t>, reduções aproximadas de 34% na prestação inicial e 32% na renda para uma unidade </a:t>
            </a:r>
            <a:r>
              <a:rPr lang="pt-BR" sz="1100" smtClean="0"/>
              <a:t>de R$ 131.000</a:t>
            </a:r>
            <a:r>
              <a:rPr lang="pt-BR" sz="1100" dirty="0" smtClean="0"/>
              <a:t>; reduções aproximadas de 24% na prestação inicial e 26% na renda para uma unidade de R$ 153.000.</a:t>
            </a:r>
            <a:endParaRPr lang="pt-BR" sz="11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59632" y="105273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 tabela PRICE amplia o mercado potencial para um mesmo imóvel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88000" y="116632"/>
            <a:ext cx="8676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Poder de Compra</a:t>
            </a:r>
          </a:p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SAC x PRICE – Capacidade de Financiamento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11560" y="45091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 uso da Tabela </a:t>
            </a:r>
            <a:r>
              <a:rPr lang="pt-BR" b="1" dirty="0" err="1" smtClean="0"/>
              <a:t>Price</a:t>
            </a:r>
            <a:r>
              <a:rPr lang="pt-BR" b="1" dirty="0" smtClean="0"/>
              <a:t> pode reduzir em mais de 30% as prestações iniciais dos financiamentos e a renda familiar necessária para a aquisição de um imóvel, de acordo com as regras do MCMV***</a:t>
            </a:r>
            <a:endParaRPr lang="pt-BR" b="1" dirty="0"/>
          </a:p>
        </p:txBody>
      </p:sp>
      <p:sp>
        <p:nvSpPr>
          <p:cNvPr id="12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961" y="1916830"/>
            <a:ext cx="6042079" cy="249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88000" y="116632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Novas sugestões  a serem detalhadas e discutidas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9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11718"/>
            <a:ext cx="8460054" cy="18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aixaDeTexto 11"/>
          <p:cNvSpPr txBox="1"/>
          <p:nvPr/>
        </p:nvSpPr>
        <p:spPr>
          <a:xfrm>
            <a:off x="107504" y="764704"/>
            <a:ext cx="741682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pt-BR" b="1" dirty="0"/>
              <a:t>Ampliação das faixas de </a:t>
            </a:r>
            <a:r>
              <a:rPr lang="pt-BR" b="1" dirty="0" smtClean="0"/>
              <a:t>taxas </a:t>
            </a:r>
            <a:r>
              <a:rPr lang="pt-BR" b="1" dirty="0"/>
              <a:t>de </a:t>
            </a:r>
            <a:r>
              <a:rPr lang="pt-BR" b="1" dirty="0" smtClean="0"/>
              <a:t>juros - aumento do poder de compra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314096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Revisão de enquadramentos – limites  das cidades para ampliação do mercado PMCMV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Valor do terreno nos imóveis populares - &lt; dispersão (~ 15% do custo do imóvel)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Maior uniformidade de preços entre municípios economicamente agrupados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Limites adequados para cidades médias</a:t>
            </a:r>
            <a:endParaRPr lang="pt-BR" baseline="30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2579" y="4514910"/>
            <a:ext cx="4938842" cy="21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5951"/>
          <a:stretch/>
        </p:blipFill>
        <p:spPr bwMode="auto">
          <a:xfrm>
            <a:off x="2561739" y="2204864"/>
            <a:ext cx="381046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8000" y="116632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Novas sugestões a serem detalhadas e discutidas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40768"/>
            <a:ext cx="40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Aumento do limite do FGTS</a:t>
            </a:r>
            <a:endParaRPr lang="pt-BR" baseline="30000" dirty="0"/>
          </a:p>
        </p:txBody>
      </p:sp>
      <p:sp>
        <p:nvSpPr>
          <p:cNvPr id="13" name="Retângulo 12"/>
          <p:cNvSpPr/>
          <p:nvPr/>
        </p:nvSpPr>
        <p:spPr>
          <a:xfrm>
            <a:off x="3945855" y="5373216"/>
            <a:ext cx="17782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Limite do FGTS corrigido pelo Índice </a:t>
            </a:r>
            <a:r>
              <a:rPr lang="pt-BR" sz="1400" dirty="0" err="1" smtClean="0"/>
              <a:t>FipeZap</a:t>
            </a:r>
            <a:r>
              <a:rPr lang="pt-BR" sz="1400" dirty="0" smtClean="0"/>
              <a:t>. </a:t>
            </a:r>
          </a:p>
          <a:p>
            <a:r>
              <a:rPr lang="pt-BR" sz="1400" dirty="0" smtClean="0"/>
              <a:t>Mar/2009 – Jan/13</a:t>
            </a:r>
          </a:p>
          <a:p>
            <a:r>
              <a:rPr lang="pt-BR" sz="1400" dirty="0" smtClean="0"/>
              <a:t>Média SP+RJ</a:t>
            </a:r>
            <a:endParaRPr lang="pt-BR" sz="1400" dirty="0"/>
          </a:p>
        </p:txBody>
      </p:sp>
    </p:spTree>
    <p:extLst>
      <p:ext uri="{BB962C8B-B14F-4D97-AF65-F5344CB8AC3E}">
        <p14:creationId xmlns="" xmlns:p14="http://schemas.microsoft.com/office/powerpoint/2010/main" val="3616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: 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questão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registral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12/03/2013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Convenção de Condomínio </a:t>
            </a:r>
            <a:r>
              <a:rPr lang="pt-BR" dirty="0" smtClean="0"/>
              <a:t>– assinaturas; </a:t>
            </a:r>
            <a:r>
              <a:rPr lang="pt-BR" b="1" dirty="0" smtClean="0"/>
              <a:t>CND</a:t>
            </a:r>
            <a:r>
              <a:rPr lang="pt-BR" dirty="0" smtClean="0"/>
              <a:t> – renovação, precedência para Habite-se; </a:t>
            </a:r>
            <a:r>
              <a:rPr lang="pt-BR" b="1" dirty="0" smtClean="0"/>
              <a:t>Averbação/individualização</a:t>
            </a:r>
            <a:r>
              <a:rPr lang="pt-BR" dirty="0" smtClean="0"/>
              <a:t> - prazos, custos</a:t>
            </a:r>
          </a:p>
          <a:p>
            <a:pPr algn="ctr"/>
            <a:endParaRPr lang="pt-BR" dirty="0" smtClean="0"/>
          </a:p>
          <a:p>
            <a:pPr algn="ctr"/>
            <a:endParaRPr lang="pt-BR" b="1" dirty="0" smtClean="0"/>
          </a:p>
          <a:p>
            <a:r>
              <a:rPr lang="pt-BR" dirty="0" smtClean="0"/>
              <a:t> </a:t>
            </a:r>
            <a:r>
              <a:rPr lang="pt-BR" b="1" dirty="0" smtClean="0"/>
              <a:t>Questão básica</a:t>
            </a:r>
            <a:r>
              <a:rPr lang="pt-BR" dirty="0" smtClean="0"/>
              <a:t>: o modelo e os incentivos – flexibilidade, competição</a:t>
            </a:r>
          </a:p>
          <a:p>
            <a:endParaRPr lang="pt-BR" b="1" dirty="0" smtClean="0"/>
          </a:p>
          <a:p>
            <a:r>
              <a:rPr lang="pt-BR" b="1" dirty="0" smtClean="0"/>
              <a:t>Propostas enviadas ao Min. Planejamento em 27/11/2012</a:t>
            </a:r>
          </a:p>
          <a:p>
            <a:endParaRPr lang="pt-BR" b="1" dirty="0" smtClean="0"/>
          </a:p>
          <a:p>
            <a:r>
              <a:rPr lang="pt-BR" b="1" dirty="0" err="1" smtClean="0"/>
              <a:t>Check-list</a:t>
            </a:r>
            <a:r>
              <a:rPr lang="pt-BR" b="1" dirty="0" smtClean="0"/>
              <a:t> único, comentado, para Registro de Incorporações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Tb aperfeiçoamento na Lei 4.591 - convalidação automática da incorporação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i="1" dirty="0" smtClean="0"/>
              <a:t> </a:t>
            </a:r>
            <a:r>
              <a:rPr lang="pt-BR" b="1" i="1" dirty="0" err="1" smtClean="0"/>
              <a:t>Check-list</a:t>
            </a:r>
            <a:r>
              <a:rPr lang="pt-BR" b="1" dirty="0" smtClean="0"/>
              <a:t> único, comentado, para Registros de Contratos PF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Controle das Leis e</a:t>
            </a:r>
            <a:r>
              <a:rPr lang="pt-BR" b="1" i="1" dirty="0" smtClean="0"/>
              <a:t> </a:t>
            </a:r>
            <a:r>
              <a:rPr lang="pt-BR" b="1" i="1" dirty="0" err="1" smtClean="0"/>
              <a:t>Check-lists</a:t>
            </a:r>
            <a:r>
              <a:rPr lang="pt-BR" b="1" i="1" dirty="0" smtClean="0"/>
              <a:t> </a:t>
            </a:r>
            <a:r>
              <a:rPr lang="pt-BR" b="1" dirty="0" smtClean="0"/>
              <a:t>propostos</a:t>
            </a:r>
            <a:r>
              <a:rPr lang="pt-BR" dirty="0" smtClean="0"/>
              <a:t>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Suscitação de Dúvidas</a:t>
            </a:r>
            <a:r>
              <a:rPr lang="pt-BR" dirty="0" smtClean="0"/>
              <a:t>: estabelecimento de procedimento expedito, flexível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Ouvidoria</a:t>
            </a:r>
            <a:r>
              <a:rPr lang="pt-BR" dirty="0" smtClean="0"/>
              <a:t>; entidades setoriais (ex: IRIB, ARISP ) -  periodicidade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Normas e Procedimentos nos estados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Regulamentação Res. 4088/12 CMN - </a:t>
            </a:r>
            <a:r>
              <a:rPr lang="pt-BR" dirty="0" smtClean="0"/>
              <a:t>integrar informações de Cartórios e Sistema Público de Garantias de Crédito, viabilizando as operações com base neste Sistema</a:t>
            </a: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76470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PMCMV - Faixa 1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179512" y="184482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Faixas 2 e 3/ outros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ARISP (apoio IRIB) – </a:t>
            </a:r>
            <a:r>
              <a:rPr lang="pt-BR" dirty="0" smtClean="0"/>
              <a:t>protocolo no CGJ-SP  em 5/10/2012 – termo final para 2014</a:t>
            </a:r>
          </a:p>
          <a:p>
            <a:pPr>
              <a:buFontTx/>
              <a:buChar char="-"/>
            </a:pPr>
            <a:r>
              <a:rPr lang="pt-BR" dirty="0" smtClean="0"/>
              <a:t> Uso de plataformas existentes; </a:t>
            </a:r>
          </a:p>
          <a:p>
            <a:pPr>
              <a:buFontTx/>
              <a:buChar char="-"/>
            </a:pPr>
            <a:r>
              <a:rPr lang="pt-BR" dirty="0" smtClean="0"/>
              <a:t> </a:t>
            </a:r>
            <a:r>
              <a:rPr lang="pt-BR" dirty="0" err="1" smtClean="0"/>
              <a:t>E-protocolo</a:t>
            </a:r>
            <a:r>
              <a:rPr lang="pt-BR" dirty="0" smtClean="0"/>
              <a:t>; </a:t>
            </a:r>
          </a:p>
          <a:p>
            <a:pPr>
              <a:buFontTx/>
              <a:buChar char="-"/>
            </a:pPr>
            <a:r>
              <a:rPr lang="pt-BR" dirty="0" smtClean="0"/>
              <a:t>Intercâmbio de dados: XML/ PDF/A</a:t>
            </a:r>
          </a:p>
          <a:p>
            <a:pPr>
              <a:buFontTx/>
              <a:buChar char="-"/>
            </a:pPr>
            <a:r>
              <a:rPr lang="pt-BR" dirty="0" smtClean="0"/>
              <a:t>Emolumentos pela internet; acompanhamento online; avisos email/SMS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Agentes financeiros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Contratos como “escritura pública”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ECP – extrato de contrato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Formato simplificado  - negociais/garantias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Assinado pelo Banco – responsabilidade de que o contrato formalizado, assinado pelas partes e arquivado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Integração em 120 dias a partir da homologação pelo CGJ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Até o fim de 2013 uso pode ser estendido a todo o país</a:t>
            </a: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Recursos bloqueados   </a:t>
            </a:r>
            <a:r>
              <a:rPr lang="pt-BR" dirty="0" smtClean="0"/>
              <a:t>-  R$ 2,25 bi (30/9/2012) – 12 empresas – 1 instituição financeira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Agenda efetiva para melhorias</a:t>
            </a:r>
          </a:p>
          <a:p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Conferência prévia dos </a:t>
            </a:r>
            <a:r>
              <a:rPr lang="pt-BR" dirty="0" smtClean="0"/>
              <a:t>contratos, </a:t>
            </a:r>
            <a:r>
              <a:rPr lang="pt-BR" dirty="0" smtClean="0"/>
              <a:t>evitando retornos do Cartório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Redução de contratos, com centralização de cláusulas-padrão. Redução nas vias</a:t>
            </a:r>
          </a:p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Ações conjuntas para desconcentração de assinaturas no final do mês; cumprimento de normativas (apoio SGE)</a:t>
            </a:r>
          </a:p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Assinatura eletrônica de contratos e troca de informações via arquivo entre Banco e Empresas</a:t>
            </a:r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Convênio com prefeituras para emissão de ITBI on-line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Plano </a:t>
            </a:r>
            <a:r>
              <a:rPr lang="pt-BR" dirty="0" smtClean="0"/>
              <a:t>de Trabalho/cronograma de ações para diminuição de prazos de Registros</a:t>
            </a:r>
          </a:p>
          <a:p>
            <a:pPr lvl="0"/>
            <a:r>
              <a:rPr lang="pt-BR" dirty="0" smtClean="0"/>
              <a:t> </a:t>
            </a:r>
            <a:endParaRPr lang="en-US" dirty="0" smtClean="0"/>
          </a:p>
          <a:p>
            <a:pPr lvl="0"/>
            <a:endParaRPr lang="pt-BR" dirty="0" smtClean="0"/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311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latin typeface="+mj-lt"/>
              </a:rPr>
              <a:t>I  - ABRAINC</a:t>
            </a:r>
          </a:p>
          <a:p>
            <a:pPr lvl="0"/>
            <a:r>
              <a:rPr lang="pt-BR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lvl="0"/>
            <a:endParaRPr lang="pt-BR" b="1" dirty="0" smtClean="0">
              <a:latin typeface="+mj-lt"/>
            </a:endParaRPr>
          </a:p>
          <a:p>
            <a:pPr lvl="0"/>
            <a:endParaRPr lang="pt-BR" b="1" dirty="0" smtClean="0">
              <a:latin typeface="+mj-lt"/>
            </a:endParaRPr>
          </a:p>
          <a:p>
            <a:r>
              <a:rPr lang="pt-BR" b="1" dirty="0" smtClean="0">
                <a:latin typeface="+mj-lt"/>
              </a:rPr>
              <a:t>II - </a:t>
            </a:r>
            <a:r>
              <a:rPr lang="pt-BR" b="1" dirty="0"/>
              <a:t>Evolução do Mercado Imobiliário</a:t>
            </a:r>
            <a:endParaRPr lang="pt-BR" b="1" dirty="0" smtClean="0">
              <a:latin typeface="+mj-lt"/>
            </a:endParaRPr>
          </a:p>
          <a:p>
            <a:endParaRPr lang="pt-BR" b="1" dirty="0" smtClean="0">
              <a:latin typeface="+mj-lt"/>
            </a:endParaRPr>
          </a:p>
          <a:p>
            <a:endParaRPr lang="pt-BR" b="1" dirty="0" smtClean="0">
              <a:latin typeface="+mj-lt"/>
            </a:endParaRPr>
          </a:p>
          <a:p>
            <a:endParaRPr lang="pt-BR" b="1" dirty="0" smtClean="0">
              <a:latin typeface="+mj-lt"/>
            </a:endParaRPr>
          </a:p>
          <a:p>
            <a:endParaRPr lang="pt-BR" b="1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lvl="0"/>
            <a:endParaRPr lang="pt-BR" dirty="0" smtClean="0">
              <a:latin typeface="+mj-lt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88000" y="102777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Pauta Proposta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latin typeface="+mj-lt"/>
                <a:ea typeface="Helvetica" charset="0"/>
                <a:cs typeface="Helvetica" charset="0"/>
                <a:sym typeface="Helvetica" charset="0"/>
              </a:rPr>
              <a:t>I - A ABRAINC</a:t>
            </a:r>
          </a:p>
          <a:p>
            <a:pPr algn="ctr" defTabSz="914145" hangingPunct="0">
              <a:defRPr/>
            </a:pPr>
            <a:endParaRPr lang="en-US" sz="2700" b="1" dirty="0" smtClean="0">
              <a:latin typeface="+mj-lt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1015106"/>
            <a:ext cx="8624887" cy="25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ABRAINC – </a:t>
            </a:r>
            <a:r>
              <a:rPr lang="pt-BR" dirty="0" smtClean="0"/>
              <a:t>Associação Brasileira de Incorporadoras Imobiliárias</a:t>
            </a:r>
          </a:p>
          <a:p>
            <a:endParaRPr lang="pt-BR" dirty="0" smtClean="0"/>
          </a:p>
          <a:p>
            <a:r>
              <a:rPr lang="pt-BR" b="1" dirty="0" smtClean="0"/>
              <a:t>Missão - </a:t>
            </a:r>
            <a:r>
              <a:rPr lang="pt-BR" dirty="0" smtClean="0"/>
              <a:t>representar as empresas de incorporação imobiliária no âmbito nacional, fortalecendo o setor e contribuindo para o desenvolvimento sustentável do país e de suas cidades</a:t>
            </a:r>
          </a:p>
          <a:p>
            <a:pPr lvl="0"/>
            <a:endParaRPr lang="pt-BR" b="1" dirty="0" smtClean="0"/>
          </a:p>
          <a:p>
            <a:r>
              <a:rPr lang="pt-BR" b="1" dirty="0" smtClean="0"/>
              <a:t>Princípios e Valores - </a:t>
            </a:r>
            <a:r>
              <a:rPr lang="pt-BR" dirty="0" smtClean="0"/>
              <a:t>Responsabilidade Socioambiental, Ética, Integridade, Conformidade técnica, fiscal e urbanística, Competitividade</a:t>
            </a:r>
          </a:p>
          <a:p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pic>
        <p:nvPicPr>
          <p:cNvPr id="46081" name="523d1cf1-6642-4e3a-9bab-a47b69022ee4" descr="E1BB9BC2-3358-4BFF-9977-1311CB9C1564@TREELA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84249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288000" y="102777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 ABRAINC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>
                <a:latin typeface="+mj-lt"/>
              </a:rPr>
              <a:t>Formalização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Reflexo de existência informal por 4 anos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Presença nacional – questões advindas da dimensão das empresas e geografia</a:t>
            </a:r>
          </a:p>
          <a:p>
            <a:pPr lvl="0"/>
            <a:endParaRPr lang="pt-BR" dirty="0" smtClean="0">
              <a:latin typeface="+mj-lt"/>
            </a:endParaRPr>
          </a:p>
          <a:p>
            <a:pPr lvl="0"/>
            <a:r>
              <a:rPr lang="pt-BR" b="1" dirty="0" smtClean="0">
                <a:latin typeface="+mj-lt"/>
              </a:rPr>
              <a:t>O que se busca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Fortalecimento do setor – colaboração/integração - SECOVI, CII, CBIC e demais entidades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Viabilização de ações: governança, transparência, estudos, propostas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Assertividade e agilidade no encaminhamento das questões comuns</a:t>
            </a:r>
          </a:p>
          <a:p>
            <a:pPr lvl="0">
              <a:buFont typeface="Arial" pitchFamily="34" charset="0"/>
              <a:buChar char="•"/>
            </a:pPr>
            <a:endParaRPr lang="pt-BR" dirty="0" smtClean="0">
              <a:latin typeface="+mj-lt"/>
            </a:endParaRPr>
          </a:p>
          <a:p>
            <a:r>
              <a:rPr lang="pt-BR" b="1" dirty="0" smtClean="0">
                <a:latin typeface="+mj-lt"/>
              </a:rPr>
              <a:t>Questões/ propostas</a:t>
            </a:r>
            <a:endParaRPr lang="en-US" b="1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Ampliar o crédito e o financiamento aos empreendimentos e aos compradores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Continuidade e aperfeiçoamentos no PMCMV</a:t>
            </a:r>
            <a:endParaRPr lang="en-US" dirty="0" smtClean="0">
              <a:latin typeface="+mj-lt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Produtividade e inovação tecnológica: redução de custos e aumento de qualidade</a:t>
            </a:r>
            <a:endParaRPr lang="en-US" dirty="0" smtClean="0">
              <a:latin typeface="+mj-lt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Busca por formalização no trabalho, produtividade e aperfeiçoamentos legais</a:t>
            </a:r>
            <a:endParaRPr lang="en-US" dirty="0" smtClean="0">
              <a:latin typeface="+mj-lt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Simplificação da legislação e burocracia nas diversas fases dos empreendimentos</a:t>
            </a:r>
            <a:endParaRPr lang="en-US" dirty="0" smtClean="0">
              <a:latin typeface="+mj-lt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Planejamento urbano sustentável: qualidade urbanística e mobilidade urbana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Integração com entidades do setor, como SECOVI, </a:t>
            </a:r>
            <a:r>
              <a:rPr lang="pt-BR" dirty="0" err="1" smtClean="0">
                <a:latin typeface="+mj-lt"/>
              </a:rPr>
              <a:t>Sinduscon’s</a:t>
            </a:r>
            <a:r>
              <a:rPr lang="pt-BR" dirty="0" smtClean="0">
                <a:latin typeface="+mj-lt"/>
              </a:rPr>
              <a:t> e CBIC, com trocas e sem duplicidade de estudos e diagnósticos</a:t>
            </a:r>
            <a:endParaRPr lang="en-US" dirty="0" smtClean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8000" y="102777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 ABRAINC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Desenho estrutural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467544" y="1340769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Conselho Deliberativo</a:t>
            </a:r>
            <a:endParaRPr lang="pt-BR" sz="1400" b="1" dirty="0">
              <a:latin typeface="+mj-lt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95536" y="2996952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Diretoria</a:t>
            </a:r>
            <a:endParaRPr lang="pt-BR" sz="1400" b="1" dirty="0">
              <a:latin typeface="+mj-lt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95536" y="4576772"/>
            <a:ext cx="8350250" cy="2923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300" b="1" dirty="0" smtClean="0">
                <a:latin typeface="+mj-lt"/>
              </a:rPr>
              <a:t>Comitês</a:t>
            </a:r>
            <a:endParaRPr lang="pt-BR" sz="1300" b="1" dirty="0">
              <a:latin typeface="+mj-lt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179512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Jurídico</a:t>
            </a:r>
            <a:endParaRPr lang="pt-BR" sz="1400" b="1" dirty="0">
              <a:latin typeface="+mj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1619672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err="1" smtClean="0">
                <a:latin typeface="+mj-lt"/>
              </a:rPr>
              <a:t>Fin</a:t>
            </a:r>
            <a:r>
              <a:rPr lang="pt-BR" sz="1400" b="1" dirty="0" smtClean="0">
                <a:latin typeface="+mj-lt"/>
              </a:rPr>
              <a:t>/Contábi</a:t>
            </a:r>
            <a:r>
              <a:rPr lang="pt-BR" sz="1400" dirty="0" smtClean="0">
                <a:latin typeface="+mj-lt"/>
              </a:rPr>
              <a:t>l</a:t>
            </a:r>
            <a:endParaRPr lang="pt-BR" sz="1400" b="0" dirty="0">
              <a:latin typeface="+mj-lt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6012160" y="5118283"/>
            <a:ext cx="1368152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Incorporação</a:t>
            </a:r>
            <a:endParaRPr lang="pt-BR" sz="1400" b="1" dirty="0">
              <a:latin typeface="+mj-lt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499992" y="5118283"/>
            <a:ext cx="1368152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Comunicação</a:t>
            </a:r>
            <a:endParaRPr lang="pt-BR" sz="1400" b="1" dirty="0">
              <a:latin typeface="+mj-lt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3059832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Técnico</a:t>
            </a:r>
            <a:endParaRPr lang="pt-BR" sz="1400" b="1" dirty="0">
              <a:latin typeface="+mj-lt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76256" y="2287905"/>
            <a:ext cx="129614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VP: João Rossi</a:t>
            </a:r>
            <a:endParaRPr lang="pt-BR" sz="1200" b="0" dirty="0">
              <a:latin typeface="+mj-lt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876256" y="1916832"/>
            <a:ext cx="201622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Presidente: Rubens Menin</a:t>
            </a:r>
            <a:endParaRPr lang="pt-BR" sz="1200" b="0" dirty="0">
              <a:latin typeface="+mj-lt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187624" y="1844824"/>
            <a:ext cx="532859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Assuntos estratégicos  -19 empresas</a:t>
            </a:r>
          </a:p>
          <a:p>
            <a:pPr algn="ctr">
              <a:spcBef>
                <a:spcPct val="50000"/>
              </a:spcBef>
            </a:pPr>
            <a:r>
              <a:rPr lang="pt-BR" sz="1200" b="0" dirty="0" err="1" smtClean="0">
                <a:latin typeface="+mj-lt"/>
              </a:rPr>
              <a:t>Brookfield</a:t>
            </a:r>
            <a:r>
              <a:rPr lang="pt-BR" sz="1200" b="0" dirty="0" smtClean="0">
                <a:latin typeface="+mj-lt"/>
              </a:rPr>
              <a:t>, Cury, </a:t>
            </a:r>
            <a:r>
              <a:rPr lang="pt-BR" sz="1200" b="0" dirty="0" err="1" smtClean="0">
                <a:latin typeface="+mj-lt"/>
              </a:rPr>
              <a:t>Cyrela</a:t>
            </a:r>
            <a:r>
              <a:rPr lang="pt-BR" sz="1200" b="0" dirty="0" smtClean="0">
                <a:latin typeface="+mj-lt"/>
              </a:rPr>
              <a:t>, Direcional, Emccamp, </a:t>
            </a:r>
            <a:r>
              <a:rPr lang="pt-BR" sz="1200" b="0" dirty="0" err="1" smtClean="0">
                <a:latin typeface="+mj-lt"/>
              </a:rPr>
              <a:t>Even</a:t>
            </a:r>
            <a:r>
              <a:rPr lang="pt-BR" sz="1200" b="0" dirty="0" smtClean="0">
                <a:latin typeface="+mj-lt"/>
              </a:rPr>
              <a:t>, </a:t>
            </a:r>
            <a:r>
              <a:rPr lang="pt-BR" sz="1200" b="0" dirty="0" err="1" smtClean="0">
                <a:latin typeface="+mj-lt"/>
              </a:rPr>
              <a:t>Eztec</a:t>
            </a:r>
            <a:r>
              <a:rPr lang="pt-BR" sz="1200" b="0" dirty="0" smtClean="0">
                <a:latin typeface="+mj-lt"/>
              </a:rPr>
              <a:t>, Gafisa, HM, </a:t>
            </a:r>
            <a:r>
              <a:rPr lang="pt-BR" sz="1200" b="0" dirty="0" err="1" smtClean="0">
                <a:latin typeface="+mj-lt"/>
              </a:rPr>
              <a:t>Homex</a:t>
            </a:r>
            <a:r>
              <a:rPr lang="pt-BR" sz="1200" b="0" dirty="0" smtClean="0">
                <a:latin typeface="+mj-lt"/>
              </a:rPr>
              <a:t>, JHSF, MRV, OR, PDG, Rodobens, Rossi, Tecnisa, Trisul, Viver</a:t>
            </a:r>
            <a:endParaRPr lang="pt-BR" sz="1200" b="0" dirty="0">
              <a:latin typeface="+mj-lt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9672" y="3501008"/>
            <a:ext cx="547260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Gestão: 5 membros  (Leonardo Diniz, Marcelo Borges, Meyer Nigri,Nicholas Reade, Rafael Novellino -  1 suplente  Ronaldo Cury)</a:t>
            </a:r>
            <a:endParaRPr lang="pt-BR" sz="1200" b="0" dirty="0">
              <a:latin typeface="+mj-lt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524328" y="5137447"/>
            <a:ext cx="1368152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err="1" smtClean="0">
                <a:latin typeface="+mj-lt"/>
              </a:rPr>
              <a:t>RH-Pessoas</a:t>
            </a:r>
            <a:endParaRPr lang="pt-BR" sz="1400" b="1" dirty="0">
              <a:latin typeface="+mj-lt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619672" y="4088105"/>
            <a:ext cx="2484000" cy="2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 Diretor Executivo: Renato Ventura</a:t>
            </a:r>
            <a:endParaRPr lang="pt-BR" sz="1200" b="0" dirty="0">
              <a:latin typeface="+mj-lt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7224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pt-BR" sz="2700" b="1" smtClean="0"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smtClean="0">
                <a:latin typeface="+mj-lt"/>
                <a:ea typeface="Helvetica" charset="0"/>
                <a:cs typeface="Helvetica" charset="0"/>
                <a:sym typeface="Helvetica" charset="0"/>
              </a:rPr>
              <a:t>II </a:t>
            </a:r>
            <a:r>
              <a:rPr lang="pt-BR" sz="2700" b="1" dirty="0" smtClean="0">
                <a:latin typeface="+mj-lt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pt-BR" sz="2700" b="1" smtClean="0">
                <a:latin typeface="+mj-lt"/>
                <a:ea typeface="Helvetica" charset="0"/>
                <a:cs typeface="Helvetica" charset="0"/>
                <a:sym typeface="Helvetica" charset="0"/>
              </a:rPr>
              <a:t>Evolução do Mercado </a:t>
            </a:r>
            <a:r>
              <a:rPr lang="pt-BR" sz="2700" b="1" dirty="0" smtClean="0">
                <a:latin typeface="+mj-lt"/>
                <a:ea typeface="Helvetica" charset="0"/>
                <a:cs typeface="Helvetica" charset="0"/>
                <a:sym typeface="Helvetica" charset="0"/>
              </a:rPr>
              <a:t>Imobiliário</a:t>
            </a:r>
            <a:endParaRPr lang="en-US" sz="2700" b="1" dirty="0" smtClean="0">
              <a:latin typeface="+mj-lt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181" y="1679218"/>
            <a:ext cx="6866490" cy="391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288000" y="102777"/>
            <a:ext cx="8676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Construção Civil – Empresas Abertas</a:t>
            </a:r>
          </a:p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Lançamentos x Vendas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2008" y="6237312"/>
            <a:ext cx="8820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2012*: PDG, Rossi, </a:t>
            </a:r>
            <a:r>
              <a:rPr lang="pt-BR" sz="1100" dirty="0" err="1" smtClean="0"/>
              <a:t>Trisul</a:t>
            </a:r>
            <a:r>
              <a:rPr lang="pt-BR" sz="1100" dirty="0" smtClean="0"/>
              <a:t> e Viver – números referentes a 4T12 (igual a 3T12). </a:t>
            </a:r>
          </a:p>
          <a:p>
            <a:r>
              <a:rPr lang="pt-BR" sz="1100" dirty="0" smtClean="0"/>
              <a:t>Fonte: Relatórios das Companhias – </a:t>
            </a:r>
            <a:r>
              <a:rPr lang="pt-BR" sz="1100" dirty="0" err="1" smtClean="0"/>
              <a:t>Brookfield</a:t>
            </a:r>
            <a:r>
              <a:rPr lang="pt-BR" sz="1100" dirty="0" smtClean="0"/>
              <a:t>, CCDI, </a:t>
            </a:r>
            <a:r>
              <a:rPr lang="pt-BR" sz="1100" dirty="0" err="1" smtClean="0"/>
              <a:t>Cyrela</a:t>
            </a:r>
            <a:r>
              <a:rPr lang="pt-BR" sz="1100" dirty="0" smtClean="0"/>
              <a:t>, Direcional, </a:t>
            </a:r>
            <a:r>
              <a:rPr lang="pt-BR" sz="1100" dirty="0" err="1" smtClean="0"/>
              <a:t>Even</a:t>
            </a:r>
            <a:r>
              <a:rPr lang="pt-BR" sz="1100" dirty="0" smtClean="0"/>
              <a:t>, </a:t>
            </a:r>
            <a:r>
              <a:rPr lang="pt-BR" sz="1100" dirty="0" err="1" smtClean="0"/>
              <a:t>Eztec</a:t>
            </a:r>
            <a:r>
              <a:rPr lang="pt-BR" sz="1100" dirty="0" smtClean="0"/>
              <a:t>, Gafisa, </a:t>
            </a:r>
            <a:r>
              <a:rPr lang="pt-BR" sz="1100" dirty="0" err="1" smtClean="0"/>
              <a:t>Helbor</a:t>
            </a:r>
            <a:r>
              <a:rPr lang="pt-BR" sz="1100" dirty="0" smtClean="0"/>
              <a:t>, MRV, PDG, </a:t>
            </a:r>
            <a:r>
              <a:rPr lang="pt-BR" sz="1100" dirty="0" err="1" smtClean="0"/>
              <a:t>Rodobens</a:t>
            </a:r>
            <a:r>
              <a:rPr lang="pt-BR" sz="1100" dirty="0" smtClean="0"/>
              <a:t>, Rossi, Tecnisa, </a:t>
            </a:r>
            <a:r>
              <a:rPr lang="pt-BR" sz="1100" dirty="0" err="1" smtClean="0"/>
              <a:t>Trisul</a:t>
            </a:r>
            <a:r>
              <a:rPr lang="pt-BR" sz="1100" dirty="0" smtClean="0"/>
              <a:t>, Viver.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836712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Lançamentos x Vendas – tendência clara de queda</a:t>
            </a:r>
          </a:p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(em R$ bilhões - % cia)</a:t>
            </a:r>
            <a:endParaRPr lang="pt-BR" dirty="0"/>
          </a:p>
        </p:txBody>
      </p:sp>
      <p:sp>
        <p:nvSpPr>
          <p:cNvPr id="11" name="CaixaDeTexto 14"/>
          <p:cNvSpPr txBox="1"/>
          <p:nvPr/>
        </p:nvSpPr>
        <p:spPr>
          <a:xfrm>
            <a:off x="6264256" y="1368478"/>
            <a:ext cx="612000" cy="259615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-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34</a:t>
            </a:r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%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2" name="Conector angulado 41"/>
          <p:cNvCxnSpPr/>
          <p:nvPr/>
        </p:nvCxnSpPr>
        <p:spPr>
          <a:xfrm rot="10800000" flipH="1" flipV="1">
            <a:off x="5616120" y="1664912"/>
            <a:ext cx="1260000" cy="972000"/>
          </a:xfrm>
          <a:prstGeom prst="bentConnector3">
            <a:avLst>
              <a:gd name="adj1" fmla="val 100000"/>
            </a:avLst>
          </a:prstGeom>
          <a:noFill/>
          <a:ln w="34925" cap="flat" cmpd="sng" algn="ctr">
            <a:solidFill>
              <a:schemeClr val="tx2">
                <a:lumMod val="75000"/>
              </a:schemeClr>
            </a:solidFill>
            <a:prstDash val="solid"/>
            <a:tailEnd type="arrow" w="lg" len="med"/>
          </a:ln>
          <a:effectLst>
            <a:outerShdw blurRad="76200" dist="38100" dir="10800000" algn="r" rotWithShape="0">
              <a:sysClr val="windowText" lastClr="000000">
                <a:lumMod val="65000"/>
                <a:lumOff val="35000"/>
                <a:alpha val="40000"/>
              </a:sys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/>
          <p:nvPr/>
        </p:nvCxnSpPr>
        <p:spPr>
          <a:xfrm rot="10800000" flipH="1" flipV="1">
            <a:off x="6156176" y="1916816"/>
            <a:ext cx="1260000" cy="504000"/>
          </a:xfrm>
          <a:prstGeom prst="bentConnector3">
            <a:avLst>
              <a:gd name="adj1" fmla="val 100000"/>
            </a:avLst>
          </a:prstGeom>
          <a:noFill/>
          <a:ln w="34925" cap="flat" cmpd="sng" algn="ctr">
            <a:solidFill>
              <a:schemeClr val="tx2">
                <a:lumMod val="75000"/>
              </a:schemeClr>
            </a:solidFill>
            <a:prstDash val="solid"/>
            <a:tailEnd type="arrow" w="lg" len="med"/>
          </a:ln>
          <a:effectLst>
            <a:outerShdw blurRad="76200" dist="38100" dir="10800000" algn="r" rotWithShape="0">
              <a:sysClr val="windowText" lastClr="000000">
                <a:lumMod val="65000"/>
                <a:lumOff val="35000"/>
                <a:alpha val="40000"/>
              </a:sys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14"/>
          <p:cNvSpPr txBox="1"/>
          <p:nvPr/>
        </p:nvSpPr>
        <p:spPr>
          <a:xfrm>
            <a:off x="6920554" y="1643362"/>
            <a:ext cx="612000" cy="259615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-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20</a:t>
            </a:r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%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7010400" y="6520259"/>
            <a:ext cx="2133600" cy="365125"/>
          </a:xfrm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4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8000" y="5589240"/>
            <a:ext cx="8208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Implicações: Queda no nível de atividade e emprego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365" y="2038070"/>
            <a:ext cx="6859503" cy="368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288000" y="102777"/>
            <a:ext cx="8676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Construção Civil – Empresas Abertas</a:t>
            </a:r>
          </a:p>
          <a:p>
            <a:pPr>
              <a:defRPr/>
            </a:pPr>
            <a:r>
              <a:rPr lang="pt-BR" b="1" dirty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Lançamentos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PMCMV</a:t>
            </a:r>
            <a:endParaRPr lang="pt-BR" b="1" dirty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  <a:p>
            <a:pPr>
              <a:defRPr/>
            </a:pPr>
            <a:endParaRPr lang="pt-BR" b="1" dirty="0" smtClean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2008" y="6165304"/>
            <a:ext cx="88204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2012*: 9M12 anualizado</a:t>
            </a:r>
          </a:p>
          <a:p>
            <a:r>
              <a:rPr lang="pt-BR" sz="1100" dirty="0" smtClean="0"/>
              <a:t>Fonte: Relatórios das Companhias – </a:t>
            </a:r>
            <a:r>
              <a:rPr lang="pt-BR" sz="1100" dirty="0" err="1" smtClean="0"/>
              <a:t>Brookfield</a:t>
            </a:r>
            <a:r>
              <a:rPr lang="pt-BR" sz="1100" dirty="0" smtClean="0"/>
              <a:t>, CCDI, </a:t>
            </a:r>
            <a:r>
              <a:rPr lang="pt-BR" sz="1100" dirty="0" err="1" smtClean="0"/>
              <a:t>Cyrela</a:t>
            </a:r>
            <a:r>
              <a:rPr lang="pt-BR" sz="1100" dirty="0" smtClean="0"/>
              <a:t>, Direcional, </a:t>
            </a:r>
            <a:r>
              <a:rPr lang="pt-BR" sz="1100" dirty="0" err="1" smtClean="0"/>
              <a:t>Even</a:t>
            </a:r>
            <a:r>
              <a:rPr lang="pt-BR" sz="1100" dirty="0" smtClean="0"/>
              <a:t>, </a:t>
            </a:r>
            <a:r>
              <a:rPr lang="pt-BR" sz="1100" dirty="0" err="1" smtClean="0"/>
              <a:t>Eztec</a:t>
            </a:r>
            <a:r>
              <a:rPr lang="pt-BR" sz="1100" dirty="0" smtClean="0"/>
              <a:t>, Gafisa, </a:t>
            </a:r>
            <a:r>
              <a:rPr lang="pt-BR" sz="1100" dirty="0" err="1" smtClean="0"/>
              <a:t>Helbor</a:t>
            </a:r>
            <a:r>
              <a:rPr lang="pt-BR" sz="1100" dirty="0" smtClean="0"/>
              <a:t>, MRV, PDG, </a:t>
            </a:r>
            <a:r>
              <a:rPr lang="pt-BR" sz="1100" dirty="0" err="1" smtClean="0"/>
              <a:t>Rodobens</a:t>
            </a:r>
            <a:r>
              <a:rPr lang="pt-BR" sz="1100" dirty="0" smtClean="0"/>
              <a:t>, Rossi, Tecnisa, </a:t>
            </a:r>
            <a:r>
              <a:rPr lang="pt-BR" sz="1100" dirty="0" err="1" smtClean="0"/>
              <a:t>Trisul</a:t>
            </a:r>
            <a:r>
              <a:rPr lang="pt-BR" sz="1100" dirty="0" smtClean="0"/>
              <a:t>, Viver.</a:t>
            </a:r>
          </a:p>
          <a:p>
            <a:r>
              <a:rPr lang="pt-BR" sz="1100" dirty="0" smtClean="0"/>
              <a:t>Salário Mínimo: R$ 678,00.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141277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Lançamentos MCMV</a:t>
            </a:r>
          </a:p>
          <a:p>
            <a:pPr algn="ctr"/>
            <a:r>
              <a:rPr lang="pt-BR" sz="1200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(em R$ bilhões - % cia)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7544" y="981889"/>
            <a:ext cx="8208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Após 2010 o programa tem mostrado substancial retração</a:t>
            </a:r>
          </a:p>
        </p:txBody>
      </p:sp>
      <p:cxnSp>
        <p:nvCxnSpPr>
          <p:cNvPr id="10" name="Conector angulado 9"/>
          <p:cNvCxnSpPr/>
          <p:nvPr/>
        </p:nvCxnSpPr>
        <p:spPr>
          <a:xfrm rot="10800000" flipH="1" flipV="1">
            <a:off x="4716312" y="2368028"/>
            <a:ext cx="2664000" cy="972000"/>
          </a:xfrm>
          <a:prstGeom prst="bentConnector3">
            <a:avLst>
              <a:gd name="adj1" fmla="val 100000"/>
            </a:avLst>
          </a:prstGeom>
          <a:noFill/>
          <a:ln w="34925" cap="flat" cmpd="sng" algn="ctr">
            <a:solidFill>
              <a:schemeClr val="tx2">
                <a:lumMod val="75000"/>
              </a:schemeClr>
            </a:solidFill>
            <a:prstDash val="solid"/>
            <a:tailEnd type="arrow" w="lg" len="med"/>
          </a:ln>
          <a:effectLst>
            <a:outerShdw blurRad="76200" dist="38100" dir="10800000" algn="r" rotWithShape="0">
              <a:sysClr val="windowText" lastClr="000000">
                <a:lumMod val="65000"/>
                <a:lumOff val="35000"/>
                <a:alpha val="40000"/>
              </a:sys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4"/>
          <p:cNvSpPr txBox="1"/>
          <p:nvPr/>
        </p:nvSpPr>
        <p:spPr>
          <a:xfrm>
            <a:off x="5364088" y="2080012"/>
            <a:ext cx="1404156" cy="259615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-57%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aixaDeTexto 14"/>
          <p:cNvSpPr txBox="1"/>
          <p:nvPr/>
        </p:nvSpPr>
        <p:spPr>
          <a:xfrm>
            <a:off x="5031805" y="2368044"/>
            <a:ext cx="2276499" cy="259615"/>
          </a:xfrm>
          <a:prstGeom prst="rect">
            <a:avLst/>
          </a:prstGeom>
          <a:noFill/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MCMV (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Faixa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2 e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3)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– 2010/2012</a:t>
            </a: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8000" y="5662409"/>
            <a:ext cx="8208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Implicações: Queda no nível de atividade e emprego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1094</Words>
  <Application>Microsoft Office PowerPoint</Application>
  <PresentationFormat>Apresentação na tela (4:3)</PresentationFormat>
  <Paragraphs>206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Slide 1</vt:lpstr>
      <vt:lpstr>Slide 2</vt:lpstr>
      <vt:lpstr>Slide 3</vt:lpstr>
      <vt:lpstr>Slide 4</vt:lpstr>
      <vt:lpstr>Slide 5</vt:lpstr>
      <vt:lpstr>Desenho estrutural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Cartórios – Atualizações</vt:lpstr>
      <vt:lpstr>Cartórios – Atualizações – Registro Eletrônico</vt:lpstr>
      <vt:lpstr>Cartórios – Atualizações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Clara Gusmão</dc:creator>
  <cp:lastModifiedBy>Renato Ventura</cp:lastModifiedBy>
  <cp:revision>138</cp:revision>
  <dcterms:created xsi:type="dcterms:W3CDTF">2013-01-23T20:32:33Z</dcterms:created>
  <dcterms:modified xsi:type="dcterms:W3CDTF">2013-03-13T12:28:45Z</dcterms:modified>
</cp:coreProperties>
</file>