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81" r:id="rId2"/>
    <p:sldId id="1179" r:id="rId3"/>
    <p:sldId id="1180" r:id="rId4"/>
    <p:sldId id="1146" r:id="rId5"/>
    <p:sldId id="1184" r:id="rId6"/>
    <p:sldId id="1201" r:id="rId7"/>
    <p:sldId id="1149" r:id="rId8"/>
    <p:sldId id="1202" r:id="rId9"/>
    <p:sldId id="1164" r:id="rId10"/>
    <p:sldId id="1187" r:id="rId11"/>
    <p:sldId id="1188" r:id="rId12"/>
    <p:sldId id="1189" r:id="rId13"/>
    <p:sldId id="1190" r:id="rId14"/>
    <p:sldId id="1203" r:id="rId15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441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16/05/2014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4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4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31556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14/5/2014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r>
              <a:rPr lang="pt-BR" b="1" dirty="0" smtClean="0"/>
              <a:t>1 - Crédito e definições das empresas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Rating -  CETIP</a:t>
            </a:r>
          </a:p>
          <a:p>
            <a:endParaRPr lang="pt-BR" b="1" dirty="0" smtClean="0"/>
          </a:p>
          <a:p>
            <a:r>
              <a:rPr lang="pt-BR" b="1" dirty="0" smtClean="0"/>
              <a:t>2 - Modelo Financeiro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 - projetos piloto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 PJ viabilizado com sub-rogação de direitos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– ITBI, desistência da incorporação, efeitos/acolhimento pela Justiça (sentenças Rossi)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3 - Discussão sobre legislação e jurisprudência - desequilíbrios nas </a:t>
            </a:r>
            <a:r>
              <a:rPr lang="pt-BR" b="1" dirty="0" smtClean="0"/>
              <a:t>relações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Limpeza </a:t>
            </a:r>
            <a:r>
              <a:rPr lang="pt-BR" dirty="0"/>
              <a:t>do cenário em relação a atrasos de obra necessário para que se avance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08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3 - Discussão </a:t>
            </a:r>
            <a:r>
              <a:rPr lang="pt-BR" b="1" dirty="0"/>
              <a:t>sobre legislação e jurisprudência - desequilíbrios nas </a:t>
            </a:r>
            <a:r>
              <a:rPr lang="pt-BR" b="1" dirty="0" smtClean="0"/>
              <a:t>relações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Encontro com Magistrados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Debate </a:t>
            </a:r>
            <a:r>
              <a:rPr lang="pt-BR" b="1" dirty="0"/>
              <a:t>com STJ </a:t>
            </a:r>
            <a:r>
              <a:rPr lang="pt-BR" dirty="0"/>
              <a:t>– Min. Luiz Otávio Noronha e Herman Benjamin. Debates com Judiciários Estaduais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São </a:t>
            </a:r>
            <a:r>
              <a:rPr lang="pt-BR" b="1" dirty="0"/>
              <a:t>Paulo</a:t>
            </a:r>
            <a:r>
              <a:rPr lang="pt-B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Encontros com a Magistratura - Secovi e EPM em </a:t>
            </a:r>
            <a:r>
              <a:rPr lang="pt-BR" dirty="0" smtClean="0"/>
              <a:t>2013 – mudanças EPM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Contatos com </a:t>
            </a:r>
            <a:r>
              <a:rPr lang="pt-BR" dirty="0" smtClean="0"/>
              <a:t>Desembargado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Parecer Dra. Ada </a:t>
            </a:r>
            <a:r>
              <a:rPr lang="pt-BR" b="1" dirty="0"/>
              <a:t>Pellegrini (Odebrecht) </a:t>
            </a:r>
            <a:r>
              <a:rPr lang="pt-BR" b="1" dirty="0" smtClean="0"/>
              <a:t>– pouco provável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</a:t>
            </a:r>
            <a:r>
              <a:rPr lang="pt-BR" dirty="0"/>
              <a:t>e proporcionalidade nas relações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CDC </a:t>
            </a:r>
            <a:r>
              <a:rPr lang="pt-BR" dirty="0"/>
              <a:t>vs. Código </a:t>
            </a:r>
            <a:r>
              <a:rPr lang="pt-BR" dirty="0" smtClean="0"/>
              <a:t>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Veículo novo - </a:t>
            </a:r>
            <a:r>
              <a:rPr lang="pt-BR" dirty="0"/>
              <a:t>Ação Declaratória Negativa </a:t>
            </a:r>
            <a:r>
              <a:rPr lang="pt-BR" dirty="0" smtClean="0"/>
              <a:t>Coletiva – pauta polêmica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 </a:t>
            </a:r>
            <a:r>
              <a:rPr lang="pt-BR" dirty="0" err="1" smtClean="0"/>
              <a:t>parecerista</a:t>
            </a:r>
            <a:r>
              <a:rPr lang="pt-BR" dirty="0" smtClean="0"/>
              <a:t>?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Rescisões </a:t>
            </a:r>
            <a:r>
              <a:rPr lang="pt-BR" b="1" dirty="0"/>
              <a:t>– valor dos contratos vs. pequenas </a:t>
            </a:r>
            <a:r>
              <a:rPr lang="pt-BR" b="1" dirty="0" smtClean="0"/>
              <a:t>causas – não avança</a:t>
            </a:r>
          </a:p>
          <a:p>
            <a:endParaRPr lang="pt-BR" b="1" dirty="0"/>
          </a:p>
          <a:p>
            <a:r>
              <a:rPr lang="pt-BR" b="1" dirty="0"/>
              <a:t>Definição de proposta e discussões com Ministérios da Fazenda e da Justiça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Secretário </a:t>
            </a:r>
            <a:r>
              <a:rPr lang="pt-BR" dirty="0" err="1"/>
              <a:t>Caffarelli</a:t>
            </a:r>
            <a:r>
              <a:rPr lang="pt-BR" dirty="0"/>
              <a:t> – 11/4 – apoio à discussão, centralização MJ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Procuradoria Geral do Min. Fazenda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557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Rio de Janeiro </a:t>
            </a:r>
            <a:r>
              <a:rPr lang="pt-BR" dirty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por relação pessoal e por postura do </a:t>
            </a:r>
            <a:r>
              <a:rPr lang="pt-BR" dirty="0" smtClean="0"/>
              <a:t>TJ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de fluxo operacional e </a:t>
            </a:r>
            <a:r>
              <a:rPr lang="pt-BR" dirty="0" smtClean="0"/>
              <a:t>margens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Encontros de trabalho, com presença limitada e sem maior publicidade</a:t>
            </a:r>
          </a:p>
          <a:p>
            <a:endParaRPr lang="pt-BR" b="1" dirty="0"/>
          </a:p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completa Comitê Jurídico 20/5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dobre e demais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73600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Presidência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em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28/4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PR, MC, MPOE, PCEF, PB, Inês, Urbano, Maria Caldas </a:t>
            </a:r>
            <a:r>
              <a:rPr lang="pt-BR" dirty="0" smtClean="0"/>
              <a:t>– anúncio até início junho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do </a:t>
            </a:r>
            <a:r>
              <a:rPr lang="pt-BR" dirty="0" smtClean="0"/>
              <a:t>Imóvel - registros </a:t>
            </a:r>
            <a:r>
              <a:rPr lang="pt-BR" dirty="0"/>
              <a:t>e </a:t>
            </a:r>
            <a:r>
              <a:rPr lang="pt-BR" dirty="0" smtClean="0"/>
              <a:t>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</a:t>
            </a:r>
            <a:r>
              <a:rPr lang="pt-BR" b="1" dirty="0" smtClean="0"/>
              <a:t>ontos </a:t>
            </a:r>
            <a:r>
              <a:rPr lang="pt-BR" b="1" dirty="0"/>
              <a:t>de </a:t>
            </a:r>
            <a:r>
              <a:rPr lang="pt-BR" b="1" dirty="0" smtClean="0"/>
              <a:t>atenção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/>
              <a:t>sobre demografia e renda– reafirmar base utilizada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social: famílias com filhos, famílias sem filhos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Qualidade: aprofundar debate sobre pontos levantados que podem voltar ao </a:t>
            </a:r>
            <a:r>
              <a:rPr lang="pt-BR" dirty="0" smtClean="0"/>
              <a:t>debate: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Aquecimento solar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</a:t>
            </a:r>
            <a:r>
              <a:rPr lang="pt-BR" dirty="0"/>
              <a:t>de </a:t>
            </a:r>
            <a:r>
              <a:rPr lang="pt-BR" dirty="0" smtClean="0"/>
              <a:t>desempenho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Muros.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Urbano – 12/5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Anúncio até início de junho –detalhamento durante o 2º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apresentada embasa definições – complementos –rural, entidades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23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Desoneração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Uso de modelos adequados – centralização da construção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Vantagem percebida – 1% da Folha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Melhores práticas – </a:t>
            </a:r>
            <a:r>
              <a:rPr lang="pt-BR" b="1" dirty="0" err="1" smtClean="0"/>
              <a:t>Cyrela</a:t>
            </a:r>
            <a:r>
              <a:rPr lang="pt-BR" b="1" dirty="0" smtClean="0"/>
              <a:t>, Tecnisa, MRV, Rossi e outros </a:t>
            </a:r>
            <a:r>
              <a:rPr lang="pt-BR" b="1" dirty="0" smtClean="0"/>
              <a:t>interessados</a:t>
            </a:r>
          </a:p>
          <a:p>
            <a:endParaRPr lang="pt-BR" b="1" smtClean="0"/>
          </a:p>
          <a:p>
            <a:endParaRPr lang="pt-BR" b="1" dirty="0"/>
          </a:p>
          <a:p>
            <a:r>
              <a:rPr lang="pt-BR" b="1" dirty="0" smtClean="0"/>
              <a:t>Reunião 27/5, 15h</a:t>
            </a:r>
            <a:endParaRPr lang="pt-BR" b="1" dirty="0" smtClean="0"/>
          </a:p>
          <a:p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7492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</a:t>
            </a:r>
            <a:r>
              <a:rPr lang="pt-BR" sz="1700"/>
              <a:t>) </a:t>
            </a:r>
            <a:r>
              <a:rPr lang="pt-BR" sz="170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Atualizações e encaminhamentos</a:t>
            </a:r>
            <a:r>
              <a:rPr lang="pt-BR" dirty="0"/>
              <a:t> – 16h às </a:t>
            </a:r>
            <a:r>
              <a:rPr lang="pt-BR" dirty="0" smtClean="0"/>
              <a:t>16:45h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CETIP - banco de dados, consulta de crédito, </a:t>
            </a:r>
            <a:r>
              <a:rPr lang="pt-BR" i="1" dirty="0" err="1"/>
              <a:t>back-office</a:t>
            </a:r>
            <a:r>
              <a:rPr lang="pt-BR" dirty="0"/>
              <a:t>, registro eletrônico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FIPE - dados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com Caixa – 27/5 – pauta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Outros </a:t>
            </a:r>
            <a:r>
              <a:rPr lang="pt-BR" b="1" dirty="0"/>
              <a:t>assuntos -</a:t>
            </a:r>
            <a:r>
              <a:rPr lang="pt-BR" dirty="0"/>
              <a:t> das 16:45h às </a:t>
            </a:r>
            <a:r>
              <a:rPr lang="pt-BR" dirty="0" smtClean="0"/>
              <a:t>17:30h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de Negócios – 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Desoneração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PMCV 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Outros </a:t>
            </a:r>
            <a:r>
              <a:rPr lang="pt-BR" dirty="0" smtClean="0"/>
              <a:t>pontos</a:t>
            </a:r>
            <a:endParaRPr lang="pt-BR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Levantamento de dados FIPE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11/2 - </a:t>
            </a:r>
            <a:r>
              <a:rPr lang="pt-BR" dirty="0" err="1"/>
              <a:t>Brookfield</a:t>
            </a:r>
            <a:r>
              <a:rPr lang="pt-BR" dirty="0"/>
              <a:t>, Cury, Direcional, Emccamp,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Eztec</a:t>
            </a:r>
            <a:r>
              <a:rPr lang="pt-BR" dirty="0"/>
              <a:t>, Gafisa, HM, JHSF, MRV, Rossi, Tenda, Viver, </a:t>
            </a:r>
            <a:r>
              <a:rPr lang="pt-BR" dirty="0" err="1"/>
              <a:t>Wtorre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Lançamentos, vendas, </a:t>
            </a:r>
            <a:r>
              <a:rPr lang="pt-BR" b="1" dirty="0" err="1"/>
              <a:t>distratos</a:t>
            </a:r>
            <a:r>
              <a:rPr lang="pt-BR" b="1" dirty="0"/>
              <a:t>, estoque, entregas, repasses, quitações, carteira, </a:t>
            </a:r>
            <a:r>
              <a:rPr lang="pt-BR" b="1" i="1" dirty="0" err="1"/>
              <a:t>land-bank</a:t>
            </a:r>
            <a:r>
              <a:rPr lang="pt-BR" b="1" dirty="0"/>
              <a:t>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Desagregações </a:t>
            </a:r>
            <a:r>
              <a:rPr lang="pt-BR" b="1" dirty="0"/>
              <a:t>por </a:t>
            </a:r>
            <a:r>
              <a:rPr lang="pt-BR" b="1" dirty="0" smtClean="0"/>
              <a:t>empreendimento </a:t>
            </a:r>
            <a:r>
              <a:rPr lang="pt-BR" dirty="0" smtClean="0"/>
              <a:t>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Inclusão de unidades para venda</a:t>
            </a:r>
            <a:r>
              <a:rPr lang="pt-BR" dirty="0" smtClean="0"/>
              <a:t>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NDA </a:t>
            </a:r>
            <a:r>
              <a:rPr lang="pt-BR" dirty="0" smtClean="0"/>
              <a:t>– multa mais prejuízos - penalização FIPE para a ABRAINC, com distribuição às empresas prejudicadas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Início da coleta de dados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Participação – </a:t>
            </a:r>
            <a:r>
              <a:rPr lang="pt-BR" dirty="0" smtClean="0"/>
              <a:t>incentivos/ verificação/indicação de participantes</a:t>
            </a:r>
            <a:endParaRPr lang="pt-BR" dirty="0"/>
          </a:p>
          <a:p>
            <a:pPr marL="0" lvl="1"/>
            <a:endParaRPr lang="pt-BR" b="1" dirty="0" smtClean="0"/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5606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Levantamento de dados FIPE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0185"/>
              </p:ext>
            </p:extLst>
          </p:nvPr>
        </p:nvGraphicFramePr>
        <p:xfrm>
          <a:off x="1331640" y="836712"/>
          <a:ext cx="6643960" cy="5442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811"/>
                <a:gridCol w="5068149"/>
              </a:tblGrid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Empresa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Status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Cury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Deram retorno, enviarão essa semana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421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Cyrela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Deram retorno, estão em fechamento mas andando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Brookfield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Deram retorno, estao gerando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PDG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Deram retorno, mas ainda não enviaram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Tecnisa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Deram retorno, mas ainda não enviaram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Enviaram parcialmente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Direcional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Emccamp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Even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Eztec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Gafisa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JHSF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421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Moura Dubeux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Odebrecht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Rodobens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Rossi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Trisul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Viver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Tenda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WTorre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deram retorno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9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João Fortes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Não enviamos - falta contato e CNPJ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0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 Reunião com Caixa 27/5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97685" y="684113"/>
            <a:ext cx="8624887" cy="618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</a:t>
            </a:r>
            <a:r>
              <a:rPr lang="pt-BR" b="1" dirty="0"/>
              <a:t>Eletrônico </a:t>
            </a:r>
            <a:r>
              <a:rPr lang="pt-BR" b="1" dirty="0" smtClean="0"/>
              <a:t>- </a:t>
            </a:r>
            <a:r>
              <a:rPr lang="pt-BR" dirty="0" smtClean="0"/>
              <a:t>Implementação p/ </a:t>
            </a:r>
            <a:r>
              <a:rPr lang="pt-BR" dirty="0"/>
              <a:t>o 1º trimestre. Esperado posicionamento CNJ por extensão nacional no atual comando, até o final de janeiro.  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Recursos bloqueados </a:t>
            </a:r>
            <a:r>
              <a:rPr lang="pt-BR" dirty="0" smtClean="0"/>
              <a:t>– encaminhamentos por aperfeiçoamentos</a:t>
            </a:r>
          </a:p>
          <a:p>
            <a:endParaRPr lang="pt-BR" dirty="0"/>
          </a:p>
          <a:p>
            <a:r>
              <a:rPr lang="pt-BR" b="1" dirty="0"/>
              <a:t>Centralização de Recursos – </a:t>
            </a:r>
            <a:r>
              <a:rPr lang="pt-BR" dirty="0"/>
              <a:t>piloto </a:t>
            </a:r>
            <a:r>
              <a:rPr lang="pt-BR" dirty="0" smtClean="0"/>
              <a:t>e expansão. Execução de comandos por Agência Corporate, sob SGE</a:t>
            </a:r>
            <a:endParaRPr lang="pt-BR" dirty="0"/>
          </a:p>
          <a:p>
            <a:r>
              <a:rPr lang="pt-BR" b="1" dirty="0"/>
              <a:t> </a:t>
            </a:r>
          </a:p>
          <a:p>
            <a:r>
              <a:rPr lang="pt-BR" b="1" dirty="0"/>
              <a:t>Laudos de Engenharia pela SGE – </a:t>
            </a:r>
            <a:r>
              <a:rPr lang="pt-BR" dirty="0"/>
              <a:t>por ora, se mantém nas GIHABS (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Gidurs</a:t>
            </a:r>
            <a:r>
              <a:rPr lang="pt-BR" dirty="0"/>
              <a:t>).</a:t>
            </a:r>
          </a:p>
          <a:p>
            <a:endParaRPr lang="pt-BR" b="1" dirty="0"/>
          </a:p>
          <a:p>
            <a:r>
              <a:rPr lang="pt-BR" b="1" dirty="0"/>
              <a:t>Racionalização dos contratos    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/>
              <a:t>Padronização do </a:t>
            </a:r>
            <a:r>
              <a:rPr lang="pt-BR" dirty="0" smtClean="0"/>
              <a:t>corpo/distinção </a:t>
            </a:r>
            <a:r>
              <a:rPr lang="pt-BR" dirty="0"/>
              <a:t>de cláusulas básicas - </a:t>
            </a:r>
            <a:r>
              <a:rPr lang="pt-BR" dirty="0" smtClean="0"/>
              <a:t>qualificação </a:t>
            </a:r>
            <a:r>
              <a:rPr lang="pt-BR" dirty="0"/>
              <a:t>será editada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 Revisão e impressão  por </a:t>
            </a:r>
            <a:r>
              <a:rPr lang="pt-BR" dirty="0" err="1"/>
              <a:t>CCAs</a:t>
            </a:r>
            <a:r>
              <a:rPr lang="pt-BR" dirty="0"/>
              <a:t> certificados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 Impressão de páginas e cláusulas-padrão em gráficas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 Redução das assinaturas – </a:t>
            </a:r>
            <a:r>
              <a:rPr lang="pt-BR" dirty="0" err="1"/>
              <a:t>ex</a:t>
            </a:r>
            <a:r>
              <a:rPr lang="pt-BR" dirty="0"/>
              <a:t>: incorporador e construtor mesma </a:t>
            </a:r>
            <a:r>
              <a:rPr lang="pt-BR" dirty="0" smtClean="0"/>
              <a:t>figura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dirty="0"/>
              <a:t>Prazos de assinatura dos contratos nas agências </a:t>
            </a:r>
            <a:r>
              <a:rPr lang="pt-BR" dirty="0" smtClean="0"/>
              <a:t>–verticalização </a:t>
            </a:r>
            <a:r>
              <a:rPr lang="pt-BR" dirty="0"/>
              <a:t>na gestão dos contratos, com </a:t>
            </a:r>
            <a:r>
              <a:rPr lang="pt-BR" dirty="0" err="1"/>
              <a:t>SLAs</a:t>
            </a:r>
            <a:r>
              <a:rPr lang="pt-BR" dirty="0"/>
              <a:t> e prazos definidos para assinaturas. </a:t>
            </a:r>
            <a:endParaRPr lang="pt-B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Parâmetros de Crédito </a:t>
            </a:r>
            <a:r>
              <a:rPr lang="pt-BR" b="1" dirty="0" smtClean="0"/>
              <a:t>–  ajustes para maior alinhamento das vendas</a:t>
            </a:r>
            <a:r>
              <a:rPr lang="pt-BR" dirty="0" smtClean="0"/>
              <a:t>. </a:t>
            </a:r>
            <a:r>
              <a:rPr lang="pt-BR" dirty="0"/>
              <a:t>R</a:t>
            </a:r>
            <a:r>
              <a:rPr lang="pt-BR" dirty="0" smtClean="0"/>
              <a:t>econhecimento </a:t>
            </a:r>
            <a:r>
              <a:rPr lang="pt-BR" dirty="0"/>
              <a:t>de adiantamento quinzenal de salários, evitando distorções</a:t>
            </a:r>
            <a:r>
              <a:rPr lang="pt-BR" b="1" dirty="0"/>
              <a:t>. </a:t>
            </a:r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r>
              <a:rPr lang="pt-BR" b="1" dirty="0"/>
              <a:t>INSS –uso de CND em vez de </a:t>
            </a:r>
            <a:r>
              <a:rPr lang="pt-BR" b="1" dirty="0" smtClean="0"/>
              <a:t>extrato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625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 Reunião com Caixa 27/5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PEC</a:t>
            </a:r>
            <a:r>
              <a:rPr lang="pt-BR" dirty="0"/>
              <a:t> – aperfeiçoamentos previstos para </a:t>
            </a:r>
            <a:r>
              <a:rPr lang="pt-BR" dirty="0" smtClean="0"/>
              <a:t>o final do ano</a:t>
            </a:r>
          </a:p>
          <a:p>
            <a:r>
              <a:rPr lang="pt-BR" dirty="0"/>
              <a:t> </a:t>
            </a:r>
          </a:p>
          <a:p>
            <a:r>
              <a:rPr lang="pt-BR" b="1" smtClean="0"/>
              <a:t>eguro</a:t>
            </a:r>
            <a:r>
              <a:rPr lang="pt-BR" b="1" dirty="0" smtClean="0"/>
              <a:t>-fiança </a:t>
            </a:r>
            <a:r>
              <a:rPr lang="pt-BR" b="1" dirty="0"/>
              <a:t>para infra não incidente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Fiança </a:t>
            </a:r>
            <a:r>
              <a:rPr lang="pt-BR" b="1" dirty="0"/>
              <a:t>da construtora- juros na fase de construção</a:t>
            </a:r>
            <a:r>
              <a:rPr lang="pt-BR" dirty="0"/>
              <a:t> -  </a:t>
            </a:r>
            <a:r>
              <a:rPr lang="pt-BR" dirty="0" smtClean="0"/>
              <a:t>atualizações</a:t>
            </a:r>
            <a:r>
              <a:rPr lang="pt-BR" b="1" dirty="0" smtClean="0"/>
              <a:t> 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Padronização de informações financeiras nos relatórios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Outros pontos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Carência/ período de transição para medidas que alterem condições</a:t>
            </a:r>
            <a:r>
              <a:rPr lang="pt-BR" dirty="0"/>
              <a:t> 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Obrigatoriedade </a:t>
            </a:r>
            <a:r>
              <a:rPr lang="pt-BR" dirty="0"/>
              <a:t>de AR aos clientes para alteração de cronograma.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iscutir </a:t>
            </a:r>
            <a:r>
              <a:rPr lang="pt-BR" dirty="0"/>
              <a:t>a diminuição dos 5% finais de obra para 2,5%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ercentual </a:t>
            </a:r>
            <a:r>
              <a:rPr lang="pt-BR" dirty="0"/>
              <a:t>de comercialização nos produtos, para grandes empresas, com PJ.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ecursos </a:t>
            </a:r>
            <a:r>
              <a:rPr lang="pt-BR" dirty="0"/>
              <a:t>mistos </a:t>
            </a:r>
            <a:r>
              <a:rPr lang="pt-BR" dirty="0" smtClean="0"/>
              <a:t>em </a:t>
            </a:r>
            <a:r>
              <a:rPr lang="pt-BR" dirty="0"/>
              <a:t>único módulo de empreendimento (PMCMV E SBPE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</a:t>
            </a:r>
            <a:r>
              <a:rPr lang="pt-BR" dirty="0" err="1" smtClean="0"/>
              <a:t>iopi</a:t>
            </a:r>
            <a:r>
              <a:rPr lang="pt-BR" dirty="0" smtClean="0"/>
              <a:t> </a:t>
            </a:r>
            <a:r>
              <a:rPr lang="pt-BR" dirty="0"/>
              <a:t>efetuar os comandos TP 189 - matrículas </a:t>
            </a:r>
            <a:r>
              <a:rPr lang="pt-BR" dirty="0" smtClean="0"/>
              <a:t>individualizadas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58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31206</TotalTime>
  <Words>997</Words>
  <Application>Microsoft Office PowerPoint</Application>
  <PresentationFormat>Apresentação na tela (4:3)</PresentationFormat>
  <Paragraphs>262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Times New Roman</vt:lpstr>
      <vt:lpstr>Verdana</vt:lpstr>
      <vt:lpstr>Design padrão</vt:lpstr>
      <vt:lpstr>Apresentação do PowerPoint</vt:lpstr>
      <vt:lpstr>Defesa da Concorrência </vt:lpstr>
      <vt:lpstr>Defesa da Concorrência </vt:lpstr>
      <vt:lpstr>Pauta</vt:lpstr>
      <vt:lpstr>Levantamento de dados FIPE </vt:lpstr>
      <vt:lpstr>Levantamento de dados FIPE </vt:lpstr>
      <vt:lpstr>Aperfeiçoamento do Ciclo do Negócio –  Reunião com Caixa 27/5</vt:lpstr>
      <vt:lpstr>Aperfeiçoamento do Ciclo do Negócio –  Reunião com Caixa 27/5</vt:lpstr>
      <vt:lpstr>Apresentação do PowerPoint</vt:lpstr>
      <vt:lpstr>Modelo de Negócios  - vendas definitivas , equilíbrio nas relações  </vt:lpstr>
      <vt:lpstr>Modelo de Negócios  - vendas definitivas , equilíbrio nas relações  </vt:lpstr>
      <vt:lpstr>Acordo TJ-RJ/ Encontros com Magistratura </vt:lpstr>
      <vt:lpstr>PMCMV3 – reunião com Presidência em 28/4</vt:lpstr>
      <vt:lpstr>Desoneração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3002</cp:revision>
  <cp:lastPrinted>2014-02-13T14:07:10Z</cp:lastPrinted>
  <dcterms:created xsi:type="dcterms:W3CDTF">2009-08-13T21:08:28Z</dcterms:created>
  <dcterms:modified xsi:type="dcterms:W3CDTF">2014-05-16T14:54:50Z</dcterms:modified>
</cp:coreProperties>
</file>