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handoutMasterIdLst>
    <p:handoutMasterId r:id="rId13"/>
  </p:handoutMasterIdLst>
  <p:sldIdLst>
    <p:sldId id="305" r:id="rId2"/>
    <p:sldId id="422" r:id="rId3"/>
    <p:sldId id="414" r:id="rId4"/>
    <p:sldId id="412" r:id="rId5"/>
    <p:sldId id="417" r:id="rId6"/>
    <p:sldId id="394" r:id="rId7"/>
    <p:sldId id="409" r:id="rId8"/>
    <p:sldId id="424" r:id="rId9"/>
    <p:sldId id="425" r:id="rId10"/>
    <p:sldId id="42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65">
          <p15:clr>
            <a:srgbClr val="A4A3A4"/>
          </p15:clr>
        </p15:guide>
        <p15:guide id="3" pos="229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ia Nakamura Martins" initials="PN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8A3E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024" autoAdjust="0"/>
  </p:normalViewPr>
  <p:slideViewPr>
    <p:cSldViewPr>
      <p:cViewPr varScale="1">
        <p:scale>
          <a:sx n="88" d="100"/>
          <a:sy n="88" d="100"/>
        </p:scale>
        <p:origin x="936" y="78"/>
      </p:cViewPr>
      <p:guideLst>
        <p:guide orient="horz"/>
        <p:guide pos="5465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780C-BA11-4C61-A7C4-D7D18E032B81}" type="datetimeFigureOut">
              <a:rPr lang="pt-BR" smtClean="0"/>
              <a:pPr/>
              <a:t>13/05/2014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2DA7-6A94-4C5D-A8D1-1BBB6FFF9B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1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E4D43-2EFD-5A4D-BF70-BBED869842DC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D8E1-E06E-D748-8753-64EAA7FCB0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D8E1-E06E-D748-8753-64EAA7FCB0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D8E1-E06E-D748-8753-64EAA7FCB0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D8E1-E06E-D748-8753-64EAA7FCB0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D8E1-E06E-D748-8753-64EAA7FCB0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D8E1-E06E-D748-8753-64EAA7FCB0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E9FB4-5BD9-4ED1-8F98-36AB521ECCF1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6706" name="Rectangle 13"/>
          <p:cNvSpPr txBox="1">
            <a:spLocks noGrp="1" noChangeArrowheads="1"/>
          </p:cNvSpPr>
          <p:nvPr/>
        </p:nvSpPr>
        <p:spPr bwMode="auto">
          <a:xfrm>
            <a:off x="3884414" y="8684386"/>
            <a:ext cx="2972098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54" tIns="43226" rIns="86454" bIns="43226" anchor="b"/>
          <a:lstStyle/>
          <a:p>
            <a:pPr algn="r" defTabSz="980538"/>
            <a:fld id="{34F077C5-8FF3-40FF-A4A7-6CDE3A205035}" type="slidenum">
              <a:rPr lang="en-US">
                <a:solidFill>
                  <a:prstClr val="black"/>
                </a:solidFill>
              </a:rPr>
              <a:pPr algn="r" defTabSz="980538"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9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1096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" y="0"/>
            <a:ext cx="9140601" cy="685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57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7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1" cy="319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99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463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172" tIns="21086" rIns="42172" bIns="21086"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9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5610CF-C7AF-43A2-A3E8-753E79214C00}" type="datetimeFigureOut">
              <a:rPr lang="pt-BR" smtClean="0"/>
              <a:pPr/>
              <a:t>13/05/2014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0AB9D7-378A-4D50-B70C-9EF204DFCA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376"/>
            <a:ext cx="9144000" cy="420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0" r:id="rId6"/>
    <p:sldLayoutId id="2147483698" r:id="rId7"/>
  </p:sldLayoutIdLst>
  <p:txStyles>
    <p:titleStyle>
      <a:lvl1pPr algn="ctr" defTabSz="456865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ro-Bold" pitchFamily="34" charset="0"/>
          <a:ea typeface="MS PGothic" pitchFamily="34" charset="-128"/>
        </a:defRPr>
      </a:lvl2pPr>
      <a:lvl3pPr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ro-Bold" pitchFamily="34" charset="0"/>
          <a:ea typeface="MS PGothic" pitchFamily="34" charset="-128"/>
        </a:defRPr>
      </a:lvl3pPr>
      <a:lvl4pPr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ro-Bold" pitchFamily="34" charset="0"/>
          <a:ea typeface="MS PGothic" pitchFamily="34" charset="-128"/>
        </a:defRPr>
      </a:lvl4pPr>
      <a:lvl5pPr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etaPro-Bold" pitchFamily="34" charset="0"/>
          <a:ea typeface="MS PGothic" pitchFamily="34" charset="-128"/>
        </a:defRPr>
      </a:lvl5pPr>
      <a:lvl6pPr marL="210861"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421721"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632582"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843443" algn="ctr" defTabSz="4568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649" indent="-342649" algn="l" defTabSz="45686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405" indent="-285540" algn="l" defTabSz="45686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2162" indent="-228432" algn="l" defTabSz="45686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9759" indent="-228432" algn="l" defTabSz="45686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6624" indent="-228432" algn="l" defTabSz="45686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015" indent="-228547" algn="l" defTabSz="45709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9" indent="-228547" algn="l" defTabSz="45709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3" indent="-228547" algn="l" defTabSz="45709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7" indent="-228547" algn="l" defTabSz="45709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1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5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9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2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6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0" algn="l" defTabSz="4570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64" y="5454324"/>
            <a:ext cx="2613145" cy="93569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260648"/>
            <a:ext cx="723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Parceria </a:t>
            </a:r>
            <a:r>
              <a:rPr lang="pt-BR" sz="28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Abrainc</a:t>
            </a:r>
            <a:r>
              <a:rPr lang="pt-BR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Cetip</a:t>
            </a:r>
          </a:p>
        </p:txBody>
      </p:sp>
    </p:spTree>
    <p:extLst>
      <p:ext uri="{BB962C8B-B14F-4D97-AF65-F5344CB8AC3E}">
        <p14:creationId xmlns:p14="http://schemas.microsoft.com/office/powerpoint/2010/main" val="35501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11"/>
          <p:cNvSpPr/>
          <p:nvPr/>
        </p:nvSpPr>
        <p:spPr>
          <a:xfrm>
            <a:off x="0" y="1213707"/>
            <a:ext cx="9144000" cy="4427437"/>
          </a:xfrm>
          <a:prstGeom prst="rect">
            <a:avLst/>
          </a:prstGeom>
          <a:gradFill flip="none" rotWithShape="1">
            <a:gsLst>
              <a:gs pos="0">
                <a:srgbClr val="006327">
                  <a:alpha val="17000"/>
                </a:srgbClr>
              </a:gs>
              <a:gs pos="92000">
                <a:srgbClr val="27444D">
                  <a:alpha val="73000"/>
                </a:srgbClr>
              </a:gs>
              <a:gs pos="43000">
                <a:srgbClr val="00181A">
                  <a:alpha val="93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8242" tIns="99121" rIns="198242" bIns="99121" anchor="ctr"/>
          <a:lstStyle/>
          <a:p>
            <a:pPr algn="ctr"/>
            <a:endParaRPr lang="pt-BR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88675" y="3931902"/>
            <a:ext cx="41928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DISCLAIMER.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2493" y="4132097"/>
            <a:ext cx="85454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Declaração de exoneração de responsabilidade: o presente material foi emitido pela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S.A. – Mercados Organizados (“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”). 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é um mercado de balcão organizado autorizada a funcionar pela CVM (Comissão de Valores Mobiliários) e regulado tanto por esta quanto pelo Banco Central do Brasil. A contratação dos serviços contidos no presente material é de responsabilidade exclusiva dos participantes, não sendo 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responsável, sob qualquer pretexto, por perdas decorrentes do uso direto, indireto ou consequencial do presente material. 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 isenta a qualquer responsabilidade de fornecer qualquer recomendação específica de natureza legal, tributária, regulatória ou outras que não estejam no seu escopo de trabalho. A responsabilidade pela eventual contratação dos serviços contidos no presente material é exclusiva dos clientes, cabendo a este tão somente a função comunicativa de lançamento dos produtos e/ou serviços. Os exemplos aqui porventura presentes simbolizam situações simuladas e hipotéticas, meramente ilustrativas. Seu comportamento pode não representar as situações reais de mercado, não cabendo à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qualquer responsabilidade por tais casos e/ou pelo desfecho de casos reais. Nada constante aqui restringe ou exclui qualquer responsabilidade legal cabida ao cliente, de acordo com a legislação e normas regulatórias. Este material é de propriedade da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sendo expressamente proibida a reprodução de parte ou da totalidade de seu conteúdo, mediante qualquer forma ou meio, sem prévia e formal autorização, nos termos das Leis sobre Propriedade Intelectual. Conforme previsto na Instrução CVM nº 461, de 23 de outubro de 2007, no Regulamento da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e demais normas aplicáveis em vigor, em função das características dos mercados que atende, a </a:t>
            </a:r>
            <a:r>
              <a:rPr lang="pt-BR" sz="7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Cetip</a:t>
            </a:r>
            <a:r>
              <a:rPr lang="pt-BR" sz="7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não possui fundo garantidor ou outros mecanismos de ressarcimento de perdas, razão pela qual não é cobrada qualquer taxa ou contribuição com esse objetivo.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376"/>
            <a:ext cx="9144000" cy="420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17188"/>
            <a:ext cx="914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Possibilidades da parceria </a:t>
            </a:r>
          </a:p>
          <a:p>
            <a:pPr marL="273050" indent="-2730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 Compradores</a:t>
            </a:r>
          </a:p>
          <a:p>
            <a:pPr marL="273050" indent="-2730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Opções para análise de </a:t>
            </a:r>
            <a:r>
              <a:rPr lang="pt-B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prospects</a:t>
            </a:r>
            <a:endParaRPr lang="pt-B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/>
            <a:endParaRPr lang="pt-B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Próximos passos</a:t>
            </a:r>
          </a:p>
          <a:p>
            <a:pPr marL="273050" indent="-2730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Cronograma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008" y="44624"/>
            <a:ext cx="723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E46C0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lang="pt-BR" sz="2400" b="1" dirty="0" smtClean="0">
              <a:solidFill>
                <a:srgbClr val="27444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shutterstock_131738435.jpg"/>
          <p:cNvPicPr>
            <a:picLocks noChangeAspect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50" name="Rectangle 11"/>
          <p:cNvSpPr/>
          <p:nvPr/>
        </p:nvSpPr>
        <p:spPr>
          <a:xfrm>
            <a:off x="0" y="0"/>
            <a:ext cx="9160933" cy="6453336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85000"/>
                  <a:lumOff val="15000"/>
                  <a:alpha val="69000"/>
                </a:schemeClr>
              </a:gs>
              <a:gs pos="92000">
                <a:schemeClr val="tx1">
                  <a:lumMod val="85000"/>
                  <a:lumOff val="15000"/>
                  <a:alpha val="38000"/>
                </a:schemeClr>
              </a:gs>
              <a:gs pos="43000">
                <a:srgbClr val="00181A">
                  <a:alpha val="8196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8242" tIns="99121" rIns="198242" bIns="99121" anchor="ctr"/>
          <a:lstStyle/>
          <a:p>
            <a:pPr algn="ctr"/>
            <a:endParaRPr lang="pt-BR" sz="16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17958" y="2060848"/>
            <a:ext cx="4310426" cy="2304256"/>
          </a:xfrm>
          <a:prstGeom prst="rect">
            <a:avLst/>
          </a:prstGeom>
          <a:gradFill>
            <a:gsLst>
              <a:gs pos="0">
                <a:srgbClr val="00B050">
                  <a:alpha val="58000"/>
                </a:srgbClr>
              </a:gs>
              <a:gs pos="100000">
                <a:srgbClr val="00B050">
                  <a:alpha val="56000"/>
                </a:srgbClr>
              </a:gs>
              <a:gs pos="50000">
                <a:srgbClr val="00B050">
                  <a:alpha val="14000"/>
                </a:srgb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162" tIns="21081" rIns="42162" bIns="21081" rtlCol="0" anchor="ctr"/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90875" y="2060848"/>
            <a:ext cx="413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Informações de Compra &amp; Venda</a:t>
            </a:r>
            <a:endParaRPr lang="pt-B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257170" y="2708920"/>
            <a:ext cx="2483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CCV + Recebíveis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Risco</a:t>
            </a:r>
            <a:b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1400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Flippers</a:t>
            </a:r>
            <a:endParaRPr lang="pt-BR" sz="1400" i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pt-BR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Pré-análise</a:t>
            </a:r>
            <a: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crédito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Dados do mercado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Acesso ao mercado secundário</a:t>
            </a:r>
          </a:p>
        </p:txBody>
      </p:sp>
      <p:pic>
        <p:nvPicPr>
          <p:cNvPr id="49" name="Picture 3" descr="Cetip-Plataforma-Imobiliária-Capa.jpg"/>
          <p:cNvPicPr>
            <a:picLocks noChangeAspect="1"/>
          </p:cNvPicPr>
          <p:nvPr/>
        </p:nvPicPr>
        <p:blipFill rotWithShape="1">
          <a:blip r:embed="rId4" cstate="print"/>
          <a:srcRect t="91964"/>
          <a:stretch/>
        </p:blipFill>
        <p:spPr>
          <a:xfrm>
            <a:off x="-13443" y="6451601"/>
            <a:ext cx="9174376" cy="414866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-26987" y="385500"/>
            <a:ext cx="7993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 IMOBILIÁRIO </a:t>
            </a:r>
            <a:r>
              <a:rPr lang="pt-BR" sz="2800" dirty="0" smtClean="0">
                <a:solidFill>
                  <a:srgbClr val="E46C0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INCORPORADORAS</a:t>
            </a:r>
            <a:r>
              <a:rPr lang="pt-BR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800" dirty="0">
              <a:solidFill>
                <a:srgbClr val="E46C0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2219318"/>
            <a:ext cx="2366210" cy="288795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732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INCORPORADORAS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02082"/>
            <a:ext cx="1224000" cy="1224000"/>
          </a:xfrm>
          <a:prstGeom prst="rect">
            <a:avLst/>
          </a:prstGeom>
        </p:spPr>
      </p:pic>
      <p:sp>
        <p:nvSpPr>
          <p:cNvPr id="24" name="Seta para a esquerda 23"/>
          <p:cNvSpPr/>
          <p:nvPr/>
        </p:nvSpPr>
        <p:spPr>
          <a:xfrm>
            <a:off x="3131840" y="2878992"/>
            <a:ext cx="334734" cy="216024"/>
          </a:xfrm>
          <a:prstGeom prst="left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62" tIns="21081" rIns="42162" bIns="21081" rtlCol="0" anchor="ctr"/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Seta para a esquerda 24"/>
          <p:cNvSpPr/>
          <p:nvPr/>
        </p:nvSpPr>
        <p:spPr>
          <a:xfrm rot="10800000">
            <a:off x="3169779" y="3095016"/>
            <a:ext cx="334734" cy="216024"/>
          </a:xfrm>
          <a:prstGeom prst="left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62" tIns="21081" rIns="42162" bIns="21081" rtlCol="0" anchor="ctr"/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Imagem 14" descr="cetip_ver_pos_rgb.png"/>
          <p:cNvPicPr>
            <a:picLocks noChangeAspect="1"/>
          </p:cNvPicPr>
          <p:nvPr/>
        </p:nvPicPr>
        <p:blipFill rotWithShape="1">
          <a:blip r:embed="rId6" cstate="print">
            <a:lum bright="92000"/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4067944" y="2610343"/>
            <a:ext cx="981125" cy="1178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83625"/>
            <a:ext cx="9143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Prover aos associados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Abrainc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informações sobre os </a:t>
            </a:r>
            <a:r>
              <a:rPr lang="pt-BR" sz="2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prospects</a:t>
            </a:r>
            <a:r>
              <a:rPr lang="pt-B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 stands de vendas</a:t>
            </a:r>
          </a:p>
          <a:p>
            <a:endParaRPr lang="pt-BR" sz="24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Proteção contra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flippers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Base centralizada e alimentada pelas Incorporadoras</a:t>
            </a: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Informações relevantes para definição sobre aprovação da compra do imóvel</a:t>
            </a: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Outros objetivos que podem ser alcançados com as informações da base</a:t>
            </a:r>
          </a:p>
          <a:p>
            <a:endParaRPr lang="pt-BR" sz="24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Governança para utilização das bases: regras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Abrainc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008" y="44624"/>
            <a:ext cx="723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E46C0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Compradores</a:t>
            </a:r>
            <a:endParaRPr lang="pt-BR" sz="2400" b="1" dirty="0" smtClean="0">
              <a:solidFill>
                <a:srgbClr val="27444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shutterstock_61988470.jpg"/>
          <p:cNvPicPr>
            <a:picLocks noChangeAspect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32" name="Rectangle 11"/>
          <p:cNvSpPr/>
          <p:nvPr/>
        </p:nvSpPr>
        <p:spPr>
          <a:xfrm>
            <a:off x="0" y="0"/>
            <a:ext cx="9160933" cy="6453336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69000"/>
                </a:schemeClr>
              </a:gs>
              <a:gs pos="43000">
                <a:srgbClr val="00181A">
                  <a:alpha val="8196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8242" tIns="99121" rIns="198242" bIns="99121" anchor="ctr"/>
          <a:lstStyle/>
          <a:p>
            <a:pPr algn="ctr"/>
            <a:endParaRPr lang="pt-BR" sz="16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Picture 3" descr="Cetip-Plataforma-Imobiliária-Capa.jpg"/>
          <p:cNvPicPr>
            <a:picLocks noChangeAspect="1"/>
          </p:cNvPicPr>
          <p:nvPr/>
        </p:nvPicPr>
        <p:blipFill rotWithShape="1">
          <a:blip r:embed="rId4" cstate="print"/>
          <a:srcRect t="91964"/>
          <a:stretch/>
        </p:blipFill>
        <p:spPr>
          <a:xfrm>
            <a:off x="-13443" y="6451601"/>
            <a:ext cx="9174376" cy="414866"/>
          </a:xfrm>
          <a:prstGeom prst="rect">
            <a:avLst/>
          </a:prstGeom>
        </p:spPr>
      </p:pic>
      <p:sp>
        <p:nvSpPr>
          <p:cNvPr id="77" name="CaixaDeTexto 76"/>
          <p:cNvSpPr txBox="1"/>
          <p:nvPr/>
        </p:nvSpPr>
        <p:spPr>
          <a:xfrm>
            <a:off x="3779912" y="821047"/>
            <a:ext cx="2277528" cy="535016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COMPRADORES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811767" y="1181087"/>
            <a:ext cx="1636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Carga Inicial</a:t>
            </a:r>
            <a:endParaRPr lang="pt-BR" sz="14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1358368" y="4520039"/>
            <a:ext cx="2277528" cy="1285225"/>
            <a:chOff x="35496" y="4888164"/>
            <a:chExt cx="2277528" cy="1285225"/>
          </a:xfrm>
        </p:grpSpPr>
        <p:sp>
          <p:nvSpPr>
            <p:cNvPr id="34" name="CaixaDeTexto 33"/>
            <p:cNvSpPr txBox="1"/>
            <p:nvPr/>
          </p:nvSpPr>
          <p:spPr>
            <a:xfrm>
              <a:off x="35496" y="4888164"/>
              <a:ext cx="2277528" cy="258017"/>
            </a:xfrm>
            <a:prstGeom prst="rect">
              <a:avLst/>
            </a:prstGeom>
            <a:noFill/>
          </p:spPr>
          <p:txBody>
            <a:bodyPr wrap="square" lIns="42162" tIns="21081" rIns="42162" bIns="21081" rtlCol="0">
              <a:spAutoFit/>
            </a:bodyPr>
            <a:lstStyle/>
            <a:p>
              <a:pPr algn="ctr" defTabSz="456678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INCORP. 1</a:t>
              </a:r>
              <a:endParaRPr lang="pt-B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92" y="5269653"/>
              <a:ext cx="903736" cy="903736"/>
            </a:xfrm>
            <a:prstGeom prst="rect">
              <a:avLst/>
            </a:prstGeom>
          </p:spPr>
        </p:pic>
      </p:grpSp>
      <p:pic>
        <p:nvPicPr>
          <p:cNvPr id="43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4091694" y="1264970"/>
            <a:ext cx="1656000" cy="1656000"/>
          </a:xfrm>
          <a:prstGeom prst="rect">
            <a:avLst/>
          </a:prstGeom>
          <a:noFill/>
        </p:spPr>
      </p:pic>
      <p:cxnSp>
        <p:nvCxnSpPr>
          <p:cNvPr id="47" name="AutoShape 35"/>
          <p:cNvCxnSpPr>
            <a:cxnSpLocks noChangeShapeType="1"/>
          </p:cNvCxnSpPr>
          <p:nvPr/>
        </p:nvCxnSpPr>
        <p:spPr bwMode="gray">
          <a:xfrm flipH="1">
            <a:off x="2915818" y="2045183"/>
            <a:ext cx="1224000" cy="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48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2046827" y="1613135"/>
            <a:ext cx="432048" cy="648072"/>
          </a:xfrm>
          <a:prstGeom prst="rect">
            <a:avLst/>
          </a:prstGeom>
          <a:noFill/>
        </p:spPr>
      </p:pic>
      <p:pic>
        <p:nvPicPr>
          <p:cNvPr id="49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2199227" y="1765535"/>
            <a:ext cx="432048" cy="648072"/>
          </a:xfrm>
          <a:prstGeom prst="rect">
            <a:avLst/>
          </a:prstGeom>
          <a:noFill/>
        </p:spPr>
      </p:pic>
      <p:pic>
        <p:nvPicPr>
          <p:cNvPr id="51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2351627" y="1917935"/>
            <a:ext cx="432048" cy="648072"/>
          </a:xfrm>
          <a:prstGeom prst="rect">
            <a:avLst/>
          </a:prstGeom>
          <a:noFill/>
        </p:spPr>
      </p:pic>
      <p:pic>
        <p:nvPicPr>
          <p:cNvPr id="33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1423263" y="1596367"/>
            <a:ext cx="432048" cy="648072"/>
          </a:xfrm>
          <a:prstGeom prst="rect">
            <a:avLst/>
          </a:prstGeom>
          <a:noFill/>
        </p:spPr>
      </p:pic>
      <p:pic>
        <p:nvPicPr>
          <p:cNvPr id="41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1575663" y="1748767"/>
            <a:ext cx="432048" cy="648072"/>
          </a:xfrm>
          <a:prstGeom prst="rect">
            <a:avLst/>
          </a:prstGeom>
          <a:noFill/>
        </p:spPr>
      </p:pic>
      <p:pic>
        <p:nvPicPr>
          <p:cNvPr id="42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1728063" y="1901167"/>
            <a:ext cx="432048" cy="648072"/>
          </a:xfrm>
          <a:prstGeom prst="rect">
            <a:avLst/>
          </a:prstGeom>
          <a:noFill/>
        </p:spPr>
      </p:pic>
      <p:pic>
        <p:nvPicPr>
          <p:cNvPr id="2050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791959" y="1613135"/>
            <a:ext cx="432048" cy="648072"/>
          </a:xfrm>
          <a:prstGeom prst="rect">
            <a:avLst/>
          </a:prstGeom>
          <a:noFill/>
        </p:spPr>
      </p:pic>
      <p:pic>
        <p:nvPicPr>
          <p:cNvPr id="28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944359" y="1765535"/>
            <a:ext cx="432048" cy="648072"/>
          </a:xfrm>
          <a:prstGeom prst="rect">
            <a:avLst/>
          </a:prstGeom>
          <a:noFill/>
        </p:spPr>
      </p:pic>
      <p:pic>
        <p:nvPicPr>
          <p:cNvPr id="31" name="Picture 2" descr="https://encrypted-tbn3.gstatic.com/images?q=tbn:ANd9GcROzqklzw0cMiXv8ZWwtSYnbplDzMeDDT4jU6EVOEtLE5dyniFvww"/>
          <p:cNvPicPr>
            <a:picLocks noChangeAspect="1" noChangeArrowheads="1"/>
          </p:cNvPicPr>
          <p:nvPr/>
        </p:nvPicPr>
        <p:blipFill>
          <a:blip r:embed="rId7" cstate="print"/>
          <a:srcRect l="28981" t="20495" r="28293" b="21441"/>
          <a:stretch>
            <a:fillRect/>
          </a:stretch>
        </p:blipFill>
        <p:spPr bwMode="auto">
          <a:xfrm>
            <a:off x="1096759" y="1917935"/>
            <a:ext cx="432048" cy="648072"/>
          </a:xfrm>
          <a:prstGeom prst="rect">
            <a:avLst/>
          </a:prstGeom>
          <a:noFill/>
        </p:spPr>
      </p:pic>
      <p:grpSp>
        <p:nvGrpSpPr>
          <p:cNvPr id="40" name="Grupo 39"/>
          <p:cNvGrpSpPr/>
          <p:nvPr/>
        </p:nvGrpSpPr>
        <p:grpSpPr>
          <a:xfrm>
            <a:off x="3014552" y="4521667"/>
            <a:ext cx="2277528" cy="1281968"/>
            <a:chOff x="2195736" y="4888164"/>
            <a:chExt cx="2277528" cy="1281968"/>
          </a:xfrm>
        </p:grpSpPr>
        <p:sp>
          <p:nvSpPr>
            <p:cNvPr id="52" name="CaixaDeTexto 51"/>
            <p:cNvSpPr txBox="1"/>
            <p:nvPr/>
          </p:nvSpPr>
          <p:spPr>
            <a:xfrm>
              <a:off x="2195736" y="4888164"/>
              <a:ext cx="2277528" cy="258017"/>
            </a:xfrm>
            <a:prstGeom prst="rect">
              <a:avLst/>
            </a:prstGeom>
            <a:noFill/>
          </p:spPr>
          <p:txBody>
            <a:bodyPr wrap="square" lIns="42162" tIns="21081" rIns="42162" bIns="21081" rtlCol="0">
              <a:spAutoFit/>
            </a:bodyPr>
            <a:lstStyle/>
            <a:p>
              <a:pPr algn="ctr" defTabSz="456678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INCORP. 2</a:t>
              </a:r>
              <a:endParaRPr lang="pt-B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2632" y="5266396"/>
              <a:ext cx="903736" cy="903736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4670736" y="4520039"/>
            <a:ext cx="2277528" cy="1285225"/>
            <a:chOff x="4355976" y="4888164"/>
            <a:chExt cx="2277528" cy="1285225"/>
          </a:xfrm>
        </p:grpSpPr>
        <p:sp>
          <p:nvSpPr>
            <p:cNvPr id="55" name="CaixaDeTexto 54"/>
            <p:cNvSpPr txBox="1"/>
            <p:nvPr/>
          </p:nvSpPr>
          <p:spPr>
            <a:xfrm>
              <a:off x="4355976" y="4888164"/>
              <a:ext cx="2277528" cy="258017"/>
            </a:xfrm>
            <a:prstGeom prst="rect">
              <a:avLst/>
            </a:prstGeom>
            <a:noFill/>
          </p:spPr>
          <p:txBody>
            <a:bodyPr wrap="square" lIns="42162" tIns="21081" rIns="42162" bIns="21081" rtlCol="0">
              <a:spAutoFit/>
            </a:bodyPr>
            <a:lstStyle/>
            <a:p>
              <a:pPr algn="ctr" defTabSz="456678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INCORP. 3</a:t>
              </a:r>
              <a:endParaRPr lang="pt-B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872" y="5269653"/>
              <a:ext cx="903736" cy="903736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6326920" y="4520039"/>
            <a:ext cx="2277528" cy="1285225"/>
            <a:chOff x="6830976" y="4888164"/>
            <a:chExt cx="2277528" cy="1285225"/>
          </a:xfrm>
        </p:grpSpPr>
        <p:sp>
          <p:nvSpPr>
            <p:cNvPr id="54" name="CaixaDeTexto 53"/>
            <p:cNvSpPr txBox="1"/>
            <p:nvPr/>
          </p:nvSpPr>
          <p:spPr>
            <a:xfrm>
              <a:off x="6830976" y="4888164"/>
              <a:ext cx="2277528" cy="258017"/>
            </a:xfrm>
            <a:prstGeom prst="rect">
              <a:avLst/>
            </a:prstGeom>
            <a:noFill/>
          </p:spPr>
          <p:txBody>
            <a:bodyPr wrap="square" lIns="42162" tIns="21081" rIns="42162" bIns="21081" rtlCol="0">
              <a:spAutoFit/>
            </a:bodyPr>
            <a:lstStyle/>
            <a:p>
              <a:pPr algn="ctr" defTabSz="456678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INCORP. N</a:t>
              </a:r>
              <a:endParaRPr lang="pt-B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872" y="5269653"/>
              <a:ext cx="903736" cy="903736"/>
            </a:xfrm>
            <a:prstGeom prst="rect">
              <a:avLst/>
            </a:prstGeom>
          </p:spPr>
        </p:pic>
      </p:grpSp>
      <p:sp>
        <p:nvSpPr>
          <p:cNvPr id="58" name="CaixaDeTexto 57"/>
          <p:cNvSpPr txBox="1"/>
          <p:nvPr/>
        </p:nvSpPr>
        <p:spPr>
          <a:xfrm>
            <a:off x="6385848" y="4552783"/>
            <a:ext cx="495672" cy="258017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  <a:endParaRPr lang="pt-B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2" name="AutoShape 35"/>
          <p:cNvCxnSpPr>
            <a:cxnSpLocks noChangeShapeType="1"/>
          </p:cNvCxnSpPr>
          <p:nvPr/>
        </p:nvCxnSpPr>
        <p:spPr bwMode="gray">
          <a:xfrm flipH="1">
            <a:off x="4067944" y="2996960"/>
            <a:ext cx="647960" cy="1296144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3" name="AutoShape 35"/>
          <p:cNvCxnSpPr>
            <a:cxnSpLocks noChangeShapeType="1"/>
          </p:cNvCxnSpPr>
          <p:nvPr/>
        </p:nvCxnSpPr>
        <p:spPr bwMode="gray">
          <a:xfrm>
            <a:off x="6156176" y="2997032"/>
            <a:ext cx="828000" cy="1296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5" name="Retângulo 34"/>
          <p:cNvSpPr/>
          <p:nvPr/>
        </p:nvSpPr>
        <p:spPr>
          <a:xfrm>
            <a:off x="755576" y="3140968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Mensageria – Aproveitar processos atuais </a:t>
            </a:r>
            <a:endParaRPr lang="pt-BR" sz="16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-26987" y="116632"/>
            <a:ext cx="799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e Manutenção Base Compradores</a:t>
            </a:r>
            <a:endParaRPr lang="pt-BR" b="1" dirty="0">
              <a:solidFill>
                <a:srgbClr val="E46C0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5" name="AutoShape 35"/>
          <p:cNvCxnSpPr>
            <a:cxnSpLocks noChangeShapeType="1"/>
          </p:cNvCxnSpPr>
          <p:nvPr/>
        </p:nvCxnSpPr>
        <p:spPr bwMode="gray">
          <a:xfrm>
            <a:off x="5220184" y="2997032"/>
            <a:ext cx="576000" cy="1296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3" name="AutoShape 35"/>
          <p:cNvCxnSpPr>
            <a:cxnSpLocks noChangeShapeType="1"/>
          </p:cNvCxnSpPr>
          <p:nvPr/>
        </p:nvCxnSpPr>
        <p:spPr bwMode="gray">
          <a:xfrm flipH="1">
            <a:off x="2951912" y="2996960"/>
            <a:ext cx="828000" cy="1296144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54767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shutterstock_61988470.jpg"/>
          <p:cNvPicPr>
            <a:picLocks noChangeAspect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32" name="Rectangle 11"/>
          <p:cNvSpPr/>
          <p:nvPr/>
        </p:nvSpPr>
        <p:spPr>
          <a:xfrm>
            <a:off x="0" y="0"/>
            <a:ext cx="9160933" cy="6453336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69000"/>
                </a:schemeClr>
              </a:gs>
              <a:gs pos="43000">
                <a:srgbClr val="00181A">
                  <a:alpha val="8196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8242" tIns="99121" rIns="198242" bIns="99121" anchor="ctr"/>
          <a:lstStyle/>
          <a:p>
            <a:pPr algn="ctr"/>
            <a:endParaRPr lang="pt-BR" sz="16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Picture 3" descr="Cetip-Plataforma-Imobiliária-Capa.jpg"/>
          <p:cNvPicPr>
            <a:picLocks noChangeAspect="1"/>
          </p:cNvPicPr>
          <p:nvPr/>
        </p:nvPicPr>
        <p:blipFill rotWithShape="1">
          <a:blip r:embed="rId4" cstate="print"/>
          <a:srcRect t="91964"/>
          <a:stretch/>
        </p:blipFill>
        <p:spPr>
          <a:xfrm>
            <a:off x="-13443" y="6451601"/>
            <a:ext cx="9174376" cy="414866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251520" y="2421651"/>
            <a:ext cx="2277528" cy="645367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 DE VENDAS</a:t>
            </a:r>
          </a:p>
          <a:p>
            <a:pPr algn="ctr" defTabSz="45667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INCORPORADORAS</a:t>
            </a:r>
            <a:endParaRPr lang="pt-B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6470936" y="1052736"/>
            <a:ext cx="2277528" cy="535016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COMPRADORES 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7255346" y="1676359"/>
            <a:ext cx="13000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Enriquecida pelas incorporadoras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6660232" y="3861811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Consultas já existentes</a:t>
            </a:r>
          </a:p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Consulta “</a:t>
            </a:r>
            <a:r>
              <a:rPr lang="pt-BR" sz="900" b="1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taylor</a:t>
            </a:r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900" b="1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made</a:t>
            </a:r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200800" y="5114522"/>
            <a:ext cx="16196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Acesso limitado a instituições financeiras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9723"/>
            <a:ext cx="903736" cy="903736"/>
          </a:xfrm>
          <a:prstGeom prst="rect">
            <a:avLst/>
          </a:prstGeom>
        </p:spPr>
      </p:pic>
      <p:sp>
        <p:nvSpPr>
          <p:cNvPr id="37" name="Triângulo isósceles 36"/>
          <p:cNvSpPr/>
          <p:nvPr/>
        </p:nvSpPr>
        <p:spPr>
          <a:xfrm rot="5400000">
            <a:off x="935596" y="3465767"/>
            <a:ext cx="3456384" cy="216024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95000"/>
                  <a:shade val="30000"/>
                  <a:satMod val="115000"/>
                </a:schemeClr>
              </a:gs>
              <a:gs pos="50000">
                <a:schemeClr val="bg2">
                  <a:lumMod val="95000"/>
                  <a:shade val="67500"/>
                  <a:satMod val="115000"/>
                </a:schemeClr>
              </a:gs>
              <a:gs pos="100000">
                <a:schemeClr val="bg2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Elipse 37"/>
          <p:cNvSpPr/>
          <p:nvPr/>
        </p:nvSpPr>
        <p:spPr>
          <a:xfrm rot="5400000">
            <a:off x="3275856" y="2344310"/>
            <a:ext cx="1952771" cy="2096787"/>
          </a:xfrm>
          <a:prstGeom prst="ellipse">
            <a:avLst/>
          </a:prstGeom>
          <a:gradFill>
            <a:gsLst>
              <a:gs pos="0">
                <a:srgbClr val="00B050">
                  <a:alpha val="10000"/>
                </a:srgbClr>
              </a:gs>
              <a:gs pos="100000">
                <a:srgbClr val="00B050">
                  <a:alpha val="10000"/>
                </a:srgbClr>
              </a:gs>
              <a:gs pos="50000">
                <a:srgbClr val="00B050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" name="Imagem 23" descr="cetip_ver_pos_rgb.png"/>
          <p:cNvPicPr>
            <a:picLocks noChangeAspect="1"/>
          </p:cNvPicPr>
          <p:nvPr/>
        </p:nvPicPr>
        <p:blipFill rotWithShape="1">
          <a:blip r:embed="rId6" cstate="print">
            <a:lum bright="92000"/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760862" y="2920374"/>
            <a:ext cx="981125" cy="1178697"/>
          </a:xfrm>
          <a:prstGeom prst="rect">
            <a:avLst/>
          </a:prstGeom>
          <a:noFill/>
        </p:spPr>
      </p:pic>
      <p:sp>
        <p:nvSpPr>
          <p:cNvPr id="39" name="CaixaDeTexto 38"/>
          <p:cNvSpPr txBox="1"/>
          <p:nvPr/>
        </p:nvSpPr>
        <p:spPr>
          <a:xfrm>
            <a:off x="6372200" y="2853699"/>
            <a:ext cx="2277528" cy="288795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RESTRITIVOS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4653899"/>
            <a:ext cx="2277528" cy="288795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 - </a:t>
            </a:r>
            <a:r>
              <a:rPr lang="pt-BR" sz="16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Bacen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679282" y="1557555"/>
            <a:ext cx="720080" cy="720080"/>
          </a:xfrm>
          <a:prstGeom prst="rect">
            <a:avLst/>
          </a:prstGeom>
          <a:noFill/>
        </p:spPr>
      </p:pic>
      <p:pic>
        <p:nvPicPr>
          <p:cNvPr id="44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732240" y="3213739"/>
            <a:ext cx="720080" cy="720080"/>
          </a:xfrm>
          <a:prstGeom prst="rect">
            <a:avLst/>
          </a:prstGeom>
          <a:noFill/>
        </p:spPr>
      </p:pic>
      <p:pic>
        <p:nvPicPr>
          <p:cNvPr id="45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586636" y="4941931"/>
            <a:ext cx="720080" cy="720080"/>
          </a:xfrm>
          <a:prstGeom prst="rect">
            <a:avLst/>
          </a:prstGeom>
          <a:noFill/>
        </p:spPr>
      </p:pic>
      <p:sp>
        <p:nvSpPr>
          <p:cNvPr id="46" name="Retângulo 45"/>
          <p:cNvSpPr/>
          <p:nvPr/>
        </p:nvSpPr>
        <p:spPr>
          <a:xfrm>
            <a:off x="-26987" y="260648"/>
            <a:ext cx="799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OPÇÃO 1: Base Compradores + Restritivos + </a:t>
            </a:r>
            <a:r>
              <a:rPr lang="pt-BR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SCR-Bacen</a:t>
            </a:r>
            <a:endParaRPr lang="pt-BR" b="1" dirty="0">
              <a:solidFill>
                <a:srgbClr val="E46C0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7" name="AutoShape 35"/>
          <p:cNvCxnSpPr>
            <a:cxnSpLocks noChangeShapeType="1"/>
          </p:cNvCxnSpPr>
          <p:nvPr/>
        </p:nvCxnSpPr>
        <p:spPr bwMode="gray">
          <a:xfrm flipH="1">
            <a:off x="5364088" y="1989603"/>
            <a:ext cx="1152000" cy="720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0" name="AutoShape 35"/>
          <p:cNvCxnSpPr>
            <a:cxnSpLocks noChangeShapeType="1"/>
          </p:cNvCxnSpPr>
          <p:nvPr/>
        </p:nvCxnSpPr>
        <p:spPr bwMode="gray">
          <a:xfrm flipH="1">
            <a:off x="5508104" y="3501771"/>
            <a:ext cx="1008111" cy="0"/>
          </a:xfrm>
          <a:prstGeom prst="straightConnector1">
            <a:avLst/>
          </a:prstGeom>
          <a:noFill/>
          <a:ln w="44450">
            <a:solidFill>
              <a:srgbClr val="E46C0A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65" name="Retângulo 64"/>
          <p:cNvSpPr/>
          <p:nvPr/>
        </p:nvSpPr>
        <p:spPr>
          <a:xfrm>
            <a:off x="7380312" y="3450580"/>
            <a:ext cx="8640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BUREAUX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414220" y="3338705"/>
            <a:ext cx="792088" cy="432048"/>
          </a:xfrm>
          <a:prstGeom prst="roundRect">
            <a:avLst/>
          </a:prstGeom>
          <a:noFill/>
          <a:ln w="6350">
            <a:solidFill>
              <a:srgbClr val="E46C0A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" name="AutoShape 35"/>
          <p:cNvCxnSpPr>
            <a:cxnSpLocks noChangeShapeType="1"/>
          </p:cNvCxnSpPr>
          <p:nvPr/>
        </p:nvCxnSpPr>
        <p:spPr bwMode="gray">
          <a:xfrm flipH="1" flipV="1">
            <a:off x="5315830" y="4437875"/>
            <a:ext cx="1152128" cy="720080"/>
          </a:xfrm>
          <a:prstGeom prst="straightConnector1">
            <a:avLst/>
          </a:prstGeom>
          <a:noFill/>
          <a:ln w="44450">
            <a:solidFill>
              <a:srgbClr val="E46C0A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7" name="Retângulo 26"/>
          <p:cNvSpPr/>
          <p:nvPr/>
        </p:nvSpPr>
        <p:spPr>
          <a:xfrm>
            <a:off x="5292080" y="1052736"/>
            <a:ext cx="3384376" cy="1757668"/>
          </a:xfrm>
          <a:prstGeom prst="rect">
            <a:avLst/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5292080" y="2906100"/>
            <a:ext cx="3384376" cy="2755147"/>
          </a:xfrm>
          <a:prstGeom prst="rect">
            <a:avLst/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741271" y="836712"/>
            <a:ext cx="13000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740352" y="5654650"/>
            <a:ext cx="13000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2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67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shutterstock_61988470.jpg"/>
          <p:cNvPicPr>
            <a:picLocks noChangeAspect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  <p:sp>
        <p:nvSpPr>
          <p:cNvPr id="32" name="Rectangle 11"/>
          <p:cNvSpPr/>
          <p:nvPr/>
        </p:nvSpPr>
        <p:spPr>
          <a:xfrm>
            <a:off x="0" y="0"/>
            <a:ext cx="9160933" cy="6453336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69000"/>
                </a:schemeClr>
              </a:gs>
              <a:gs pos="43000">
                <a:srgbClr val="00181A">
                  <a:alpha val="8196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8242" tIns="99121" rIns="198242" bIns="99121" anchor="ctr"/>
          <a:lstStyle/>
          <a:p>
            <a:pPr algn="ctr"/>
            <a:endParaRPr lang="pt-BR" sz="140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Picture 3" descr="Cetip-Plataforma-Imobiliária-Capa.jpg"/>
          <p:cNvPicPr>
            <a:picLocks noChangeAspect="1"/>
          </p:cNvPicPr>
          <p:nvPr/>
        </p:nvPicPr>
        <p:blipFill rotWithShape="1">
          <a:blip r:embed="rId4" cstate="print"/>
          <a:srcRect t="91964"/>
          <a:stretch/>
        </p:blipFill>
        <p:spPr>
          <a:xfrm>
            <a:off x="-13443" y="6451601"/>
            <a:ext cx="9174376" cy="414866"/>
          </a:xfrm>
          <a:prstGeom prst="rect">
            <a:avLst/>
          </a:prstGeom>
        </p:spPr>
      </p:pic>
      <p:sp>
        <p:nvSpPr>
          <p:cNvPr id="77" name="CaixaDeTexto 76"/>
          <p:cNvSpPr txBox="1"/>
          <p:nvPr/>
        </p:nvSpPr>
        <p:spPr>
          <a:xfrm>
            <a:off x="6525432" y="3284984"/>
            <a:ext cx="2195736" cy="473461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INTEGRAÇÃO  BANCOS</a:t>
            </a:r>
            <a:endParaRPr lang="pt-B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7457609" y="3861048"/>
            <a:ext cx="1362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Análise </a:t>
            </a:r>
          </a:p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crédito</a:t>
            </a:r>
          </a:p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pt-BR" sz="900" b="1" i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Infos</a:t>
            </a:r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Plano Empresário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7272808" y="1820032"/>
            <a:ext cx="16196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Enriquecida</a:t>
            </a:r>
          </a:p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pelas </a:t>
            </a:r>
          </a:p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incorporadoras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4" y="2790968"/>
            <a:ext cx="903736" cy="903736"/>
          </a:xfrm>
          <a:prstGeom prst="rect">
            <a:avLst/>
          </a:prstGeom>
        </p:spPr>
      </p:pic>
      <p:sp>
        <p:nvSpPr>
          <p:cNvPr id="37" name="Triângulo isósceles 36"/>
          <p:cNvSpPr/>
          <p:nvPr/>
        </p:nvSpPr>
        <p:spPr>
          <a:xfrm rot="5400000">
            <a:off x="900100" y="3187012"/>
            <a:ext cx="3456384" cy="216024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95000"/>
                  <a:shade val="30000"/>
                  <a:satMod val="115000"/>
                </a:schemeClr>
              </a:gs>
              <a:gs pos="50000">
                <a:schemeClr val="bg2">
                  <a:lumMod val="95000"/>
                  <a:shade val="67500"/>
                  <a:satMod val="115000"/>
                </a:schemeClr>
              </a:gs>
              <a:gs pos="100000">
                <a:schemeClr val="bg2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Elipse 37"/>
          <p:cNvSpPr/>
          <p:nvPr/>
        </p:nvSpPr>
        <p:spPr>
          <a:xfrm rot="5400000">
            <a:off x="3240360" y="2065555"/>
            <a:ext cx="1952771" cy="2096787"/>
          </a:xfrm>
          <a:prstGeom prst="ellipse">
            <a:avLst/>
          </a:prstGeom>
          <a:gradFill>
            <a:gsLst>
              <a:gs pos="0">
                <a:srgbClr val="00B050">
                  <a:alpha val="10000"/>
                </a:srgbClr>
              </a:gs>
              <a:gs pos="100000">
                <a:srgbClr val="00B050">
                  <a:alpha val="10000"/>
                </a:srgbClr>
              </a:gs>
              <a:gs pos="50000">
                <a:srgbClr val="00B050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" name="Imagem 23" descr="cetip_ver_pos_rgb.png"/>
          <p:cNvPicPr>
            <a:picLocks noChangeAspect="1"/>
          </p:cNvPicPr>
          <p:nvPr/>
        </p:nvPicPr>
        <p:blipFill rotWithShape="1">
          <a:blip r:embed="rId6" cstate="print">
            <a:lum bright="92000"/>
            <a:duotone>
              <a:schemeClr val="bg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725366" y="2641619"/>
            <a:ext cx="981125" cy="1178697"/>
          </a:xfrm>
          <a:prstGeom prst="rect">
            <a:avLst/>
          </a:prstGeom>
          <a:noFill/>
        </p:spPr>
      </p:pic>
      <p:sp>
        <p:nvSpPr>
          <p:cNvPr id="39" name="CaixaDeTexto 38"/>
          <p:cNvSpPr txBox="1"/>
          <p:nvPr/>
        </p:nvSpPr>
        <p:spPr>
          <a:xfrm>
            <a:off x="6552728" y="1083800"/>
            <a:ext cx="2277528" cy="535016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COMPRADORES</a:t>
            </a:r>
            <a:endParaRPr lang="pt-BR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840760" y="1676016"/>
            <a:ext cx="720080" cy="720080"/>
          </a:xfrm>
          <a:prstGeom prst="rect">
            <a:avLst/>
          </a:prstGeom>
          <a:noFill/>
        </p:spPr>
      </p:pic>
      <p:pic>
        <p:nvPicPr>
          <p:cNvPr id="44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813464" y="3860290"/>
            <a:ext cx="720080" cy="720080"/>
          </a:xfrm>
          <a:prstGeom prst="rect">
            <a:avLst/>
          </a:prstGeom>
          <a:noFill/>
        </p:spPr>
      </p:pic>
      <p:cxnSp>
        <p:nvCxnSpPr>
          <p:cNvPr id="47" name="AutoShape 35"/>
          <p:cNvCxnSpPr>
            <a:cxnSpLocks noChangeShapeType="1"/>
          </p:cNvCxnSpPr>
          <p:nvPr/>
        </p:nvCxnSpPr>
        <p:spPr bwMode="gray">
          <a:xfrm flipH="1">
            <a:off x="5400600" y="2036056"/>
            <a:ext cx="1296144" cy="648072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0" name="AutoShape 35"/>
          <p:cNvCxnSpPr>
            <a:cxnSpLocks noChangeShapeType="1"/>
          </p:cNvCxnSpPr>
          <p:nvPr/>
        </p:nvCxnSpPr>
        <p:spPr bwMode="gray">
          <a:xfrm flipH="1" flipV="1">
            <a:off x="5400600" y="3446416"/>
            <a:ext cx="1152129" cy="648072"/>
          </a:xfrm>
          <a:prstGeom prst="straightConnector1">
            <a:avLst/>
          </a:prstGeom>
          <a:noFill/>
          <a:ln w="44450">
            <a:solidFill>
              <a:srgbClr val="E46C0A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0" name="Retângulo 19"/>
          <p:cNvSpPr/>
          <p:nvPr/>
        </p:nvSpPr>
        <p:spPr>
          <a:xfrm>
            <a:off x="-26988" y="260648"/>
            <a:ext cx="8775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OPÇÃO 2: Base Compradores + Análise Bancos Plano Empresário</a:t>
            </a:r>
            <a:endParaRPr lang="pt-BR" b="1" dirty="0">
              <a:solidFill>
                <a:srgbClr val="E46C0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16024" y="2142896"/>
            <a:ext cx="2277528" cy="645367"/>
          </a:xfrm>
          <a:prstGeom prst="rect">
            <a:avLst/>
          </a:prstGeom>
          <a:noFill/>
        </p:spPr>
        <p:txBody>
          <a:bodyPr wrap="square" lIns="42162" tIns="21081" rIns="42162" bIns="21081" rtlCol="0">
            <a:spAutoFit/>
          </a:bodyPr>
          <a:lstStyle/>
          <a:p>
            <a:pPr algn="ctr" defTabSz="45667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 DE VENDAS</a:t>
            </a:r>
          </a:p>
          <a:p>
            <a:pPr algn="ctr" defTabSz="45667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INCORPORADORAS</a:t>
            </a:r>
            <a:endParaRPr lang="pt-BR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5912856" y="5037968"/>
            <a:ext cx="720080" cy="720080"/>
          </a:xfrm>
          <a:prstGeom prst="rect">
            <a:avLst/>
          </a:prstGeom>
          <a:noFill/>
        </p:spPr>
      </p:pic>
      <p:pic>
        <p:nvPicPr>
          <p:cNvPr id="22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6848960" y="5037968"/>
            <a:ext cx="720080" cy="720080"/>
          </a:xfrm>
          <a:prstGeom prst="rect">
            <a:avLst/>
          </a:prstGeom>
          <a:noFill/>
        </p:spPr>
      </p:pic>
      <p:pic>
        <p:nvPicPr>
          <p:cNvPr id="23" name="Picture 2" descr="http://4.bp.blogspot.com/-rNoxKryM4kU/URxg1ZIixWI/AAAAAAAABJc/s3H7PwjKThU/s1600/1360835859_databas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5000"/>
          </a:blip>
          <a:srcRect/>
          <a:stretch>
            <a:fillRect/>
          </a:stretch>
        </p:blipFill>
        <p:spPr bwMode="auto">
          <a:xfrm>
            <a:off x="7785064" y="5037968"/>
            <a:ext cx="720080" cy="720080"/>
          </a:xfrm>
          <a:prstGeom prst="rect">
            <a:avLst/>
          </a:prstGeom>
          <a:noFill/>
        </p:spPr>
      </p:pic>
      <p:cxnSp>
        <p:nvCxnSpPr>
          <p:cNvPr id="25" name="AutoShape 35"/>
          <p:cNvCxnSpPr>
            <a:cxnSpLocks noChangeShapeType="1"/>
          </p:cNvCxnSpPr>
          <p:nvPr/>
        </p:nvCxnSpPr>
        <p:spPr bwMode="gray">
          <a:xfrm flipH="1">
            <a:off x="6516288" y="4579896"/>
            <a:ext cx="252000" cy="360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7" name="AutoShape 35"/>
          <p:cNvCxnSpPr>
            <a:cxnSpLocks noChangeShapeType="1"/>
          </p:cNvCxnSpPr>
          <p:nvPr/>
        </p:nvCxnSpPr>
        <p:spPr bwMode="gray">
          <a:xfrm>
            <a:off x="7632368" y="4579840"/>
            <a:ext cx="252000" cy="360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" name="AutoShape 35"/>
          <p:cNvCxnSpPr>
            <a:cxnSpLocks noChangeShapeType="1"/>
          </p:cNvCxnSpPr>
          <p:nvPr/>
        </p:nvCxnSpPr>
        <p:spPr bwMode="gray">
          <a:xfrm flipH="1">
            <a:off x="7200328" y="4579840"/>
            <a:ext cx="0" cy="396000"/>
          </a:xfrm>
          <a:prstGeom prst="straightConnector1">
            <a:avLst/>
          </a:prstGeom>
          <a:noFill/>
          <a:ln w="44450">
            <a:solidFill>
              <a:srgbClr val="E46C0A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4" name="Retângulo 33"/>
          <p:cNvSpPr/>
          <p:nvPr/>
        </p:nvSpPr>
        <p:spPr>
          <a:xfrm>
            <a:off x="5756713" y="5805264"/>
            <a:ext cx="1061183" cy="42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 - BACEN</a:t>
            </a:r>
            <a:endParaRPr lang="pt-BR" sz="105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77648" y="5805264"/>
            <a:ext cx="10611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BUREAUX</a:t>
            </a:r>
            <a:endParaRPr lang="pt-BR" sz="105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615273" y="5805264"/>
            <a:ext cx="10611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BASES INTERNAS</a:t>
            </a:r>
            <a:endParaRPr lang="pt-BR" sz="105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292080" y="1052736"/>
            <a:ext cx="3384376" cy="1757668"/>
          </a:xfrm>
          <a:prstGeom prst="rect">
            <a:avLst/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292080" y="3122125"/>
            <a:ext cx="3384376" cy="3187195"/>
          </a:xfrm>
          <a:prstGeom prst="rect">
            <a:avLst/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7741271" y="836712"/>
            <a:ext cx="13000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1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740352" y="2914311"/>
            <a:ext cx="13000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i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 2</a:t>
            </a:r>
            <a:endParaRPr lang="pt-BR" sz="900" b="1" i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67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328569"/>
            <a:ext cx="9143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 dos integrantes do grupo de trabalho </a:t>
            </a:r>
            <a:r>
              <a:rPr lang="pt-B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Abrainc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Cetip</a:t>
            </a:r>
          </a:p>
          <a:p>
            <a:pPr marL="273050" indent="-2730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 da periodicidade de reunião recorrente do grupo de trabalho</a:t>
            </a:r>
          </a:p>
          <a:p>
            <a:pPr marL="273050" indent="-2730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Assinatura NDA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008" y="44624"/>
            <a:ext cx="723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E46C0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Próximos passos – Maio/14</a:t>
            </a:r>
            <a:endParaRPr lang="pt-BR" sz="2400" b="1" dirty="0" smtClean="0">
              <a:solidFill>
                <a:srgbClr val="27444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H="1">
            <a:off x="1363539" y="1125264"/>
            <a:ext cx="15337" cy="504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8680" y="692696"/>
            <a:ext cx="155448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0" rIns="91418" bIns="45710" rtlCol="0" anchor="t" anchorCtr="1"/>
          <a:lstStyle/>
          <a:p>
            <a:pPr algn="ctr"/>
            <a:r>
              <a:rPr lang="pt-B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endParaRPr lang="pt-BR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8576" y="692696"/>
            <a:ext cx="155448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0" rIns="91418" bIns="45710" rtlCol="0" anchor="t" anchorCtr="1"/>
          <a:lstStyle/>
          <a:p>
            <a:pPr algn="ctr"/>
            <a:r>
              <a:rPr lang="pt-B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Jun</a:t>
            </a:r>
            <a:endParaRPr lang="pt-BR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8472" y="692696"/>
            <a:ext cx="155448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0" rIns="91418" bIns="45710" rtlCol="0" anchor="t" anchorCtr="1"/>
          <a:lstStyle/>
          <a:p>
            <a:pPr algn="ctr"/>
            <a:r>
              <a:rPr lang="pt-B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Jul</a:t>
            </a:r>
            <a:endParaRPr lang="pt-BR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58368" y="692696"/>
            <a:ext cx="155448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0" rIns="91418" bIns="45710" rtlCol="0" anchor="t" anchorCtr="1"/>
          <a:lstStyle/>
          <a:p>
            <a:pPr algn="ctr"/>
            <a:r>
              <a:rPr lang="pt-B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Ago</a:t>
            </a:r>
            <a:endParaRPr lang="pt-BR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48264" y="692696"/>
            <a:ext cx="155448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0" rIns="91418" bIns="45710" rtlCol="0" anchor="t" anchorCtr="1"/>
          <a:lstStyle/>
          <a:p>
            <a:pPr algn="ctr"/>
            <a:r>
              <a:rPr lang="pt-BR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Set</a:t>
            </a:r>
            <a:endParaRPr lang="pt-BR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1730487" y="2998196"/>
            <a:ext cx="6012000" cy="228600"/>
          </a:xfrm>
          <a:prstGeom prst="chevron">
            <a:avLst>
              <a:gd name="adj" fmla="val 158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10" rIns="0" bIns="0" rtlCol="0" anchor="ctr"/>
          <a:lstStyle/>
          <a:p>
            <a:pPr algn="ctr">
              <a:lnSpc>
                <a:spcPts val="1000"/>
              </a:lnSpc>
            </a:pPr>
            <a:r>
              <a:rPr lang="pt-B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Base Compradores – Conceitos + </a:t>
            </a:r>
            <a:r>
              <a:rPr lang="pt-BR" sz="1400" b="1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Criação Produtos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3614644" y="3289152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48858" y="3555417"/>
            <a:ext cx="881647" cy="4000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Objetivos da base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2880841" y="3289152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5241466" y="3286228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64972" y="1391510"/>
            <a:ext cx="7675380" cy="268702"/>
          </a:xfrm>
          <a:prstGeom prst="chevron">
            <a:avLst>
              <a:gd name="adj" fmla="val 158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10" rIns="0" bIns="0" rtlCol="0" anchor="ctr"/>
          <a:lstStyle/>
          <a:p>
            <a:pPr algn="ctr">
              <a:lnSpc>
                <a:spcPts val="1000"/>
              </a:lnSpc>
            </a:pPr>
            <a:r>
              <a:rPr lang="pt-B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Parceria </a:t>
            </a:r>
            <a:r>
              <a:rPr lang="pt-BR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Abrainc</a:t>
            </a:r>
            <a:r>
              <a:rPr lang="pt-B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/Cetip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4103" y="1919008"/>
            <a:ext cx="864096" cy="4000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000" b="1" dirty="0" smtClean="0">
                <a:latin typeface="Arial" panose="020B0604020202020204" pitchFamily="34" charset="0"/>
              </a:rPr>
              <a:t>Assinatura NDA</a:t>
            </a:r>
            <a:endParaRPr lang="pt-BR" sz="1000" b="1" dirty="0">
              <a:latin typeface="Arial" panose="020B0604020202020204" pitchFamily="34" charset="0"/>
            </a:endParaRPr>
          </a:p>
        </p:txBody>
      </p:sp>
      <p:sp>
        <p:nvSpPr>
          <p:cNvPr id="85" name="Isosceles Triangle 84"/>
          <p:cNvSpPr/>
          <p:nvPr/>
        </p:nvSpPr>
        <p:spPr>
          <a:xfrm>
            <a:off x="2011611" y="1703733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165" y="1927466"/>
            <a:ext cx="1689089" cy="400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18" tIns="45710" rIns="91418" bIns="45710" rtlCol="0">
            <a:spAutoFit/>
          </a:bodyPr>
          <a:lstStyle/>
          <a:p>
            <a:pPr algn="r"/>
            <a:r>
              <a:rPr lang="pt-BR" sz="1000" b="1" dirty="0" smtClean="0">
                <a:latin typeface="Arial" panose="020B0604020202020204" pitchFamily="34" charset="0"/>
              </a:rPr>
              <a:t>Definição grupo de trabalho </a:t>
            </a:r>
            <a:r>
              <a:rPr lang="pt-BR" sz="1000" b="1" dirty="0" err="1" smtClean="0">
                <a:latin typeface="Arial" panose="020B0604020202020204" pitchFamily="34" charset="0"/>
              </a:rPr>
              <a:t>Abrainc</a:t>
            </a:r>
            <a:r>
              <a:rPr lang="pt-BR" sz="1000" b="1" dirty="0" smtClean="0">
                <a:latin typeface="Arial" panose="020B0604020202020204" pitchFamily="34" charset="0"/>
              </a:rPr>
              <a:t> + Cetip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1241453" y="1703733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2" name="Retângulo 41"/>
          <p:cNvSpPr/>
          <p:nvPr/>
        </p:nvSpPr>
        <p:spPr>
          <a:xfrm>
            <a:off x="-60133" y="44625"/>
            <a:ext cx="564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Proposta de Cronograma*</a:t>
            </a:r>
            <a:endParaRPr lang="pt-BR" sz="2000" b="1" dirty="0">
              <a:solidFill>
                <a:srgbClr val="E46C0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76"/>
          <p:cNvSpPr txBox="1"/>
          <p:nvPr/>
        </p:nvSpPr>
        <p:spPr>
          <a:xfrm>
            <a:off x="3289618" y="3549538"/>
            <a:ext cx="881647" cy="4000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Conceito </a:t>
            </a:r>
            <a:r>
              <a:rPr lang="pt-BR" sz="1000" b="1" dirty="0" err="1" smtClean="0">
                <a:latin typeface="Arial" panose="020B0604020202020204" pitchFamily="34" charset="0"/>
              </a:rPr>
              <a:t>Flippers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4684117" y="3547115"/>
            <a:ext cx="1368000" cy="553978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Informações que irão compor a base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88" name="Isosceles Triangle 81"/>
          <p:cNvSpPr/>
          <p:nvPr/>
        </p:nvSpPr>
        <p:spPr>
          <a:xfrm>
            <a:off x="7631976" y="4866708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9" name="TextBox 76"/>
          <p:cNvSpPr txBox="1"/>
          <p:nvPr/>
        </p:nvSpPr>
        <p:spPr>
          <a:xfrm>
            <a:off x="7171773" y="5127595"/>
            <a:ext cx="1152000" cy="4000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Layout envio e retorno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92" name="Chevron 73"/>
          <p:cNvSpPr/>
          <p:nvPr/>
        </p:nvSpPr>
        <p:spPr>
          <a:xfrm>
            <a:off x="1749971" y="4530025"/>
            <a:ext cx="6012000" cy="268949"/>
          </a:xfrm>
          <a:prstGeom prst="chevron">
            <a:avLst>
              <a:gd name="adj" fmla="val 158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10" rIns="0" bIns="0" rtlCol="0" anchor="ctr"/>
          <a:lstStyle/>
          <a:p>
            <a:pPr algn="ctr">
              <a:lnSpc>
                <a:spcPts val="1000"/>
              </a:lnSpc>
            </a:pPr>
            <a:r>
              <a:rPr lang="pt-B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Mensageria: Carga Inicial/Manutenção da base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Isosceles Triangle 75"/>
          <p:cNvSpPr/>
          <p:nvPr/>
        </p:nvSpPr>
        <p:spPr>
          <a:xfrm>
            <a:off x="6163843" y="4861330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4" name="TextBox 76"/>
          <p:cNvSpPr txBox="1"/>
          <p:nvPr/>
        </p:nvSpPr>
        <p:spPr>
          <a:xfrm>
            <a:off x="2762394" y="5127595"/>
            <a:ext cx="1108370" cy="553978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smtClean="0">
                <a:latin typeface="Arial" panose="020B0604020202020204" pitchFamily="34" charset="0"/>
              </a:rPr>
              <a:t>Entendimento </a:t>
            </a:r>
            <a:r>
              <a:rPr lang="pt-BR" sz="1000" b="1" smtClean="0">
                <a:latin typeface="Arial" panose="020B0604020202020204" pitchFamily="34" charset="0"/>
              </a:rPr>
              <a:t>dos processos  </a:t>
            </a:r>
            <a:r>
              <a:rPr lang="pt-BR" sz="1000" b="1" dirty="0" smtClean="0">
                <a:latin typeface="Arial" panose="020B0604020202020204" pitchFamily="34" charset="0"/>
              </a:rPr>
              <a:t>atuais Incs.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95" name="Isosceles Triangle 77"/>
          <p:cNvSpPr/>
          <p:nvPr/>
        </p:nvSpPr>
        <p:spPr>
          <a:xfrm>
            <a:off x="3266642" y="4861330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7" name="TextBox 76"/>
          <p:cNvSpPr txBox="1"/>
          <p:nvPr/>
        </p:nvSpPr>
        <p:spPr>
          <a:xfrm>
            <a:off x="5683056" y="5121716"/>
            <a:ext cx="1191125" cy="70786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Fluxos das transações: carga inicial e atualização 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101" name="TextBox 83"/>
          <p:cNvSpPr txBox="1"/>
          <p:nvPr/>
        </p:nvSpPr>
        <p:spPr>
          <a:xfrm>
            <a:off x="3190441" y="1918019"/>
            <a:ext cx="1080000" cy="553978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000" b="1" dirty="0" smtClean="0">
                <a:latin typeface="Arial" panose="020B0604020202020204" pitchFamily="34" charset="0"/>
              </a:rPr>
              <a:t>Governança utilização da base</a:t>
            </a:r>
            <a:endParaRPr lang="pt-BR" sz="1000" b="1" dirty="0">
              <a:latin typeface="Arial" panose="020B0604020202020204" pitchFamily="34" charset="0"/>
            </a:endParaRPr>
          </a:p>
        </p:txBody>
      </p:sp>
      <p:sp>
        <p:nvSpPr>
          <p:cNvPr id="102" name="Isosceles Triangle 84"/>
          <p:cNvSpPr/>
          <p:nvPr/>
        </p:nvSpPr>
        <p:spPr>
          <a:xfrm>
            <a:off x="3614644" y="1702744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3" name="Isosceles Triangle 75"/>
          <p:cNvSpPr/>
          <p:nvPr/>
        </p:nvSpPr>
        <p:spPr>
          <a:xfrm>
            <a:off x="4548731" y="4856215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4" name="TextBox 76"/>
          <p:cNvSpPr txBox="1"/>
          <p:nvPr/>
        </p:nvSpPr>
        <p:spPr>
          <a:xfrm>
            <a:off x="4067944" y="5116601"/>
            <a:ext cx="1191125" cy="70786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Definição das regras para carga inicial e atualização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41" name="Isosceles Triangle 81"/>
          <p:cNvSpPr/>
          <p:nvPr/>
        </p:nvSpPr>
        <p:spPr>
          <a:xfrm>
            <a:off x="7631976" y="3282532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7081773" y="3543419"/>
            <a:ext cx="1332000" cy="70786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/>
            <a:r>
              <a:rPr lang="pt-BR" sz="1000" b="1" dirty="0" smtClean="0">
                <a:latin typeface="Arial" panose="020B0604020202020204" pitchFamily="34" charset="0"/>
              </a:rPr>
              <a:t>Escopo final do (s) produto(s) para desenvolvimento</a:t>
            </a:r>
            <a:endParaRPr lang="pt-BR" sz="800" b="1" dirty="0">
              <a:latin typeface="Arial" panose="020B0604020202020204" pitchFamily="34" charset="0"/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809410" y="1916083"/>
            <a:ext cx="1080000" cy="400089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000" b="1" dirty="0" smtClean="0">
                <a:latin typeface="Arial" panose="020B0604020202020204" pitchFamily="34" charset="0"/>
              </a:rPr>
              <a:t>Parecer jurídico</a:t>
            </a:r>
            <a:endParaRPr lang="pt-BR" sz="1000" b="1" dirty="0">
              <a:latin typeface="Arial" panose="020B0604020202020204" pitchFamily="34" charset="0"/>
            </a:endParaRPr>
          </a:p>
        </p:txBody>
      </p:sp>
      <p:sp>
        <p:nvSpPr>
          <p:cNvPr id="45" name="Isosceles Triangle 84"/>
          <p:cNvSpPr/>
          <p:nvPr/>
        </p:nvSpPr>
        <p:spPr>
          <a:xfrm>
            <a:off x="5233613" y="1700808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TextBox 83"/>
          <p:cNvSpPr txBox="1"/>
          <p:nvPr/>
        </p:nvSpPr>
        <p:spPr>
          <a:xfrm>
            <a:off x="5764357" y="1916083"/>
            <a:ext cx="1152008" cy="553978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000" b="1" dirty="0" smtClean="0">
                <a:latin typeface="Arial" panose="020B0604020202020204" pitchFamily="34" charset="0"/>
              </a:rPr>
              <a:t>Definições Preços / Remunerações</a:t>
            </a:r>
            <a:endParaRPr lang="pt-BR" sz="1000" b="1" dirty="0">
              <a:latin typeface="Arial" panose="020B0604020202020204" pitchFamily="34" charset="0"/>
            </a:endParaRPr>
          </a:p>
        </p:txBody>
      </p:sp>
      <p:sp>
        <p:nvSpPr>
          <p:cNvPr id="47" name="Isosceles Triangle 84"/>
          <p:cNvSpPr/>
          <p:nvPr/>
        </p:nvSpPr>
        <p:spPr>
          <a:xfrm>
            <a:off x="6220459" y="1700808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7099773" y="1916083"/>
            <a:ext cx="1296000" cy="70786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000" b="1" dirty="0" smtClean="0">
                <a:latin typeface="Arial" panose="020B0604020202020204" pitchFamily="34" charset="0"/>
              </a:rPr>
              <a:t>Assinatura contrato  para início de desenvolvimento</a:t>
            </a:r>
            <a:endParaRPr lang="pt-BR" sz="1000" b="1" dirty="0">
              <a:latin typeface="Arial" panose="020B0604020202020204" pitchFamily="34" charset="0"/>
            </a:endParaRPr>
          </a:p>
        </p:txBody>
      </p:sp>
      <p:sp>
        <p:nvSpPr>
          <p:cNvPr id="49" name="Isosceles Triangle 84"/>
          <p:cNvSpPr/>
          <p:nvPr/>
        </p:nvSpPr>
        <p:spPr>
          <a:xfrm>
            <a:off x="7631976" y="1700808"/>
            <a:ext cx="231595" cy="261257"/>
          </a:xfrm>
          <a:prstGeom prst="triangle">
            <a:avLst/>
          </a:prstGeom>
          <a:solidFill>
            <a:srgbClr val="2066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pt-BR" sz="200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722781" y="6093296"/>
            <a:ext cx="24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*datas e prazo poderão ser revistos de acordo com definições do grupo de trabalho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7045947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laranja">
  <a:themeElements>
    <a:clrScheme name="Cetip Geral">
      <a:dk1>
        <a:srgbClr val="404040"/>
      </a:dk1>
      <a:lt1>
        <a:srgbClr val="FFFFFF"/>
      </a:lt1>
      <a:dk2>
        <a:srgbClr val="7F7F7F"/>
      </a:dk2>
      <a:lt2>
        <a:srgbClr val="FFFFFF"/>
      </a:lt2>
      <a:accent1>
        <a:srgbClr val="0C6506"/>
      </a:accent1>
      <a:accent2>
        <a:srgbClr val="E36C09"/>
      </a:accent2>
      <a:accent3>
        <a:srgbClr val="003C10"/>
      </a:accent3>
      <a:accent4>
        <a:srgbClr val="339933"/>
      </a:accent4>
      <a:accent5>
        <a:srgbClr val="FF9933"/>
      </a:accent5>
      <a:accent6>
        <a:srgbClr val="00CC00"/>
      </a:accent6>
      <a:hlink>
        <a:srgbClr val="0000FF"/>
      </a:hlink>
      <a:folHlink>
        <a:srgbClr val="800080"/>
      </a:folHlink>
    </a:clrScheme>
    <a:fontScheme name="Cetip - Título">
      <a:majorFont>
        <a:latin typeface="MetaPro-Bold"/>
        <a:ea typeface=""/>
        <a:cs typeface=""/>
      </a:majorFont>
      <a:minorFont>
        <a:latin typeface="MetaPro-Norm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16740</TotalTime>
  <Words>661</Words>
  <Application>Microsoft Office PowerPoint</Application>
  <PresentationFormat>Apresentação na tela (4:3)</PresentationFormat>
  <Paragraphs>107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MS PGothic</vt:lpstr>
      <vt:lpstr>Arial</vt:lpstr>
      <vt:lpstr>Calibri</vt:lpstr>
      <vt:lpstr>MetaPro-Bold</vt:lpstr>
      <vt:lpstr>MetaPro-Norm</vt:lpstr>
      <vt:lpstr>Verdana</vt:lpstr>
      <vt:lpstr>Wingdings</vt:lpstr>
      <vt:lpstr>Tema_laranja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Raposo Corradini</dc:creator>
  <cp:lastModifiedBy>Miguel Fais</cp:lastModifiedBy>
  <cp:revision>1016</cp:revision>
  <dcterms:created xsi:type="dcterms:W3CDTF">2013-06-28T15:34:24Z</dcterms:created>
  <dcterms:modified xsi:type="dcterms:W3CDTF">2014-05-13T20:06:24Z</dcterms:modified>
</cp:coreProperties>
</file>