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81" r:id="rId2"/>
    <p:sldId id="1067" r:id="rId3"/>
    <p:sldId id="1117" r:id="rId4"/>
    <p:sldId id="1231" r:id="rId5"/>
    <p:sldId id="1213" r:id="rId6"/>
    <p:sldId id="1217" r:id="rId7"/>
    <p:sldId id="1218" r:id="rId8"/>
    <p:sldId id="1205" r:id="rId9"/>
    <p:sldId id="1214" r:id="rId10"/>
    <p:sldId id="1215" r:id="rId11"/>
    <p:sldId id="1206" r:id="rId12"/>
    <p:sldId id="1221" r:id="rId13"/>
    <p:sldId id="1222" r:id="rId14"/>
    <p:sldId id="1223" r:id="rId15"/>
    <p:sldId id="1232" r:id="rId16"/>
    <p:sldId id="1225" r:id="rId17"/>
    <p:sldId id="1188" r:id="rId18"/>
    <p:sldId id="1189" r:id="rId19"/>
    <p:sldId id="1226" r:id="rId20"/>
    <p:sldId id="1227" r:id="rId21"/>
    <p:sldId id="1228" r:id="rId22"/>
    <p:sldId id="1229" r:id="rId23"/>
    <p:sldId id="1209" r:id="rId24"/>
    <p:sldId id="1233" r:id="rId25"/>
    <p:sldId id="1234" r:id="rId26"/>
    <p:sldId id="1235" r:id="rId27"/>
    <p:sldId id="1236" r:id="rId28"/>
    <p:sldId id="123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16/11/2013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611AE50-67A6-4821-8835-A1EFB7DBDC65}" type="slidenum">
              <a:rPr lang="pt-BR" smtClean="0"/>
              <a:pPr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1265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E928-6522-4036-B6BB-BC9F18EAC5B0}" type="slidenum">
              <a:rPr lang="pt-BR" smtClean="0"/>
              <a:pPr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6301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26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14/11/2013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–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Pref. Haddad – 25/6,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29/7, 16/9 e 30/10 -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SGE Caixa – foco Faixa 1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</a:t>
            </a:r>
            <a:r>
              <a:rPr lang="pt-BR" b="1" dirty="0"/>
              <a:t>mensal </a:t>
            </a:r>
            <a:r>
              <a:rPr lang="pt-BR" b="1" dirty="0" smtClean="0"/>
              <a:t>Prefeito </a:t>
            </a:r>
            <a:r>
              <a:rPr lang="pt-BR" dirty="0"/>
              <a:t>– alinhamento </a:t>
            </a:r>
            <a:r>
              <a:rPr lang="pt-BR" dirty="0" smtClean="0"/>
              <a:t>Secovi, </a:t>
            </a:r>
            <a:r>
              <a:rPr lang="pt-BR" dirty="0" err="1" smtClean="0"/>
              <a:t>Sinduscon</a:t>
            </a:r>
            <a:r>
              <a:rPr lang="pt-BR" dirty="0" smtClean="0"/>
              <a:t> e APEOP</a:t>
            </a:r>
          </a:p>
          <a:p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54.297/2013</a:t>
            </a:r>
            <a:r>
              <a:rPr lang="pt-BR" dirty="0" smtClean="0"/>
              <a:t>, para HIS - análise conjunta por CAIEPS  - (SEL, SVMA, SIURB e SEHAB -  eventualmente SMT e SMC)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de loteamentos HIS/PMCMV </a:t>
            </a:r>
            <a:r>
              <a:rPr lang="pt-BR" dirty="0"/>
              <a:t>sem necessidade de execução de </a:t>
            </a:r>
            <a:r>
              <a:rPr lang="pt-BR" dirty="0" err="1"/>
              <a:t>infra-estrutura</a:t>
            </a:r>
            <a:r>
              <a:rPr lang="pt-BR" dirty="0"/>
              <a:t> (delegação de verificação à Caixa, como em outros municípios)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Exigências &gt; que PMCMV: </a:t>
            </a:r>
            <a:r>
              <a:rPr lang="pt-BR" dirty="0"/>
              <a:t>exemplo  -10% para áreas de lazer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Protocolo com Ficha Técnica </a:t>
            </a:r>
            <a:r>
              <a:rPr lang="pt-BR" dirty="0" smtClean="0"/>
              <a:t>– prazo até 60 dias para Diretrizes e 120 dias para Parcelamento/Edificações.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nálise dos projetos complementares de infra antes de anuência </a:t>
            </a:r>
            <a:r>
              <a:rPr lang="pt-BR" dirty="0" err="1" smtClean="0"/>
              <a:t>Graprohab</a:t>
            </a:r>
            <a:r>
              <a:rPr lang="pt-BR" dirty="0" smtClean="0"/>
              <a:t>..</a:t>
            </a:r>
            <a:endParaRPr lang="pt-BR" sz="2000" dirty="0" smtClean="0"/>
          </a:p>
          <a:p>
            <a:r>
              <a:rPr lang="pt-BR" dirty="0" smtClean="0"/>
              <a:t> </a:t>
            </a:r>
            <a:endParaRPr lang="pt-BR" sz="2000" dirty="0" smtClean="0"/>
          </a:p>
          <a:p>
            <a:r>
              <a:rPr lang="pt-BR" dirty="0" smtClean="0"/>
              <a:t>Outros encaminhamentos até a próxima reunião, em 30 dias: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 smtClean="0"/>
              <a:t>- duplicidade </a:t>
            </a:r>
            <a:r>
              <a:rPr lang="pt-BR" dirty="0"/>
              <a:t>e superposições nas </a:t>
            </a:r>
            <a:r>
              <a:rPr lang="pt-BR" dirty="0" smtClean="0"/>
              <a:t>análises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CETESB: Lei dos Mananciais – flexibilização por Governador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Plano Diretor</a:t>
            </a:r>
            <a:r>
              <a:rPr lang="pt-BR" dirty="0"/>
              <a:t>: viabilização ZEIS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Retrofit</a:t>
            </a:r>
            <a:r>
              <a:rPr lang="pt-BR" dirty="0"/>
              <a:t>: propostas por </a:t>
            </a:r>
            <a:r>
              <a:rPr lang="pt-BR" dirty="0" smtClean="0"/>
              <a:t>viabilização – bombeiros, </a:t>
            </a:r>
            <a:r>
              <a:rPr lang="pt-BR" dirty="0" err="1" smtClean="0"/>
              <a:t>assessibilidade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Relatórios de Equipamentos Urbanos</a:t>
            </a:r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7944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Insegurança </a:t>
            </a:r>
            <a:r>
              <a:rPr lang="pt-BR" b="1" dirty="0"/>
              <a:t>Jurídica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Direito </a:t>
            </a:r>
            <a:r>
              <a:rPr lang="pt-BR" dirty="0"/>
              <a:t>de protocolo – até data da publicação da Lei -  acompanhar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Reanálise de Medidas Cautelares e Prévias à </a:t>
            </a:r>
            <a:r>
              <a:rPr lang="pt-BR" dirty="0" smtClean="0"/>
              <a:t>implantação </a:t>
            </a:r>
            <a:r>
              <a:rPr lang="pt-BR" dirty="0"/>
              <a:t>de Planos e Projetos Urbanos </a:t>
            </a:r>
            <a:r>
              <a:rPr lang="pt-BR" dirty="0" smtClean="0"/>
              <a:t>- </a:t>
            </a:r>
            <a:r>
              <a:rPr lang="pt-BR" dirty="0"/>
              <a:t>supressões, proibições por meio de decretos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Eixos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</a:t>
            </a:r>
            <a:r>
              <a:rPr lang="pt-BR" b="1" dirty="0" smtClean="0"/>
              <a:t>ota </a:t>
            </a:r>
            <a:r>
              <a:rPr lang="pt-BR" b="1" dirty="0"/>
              <a:t>de garagem </a:t>
            </a:r>
            <a:r>
              <a:rPr lang="pt-BR" dirty="0" smtClean="0"/>
              <a:t>– </a:t>
            </a:r>
            <a:r>
              <a:rPr lang="pt-BR" dirty="0"/>
              <a:t>revisão para 35 m2. </a:t>
            </a:r>
            <a:r>
              <a:rPr lang="pt-BR" dirty="0" smtClean="0"/>
              <a:t>Texto não inclui rampa </a:t>
            </a:r>
            <a:r>
              <a:rPr lang="pt-BR" dirty="0"/>
              <a:t>de acesso, hall de elevador entre outras coisas. </a:t>
            </a:r>
            <a:r>
              <a:rPr lang="pt-BR" dirty="0" smtClean="0"/>
              <a:t>Sugestão: Área </a:t>
            </a:r>
            <a:r>
              <a:rPr lang="pt-BR" dirty="0"/>
              <a:t>total de subsolo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Cota </a:t>
            </a:r>
            <a:r>
              <a:rPr lang="pt-BR" b="1" dirty="0"/>
              <a:t>parte máxima </a:t>
            </a:r>
            <a:r>
              <a:rPr lang="pt-BR" dirty="0"/>
              <a:t>-  esclarecimento do CP= 25 m2.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sobre omissão </a:t>
            </a:r>
            <a:r>
              <a:rPr lang="pt-BR" dirty="0" smtClean="0"/>
              <a:t>de </a:t>
            </a:r>
            <a:r>
              <a:rPr lang="pt-BR" dirty="0"/>
              <a:t>quadras nos Mapas 3 e 3A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Confirmação de dispensa de gabaritos máximos nestas áreas 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Outorgas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Destinação</a:t>
            </a:r>
            <a:r>
              <a:rPr lang="pt-BR" dirty="0" smtClean="0"/>
              <a:t> </a:t>
            </a:r>
            <a:r>
              <a:rPr lang="pt-BR" b="1" dirty="0"/>
              <a:t>de uso das </a:t>
            </a:r>
            <a:r>
              <a:rPr lang="pt-BR" b="1" dirty="0" smtClean="0"/>
              <a:t>outorgas </a:t>
            </a:r>
            <a:r>
              <a:rPr lang="pt-BR" dirty="0" smtClean="0"/>
              <a:t>-  transporte </a:t>
            </a:r>
            <a:r>
              <a:rPr lang="pt-BR" dirty="0"/>
              <a:t>público e infra estrutura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Revisão dos </a:t>
            </a:r>
            <a:r>
              <a:rPr lang="pt-BR" b="1" dirty="0" smtClean="0"/>
              <a:t>cálculos/valores -  </a:t>
            </a:r>
            <a:r>
              <a:rPr lang="pt-BR" dirty="0" smtClean="0"/>
              <a:t>Planta </a:t>
            </a:r>
            <a:r>
              <a:rPr lang="pt-BR" dirty="0"/>
              <a:t>Genérica de Valores- </a:t>
            </a:r>
            <a:r>
              <a:rPr lang="pt-BR" dirty="0" smtClean="0"/>
              <a:t>PGV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Estoques </a:t>
            </a:r>
            <a:r>
              <a:rPr lang="pt-BR" dirty="0"/>
              <a:t>– Confirmação de entendimento: </a:t>
            </a:r>
            <a:r>
              <a:rPr lang="pt-BR" dirty="0" smtClean="0"/>
              <a:t>estoques </a:t>
            </a:r>
            <a:r>
              <a:rPr lang="pt-BR" dirty="0"/>
              <a:t>de área construída potencial deixam de valer nos Eixos e no Remansos </a:t>
            </a:r>
            <a:r>
              <a:rPr lang="pt-BR" dirty="0" smtClean="0"/>
              <a:t>a partir da Lei </a:t>
            </a:r>
            <a:r>
              <a:rPr lang="pt-BR" dirty="0"/>
              <a:t>do </a:t>
            </a:r>
            <a:r>
              <a:rPr lang="pt-BR" dirty="0" smtClean="0"/>
              <a:t>PDE</a:t>
            </a:r>
          </a:p>
          <a:p>
            <a:pPr lvl="0"/>
            <a:endParaRPr lang="pt-BR" dirty="0"/>
          </a:p>
          <a:p>
            <a:r>
              <a:rPr lang="pt-BR" b="1" dirty="0"/>
              <a:t>Lei de Uso e Ocupação do Solo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para pacificar pontos </a:t>
            </a:r>
            <a:r>
              <a:rPr lang="pt-BR" dirty="0"/>
              <a:t>de conflito e não aplicação do PDE por conta de LUOS em </a:t>
            </a:r>
            <a:r>
              <a:rPr lang="pt-BR" dirty="0" smtClean="0"/>
              <a:t>validade. </a:t>
            </a:r>
            <a:r>
              <a:rPr lang="pt-BR" dirty="0"/>
              <a:t>Por exemplo: exclusão de gabarito máximo nos </a:t>
            </a:r>
            <a:r>
              <a:rPr lang="pt-BR" dirty="0" smtClean="0"/>
              <a:t>Eixos.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17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 enviados ao Secovi em 11/11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HIS - HMP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Subsídios cruzados </a:t>
            </a:r>
            <a:r>
              <a:rPr lang="pt-BR" dirty="0"/>
              <a:t>inviáveis com parâmetros atuais – proposta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Cota de solidariedade </a:t>
            </a:r>
            <a:r>
              <a:rPr lang="pt-BR" dirty="0"/>
              <a:t>– regulamentação e definição no menor prazo possível – regras claras, viáveis e sem amarrações burocráticas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Transferência de potencial HIS/ZEIS para qualquer local da cidade 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Operações </a:t>
            </a:r>
            <a:r>
              <a:rPr lang="pt-BR" b="1" dirty="0" smtClean="0"/>
              <a:t>urbanas - </a:t>
            </a:r>
            <a:r>
              <a:rPr lang="pt-BR" dirty="0" smtClean="0"/>
              <a:t>alternativas </a:t>
            </a:r>
            <a:r>
              <a:rPr lang="pt-BR" dirty="0"/>
              <a:t>para </a:t>
            </a:r>
            <a:r>
              <a:rPr lang="pt-BR" dirty="0" smtClean="0"/>
              <a:t>o </a:t>
            </a:r>
            <a:r>
              <a:rPr lang="pt-BR" dirty="0"/>
              <a:t>esgotamento de estoques</a:t>
            </a:r>
            <a:r>
              <a:rPr lang="pt-BR" dirty="0" smtClean="0"/>
              <a:t>, </a:t>
            </a:r>
            <a:r>
              <a:rPr lang="pt-BR" dirty="0"/>
              <a:t>confirmando-se a possibilidade de compra de outorga em operações urbanas </a:t>
            </a:r>
            <a:r>
              <a:rPr lang="pt-BR" dirty="0" smtClean="0"/>
              <a:t>p/ </a:t>
            </a:r>
            <a:r>
              <a:rPr lang="pt-BR" dirty="0"/>
              <a:t>se atingir CA 2.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Ampliação da possibilidade de participação da iniciativa privada no CMPU</a:t>
            </a:r>
            <a:r>
              <a:rPr lang="pt-BR" dirty="0" smtClean="0"/>
              <a:t>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A</a:t>
            </a:r>
            <a:r>
              <a:rPr lang="pt-BR" dirty="0" smtClean="0"/>
              <a:t>lteração </a:t>
            </a:r>
            <a:r>
              <a:rPr lang="pt-BR" dirty="0"/>
              <a:t>de </a:t>
            </a:r>
            <a:r>
              <a:rPr lang="pt-BR" dirty="0" smtClean="0"/>
              <a:t>CA </a:t>
            </a:r>
            <a:r>
              <a:rPr lang="pt-BR" dirty="0"/>
              <a:t>no centro de bairro de 2 para 2,5 – </a:t>
            </a:r>
            <a:r>
              <a:rPr lang="pt-BR" dirty="0" smtClean="0"/>
              <a:t>infraestrutura existente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Número </a:t>
            </a:r>
            <a:r>
              <a:rPr lang="pt-BR" dirty="0"/>
              <a:t>mínimo de vagas nas áreas de remanso – por que mantê-las?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dirty="0" smtClean="0"/>
              <a:t>MA </a:t>
            </a:r>
            <a:r>
              <a:rPr lang="pt-BR" dirty="0"/>
              <a:t>de </a:t>
            </a:r>
            <a:r>
              <a:rPr lang="pt-BR" dirty="0" smtClean="0"/>
              <a:t>Qualif. Urb. </a:t>
            </a:r>
            <a:r>
              <a:rPr lang="pt-BR" dirty="0"/>
              <a:t>Consolidada e de </a:t>
            </a:r>
            <a:r>
              <a:rPr lang="pt-BR" dirty="0" smtClean="0"/>
              <a:t>Estrut. </a:t>
            </a:r>
            <a:r>
              <a:rPr lang="pt-BR" dirty="0" err="1" smtClean="0"/>
              <a:t>Metrop</a:t>
            </a:r>
            <a:r>
              <a:rPr lang="pt-BR" dirty="0" smtClean="0"/>
              <a:t>.-  </a:t>
            </a:r>
            <a:r>
              <a:rPr lang="pt-BR" dirty="0"/>
              <a:t>Art. 19 e Art.20,  Pár3: </a:t>
            </a:r>
            <a:r>
              <a:rPr lang="pt-BR" dirty="0" smtClean="0"/>
              <a:t>aplicam-se , </a:t>
            </a:r>
            <a:r>
              <a:rPr lang="pt-BR" b="1" i="1" dirty="0"/>
              <a:t>no  mínimo</a:t>
            </a:r>
            <a:r>
              <a:rPr lang="pt-BR" dirty="0"/>
              <a:t>, vários instrumentos de política </a:t>
            </a:r>
            <a:r>
              <a:rPr lang="pt-BR" dirty="0" smtClean="0"/>
              <a:t>urbana - indefinição. 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Quadro 5 </a:t>
            </a:r>
            <a:r>
              <a:rPr lang="pt-BR" dirty="0"/>
              <a:t>- valor do FS para unidades menores que 70m² e que não são </a:t>
            </a:r>
            <a:r>
              <a:rPr lang="pt-BR" dirty="0" smtClean="0"/>
              <a:t>HMP</a:t>
            </a:r>
          </a:p>
          <a:p>
            <a:pPr lvl="0"/>
            <a:endParaRPr lang="pt-BR" dirty="0"/>
          </a:p>
          <a:p>
            <a:r>
              <a:rPr lang="pt-BR" b="1" dirty="0"/>
              <a:t>Pergunta:</a:t>
            </a:r>
            <a:r>
              <a:rPr lang="pt-BR" dirty="0"/>
              <a:t> incentivos às unidades pequenas - desequilíbrios?</a:t>
            </a:r>
          </a:p>
          <a:p>
            <a:pPr lvl="0"/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27042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6485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Projeto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do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sz="2400" b="1" dirty="0" err="1"/>
              <a:t>Booz</a:t>
            </a:r>
            <a:r>
              <a:rPr lang="pt-BR" sz="2400" b="1" dirty="0"/>
              <a:t>/MBC/CBIC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8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</a:t>
            </a:r>
            <a:r>
              <a:rPr lang="pt-BR" dirty="0"/>
              <a:t>de chaves com adimplência do cliente em todos os seus </a:t>
            </a:r>
            <a:r>
              <a:rPr lang="pt-BR" dirty="0" smtClean="0"/>
              <a:t>compromissos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vale para empreendimentos médios, em regiões conhecidas </a:t>
            </a:r>
            <a:r>
              <a:rPr lang="pt-BR" dirty="0" smtClean="0"/>
              <a:t>Estudos </a:t>
            </a:r>
            <a:r>
              <a:rPr lang="pt-BR" dirty="0"/>
              <a:t>detalhados com comparáveis </a:t>
            </a:r>
            <a:r>
              <a:rPr lang="pt-BR" dirty="0" smtClean="0"/>
              <a:t>- segurança </a:t>
            </a:r>
            <a:r>
              <a:rPr lang="pt-BR" dirty="0"/>
              <a:t>sobre </a:t>
            </a:r>
            <a:r>
              <a:rPr lang="pt-BR" dirty="0" smtClean="0"/>
              <a:t>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da incorporação</a:t>
            </a:r>
            <a:r>
              <a:rPr lang="pt-BR" dirty="0"/>
              <a:t>, </a:t>
            </a:r>
            <a:r>
              <a:rPr lang="pt-BR" dirty="0" smtClean="0"/>
              <a:t>inicio de obras sem prazo para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NCC</a:t>
            </a:r>
            <a:r>
              <a:rPr lang="pt-BR" i="1" dirty="0" smtClean="0"/>
              <a:t> - 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 – resistência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não só </a:t>
            </a:r>
            <a:r>
              <a:rPr lang="pt-BR" dirty="0" smtClean="0"/>
              <a:t>CEF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Res. 541 –  CCFGTS - liberação com cronograma – Bancos:  liberação à vista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– 3ª reunião – experiência espanhola – pré-vendas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Bradesco e Itaú – 2ª reunião;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ABECIP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562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Santander</a:t>
            </a:r>
            <a:r>
              <a:rPr lang="pt-BR" dirty="0" smtClean="0"/>
              <a:t> – 2ª reunião – experiência espanhola – pré-vendas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conceitual - preocupação </a:t>
            </a:r>
            <a:r>
              <a:rPr lang="pt-BR" dirty="0"/>
              <a:t>com a questão da </a:t>
            </a:r>
            <a:r>
              <a:rPr lang="pt-BR" dirty="0" smtClean="0"/>
              <a:t>confidencialidade.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Espanha: </a:t>
            </a:r>
            <a:r>
              <a:rPr lang="pt-BR" dirty="0"/>
              <a:t>dificuldade </a:t>
            </a:r>
            <a:r>
              <a:rPr lang="pt-BR" dirty="0" smtClean="0"/>
              <a:t>em parcelas </a:t>
            </a:r>
            <a:r>
              <a:rPr lang="pt-BR" dirty="0"/>
              <a:t>PJ sem pré-vendas e sem </a:t>
            </a:r>
            <a:r>
              <a:rPr lang="pt-BR" dirty="0" smtClean="0"/>
              <a:t>recebíveis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Possibilidade </a:t>
            </a:r>
            <a:r>
              <a:rPr lang="pt-BR" dirty="0"/>
              <a:t>de liberação do financiamento PF na curva de obra ou pelo </a:t>
            </a:r>
            <a:r>
              <a:rPr lang="pt-BR" dirty="0" smtClean="0"/>
              <a:t>VGV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Poderiam </a:t>
            </a:r>
            <a:r>
              <a:rPr lang="pt-BR" dirty="0"/>
              <a:t>financiar o cliente com base na tabela de vendas da construtora (100% do LTV – com coobrigação da incorporadora) desde que ao término da construção ele alcance 80%LTV.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80</a:t>
            </a:r>
            <a:r>
              <a:rPr lang="pt-BR" dirty="0"/>
              <a:t>% do LTV do cliente na largada, o incorporador não ficará </a:t>
            </a:r>
            <a:r>
              <a:rPr lang="pt-BR" dirty="0" smtClean="0"/>
              <a:t>coobrigado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FGTS </a:t>
            </a:r>
            <a:r>
              <a:rPr lang="pt-BR" dirty="0"/>
              <a:t>poderá ser utilizado no momento da compra (ficará bloqueado até a conclusão da obra).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escasamento </a:t>
            </a:r>
            <a:r>
              <a:rPr lang="pt-BR" dirty="0"/>
              <a:t>do INCC. </a:t>
            </a:r>
            <a:r>
              <a:rPr lang="pt-BR" dirty="0" smtClean="0"/>
              <a:t>Alternativa: inclusão </a:t>
            </a:r>
            <a:r>
              <a:rPr lang="pt-BR" dirty="0"/>
              <a:t>no </a:t>
            </a:r>
            <a:r>
              <a:rPr lang="pt-BR" dirty="0" smtClean="0"/>
              <a:t>preço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Próximo encontro: 27/11, 11h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Encontros com Magistratura - devolução </a:t>
            </a:r>
            <a:r>
              <a:rPr lang="pt-BR" b="1" dirty="0"/>
              <a:t>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Bem de encomenda vs. bem de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Exemplos internacionais - gradações?</a:t>
            </a:r>
            <a:endParaRPr lang="pt-BR" dirty="0"/>
          </a:p>
          <a:p>
            <a:pPr lvl="0"/>
            <a:endParaRPr lang="pt-BR" b="1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815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Trabalho </a:t>
            </a:r>
            <a:r>
              <a:rPr lang="pt-BR" sz="1800" b="1" dirty="0">
                <a:solidFill>
                  <a:schemeClr val="tx1"/>
                </a:solidFill>
              </a:rPr>
              <a:t>Setorial – </a:t>
            </a:r>
            <a:r>
              <a:rPr lang="pt-BR" sz="1800" b="1" dirty="0" err="1" smtClean="0">
                <a:solidFill>
                  <a:schemeClr val="tx1"/>
                </a:solidFill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</a:rPr>
              <a:t>/MBC</a:t>
            </a:r>
            <a:r>
              <a:rPr lang="pt-BR" sz="1800" b="1" dirty="0">
                <a:solidFill>
                  <a:schemeClr val="tx1"/>
                </a:solidFill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</a:rPr>
              <a:t>CBIC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das barreiras regulatórias e burocráticas no setor imobiliário</a:t>
            </a:r>
          </a:p>
          <a:p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</a:t>
            </a:r>
            <a:r>
              <a:rPr lang="pt-BR" dirty="0" smtClean="0"/>
              <a:t>Loteamentos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 </a:t>
            </a:r>
            <a:r>
              <a:rPr lang="pt-BR" dirty="0"/>
              <a:t>final: diagnóstico/recomendações </a:t>
            </a:r>
            <a:r>
              <a:rPr lang="pt-BR" dirty="0" smtClean="0"/>
              <a:t>– Ambiente e Modelo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</a:t>
            </a:r>
            <a:r>
              <a:rPr lang="pt-BR" dirty="0" err="1"/>
              <a:t>Booz</a:t>
            </a:r>
            <a:r>
              <a:rPr lang="pt-BR" dirty="0" smtClean="0"/>
              <a:t>: 66,67</a:t>
            </a:r>
            <a:r>
              <a:rPr lang="pt-BR" dirty="0"/>
              <a:t>% ABRAINC e 33,33% </a:t>
            </a:r>
            <a:r>
              <a:rPr lang="pt-BR" dirty="0" smtClean="0"/>
              <a:t>CBIC</a:t>
            </a:r>
            <a:r>
              <a:rPr lang="pt-BR" dirty="0"/>
              <a:t> </a:t>
            </a:r>
            <a:r>
              <a:rPr lang="pt-BR" dirty="0" smtClean="0"/>
              <a:t>- </a:t>
            </a:r>
          </a:p>
          <a:p>
            <a:endParaRPr lang="pt-BR" dirty="0"/>
          </a:p>
          <a:p>
            <a:r>
              <a:rPr lang="pt-BR" b="1" dirty="0" smtClean="0"/>
              <a:t>ENIC 2013 </a:t>
            </a:r>
            <a:r>
              <a:rPr lang="pt-BR" dirty="0" smtClean="0"/>
              <a:t>-  2 a 4 de outubro, Fortaleza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Booz</a:t>
            </a:r>
            <a:r>
              <a:rPr lang="pt-BR" dirty="0"/>
              <a:t>: relato dos principais gargalos; </a:t>
            </a:r>
            <a:r>
              <a:rPr lang="pt-BR" dirty="0" smtClean="0"/>
              <a:t>efeitos </a:t>
            </a:r>
            <a:r>
              <a:rPr lang="pt-BR" dirty="0"/>
              <a:t>da burocracia – 9 a 24% do VGV.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Sinduscons</a:t>
            </a:r>
            <a:r>
              <a:rPr lang="pt-BR" dirty="0"/>
              <a:t> </a:t>
            </a:r>
            <a:r>
              <a:rPr lang="pt-BR" dirty="0" smtClean="0"/>
              <a:t>- interesse </a:t>
            </a:r>
            <a:r>
              <a:rPr lang="pt-BR" dirty="0"/>
              <a:t>em difundir o trabalho, </a:t>
            </a:r>
            <a:r>
              <a:rPr lang="pt-BR" dirty="0" smtClean="0"/>
              <a:t>ação regional por melhorias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Jorge </a:t>
            </a:r>
            <a:r>
              <a:rPr lang="pt-BR" dirty="0"/>
              <a:t>Gerdau: importante encontrar um número e mostrar à opinião pública quanto custam gargalos e quem os custeio (compradores, sociedade</a:t>
            </a:r>
            <a:r>
              <a:rPr lang="pt-BR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Discussões sobre propostas e 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Comparações com exemplos internacionais e nacionais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Impacto dos atrasos – valor estimado em R$ 19 bilhões por ano (9 a 24% do VGV). Definição de impacto e recomendações: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Workshop – 4/12 – </a:t>
            </a:r>
            <a:r>
              <a:rPr lang="pt-BR" dirty="0" err="1" smtClean="0"/>
              <a:t>Sinduscon</a:t>
            </a:r>
            <a:r>
              <a:rPr lang="pt-BR" dirty="0" smtClean="0"/>
              <a:t>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Conselho Deliberativo ABRAINC – 6/12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– Governo – 11/12 - Brasília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649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82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PMCMV 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7/11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07504" y="55403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Dados do setor/indicadores</a:t>
            </a:r>
            <a:r>
              <a:rPr lang="pt-BR" dirty="0"/>
              <a:t> – </a:t>
            </a:r>
            <a:r>
              <a:rPr lang="pt-BR" dirty="0" smtClean="0"/>
              <a:t>GT Indicadores com </a:t>
            </a:r>
            <a:r>
              <a:rPr lang="pt-BR" dirty="0"/>
              <a:t>Caixa, </a:t>
            </a:r>
            <a:r>
              <a:rPr lang="pt-BR" dirty="0" smtClean="0"/>
              <a:t>Min. Planejamento</a:t>
            </a:r>
            <a:r>
              <a:rPr lang="pt-BR" dirty="0"/>
              <a:t>, Fazenda, CBIC e outros ministérios para definir e alinhar indicadores sobre o setor, aproveitando coleta de dados que estamos viabilizando com contratação da FIPE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 está a demanda: até R$ 1.200 ou nova classe média?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Urbano: 27 MM de unidades necessárias para os próximos 10 anos</a:t>
            </a:r>
          </a:p>
          <a:p>
            <a:pPr lvl="1"/>
            <a:r>
              <a:rPr lang="pt-BR" dirty="0"/>
              <a:t>16,7 MM - 62% - renda até R$1.200</a:t>
            </a:r>
          </a:p>
          <a:p>
            <a:pPr lvl="1"/>
            <a:r>
              <a:rPr lang="pt-BR" dirty="0"/>
              <a:t>4,9 MM - 18% - renda entre R$1.200 e R$ 2000</a:t>
            </a:r>
          </a:p>
          <a:p>
            <a:pPr lvl="1"/>
            <a:r>
              <a:rPr lang="pt-BR" dirty="0"/>
              <a:t>3,5 MM -  13% - renda entre R$2.000 e R$ 4.000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  </a:t>
            </a:r>
            <a:r>
              <a:rPr lang="pt-BR" b="1" u="sng" dirty="0" smtClean="0"/>
              <a:t>PMCMV </a:t>
            </a:r>
            <a:r>
              <a:rPr lang="pt-BR" b="1" u="sng" dirty="0"/>
              <a:t>– Faixas 2 e 3</a:t>
            </a:r>
            <a:r>
              <a:rPr lang="pt-BR" dirty="0"/>
              <a:t> – </a:t>
            </a:r>
            <a:r>
              <a:rPr lang="pt-BR" b="1" dirty="0" smtClean="0"/>
              <a:t>GT para: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dos Limites das </a:t>
            </a:r>
            <a:r>
              <a:rPr lang="pt-BR" dirty="0" smtClean="0"/>
              <a:t>Cidades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 </a:t>
            </a:r>
            <a:r>
              <a:rPr lang="pt-BR" dirty="0"/>
              <a:t>nos </a:t>
            </a:r>
            <a:r>
              <a:rPr lang="pt-BR" dirty="0" smtClean="0"/>
              <a:t>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 </a:t>
            </a:r>
            <a:r>
              <a:rPr lang="pt-BR" dirty="0"/>
              <a:t>com LTV de 90% - </a:t>
            </a:r>
            <a:r>
              <a:rPr lang="pt-BR" dirty="0" smtClean="0"/>
              <a:t>menor custo, mesmo com inadimplência</a:t>
            </a:r>
            <a:r>
              <a:rPr lang="pt-BR" dirty="0"/>
              <a:t>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u="sng" dirty="0" smtClean="0"/>
              <a:t>PMCMV3 </a:t>
            </a:r>
            <a:r>
              <a:rPr lang="pt-BR" b="1" u="sng" dirty="0"/>
              <a:t>– novo plano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Sinalização clara de continuidade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Cobertura </a:t>
            </a:r>
            <a:r>
              <a:rPr lang="pt-BR" dirty="0"/>
              <a:t>de população que hoje não tem acesso ao Programa (renda imediatamente superior ao Faixa </a:t>
            </a:r>
            <a:r>
              <a:rPr lang="pt-BR" dirty="0" smtClean="0"/>
              <a:t>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Avançar </a:t>
            </a:r>
            <a:r>
              <a:rPr lang="pt-BR" dirty="0"/>
              <a:t>no mapeamento de demanda e encaminhamento </a:t>
            </a:r>
            <a:r>
              <a:rPr lang="pt-BR" dirty="0" smtClean="0"/>
              <a:t>de propostas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5875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PMCMV 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Ministérios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7/11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23528" y="554038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Pacote de anabolizantes Faixa 1,5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 de juros – diminuição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Uso da Tabela </a:t>
            </a:r>
            <a:r>
              <a:rPr lang="pt-BR" dirty="0" err="1" smtClean="0"/>
              <a:t>Price</a:t>
            </a:r>
            <a:r>
              <a:rPr lang="pt-BR" dirty="0" smtClean="0"/>
              <a:t> – subsídios –origem e destino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Registros</a:t>
            </a:r>
            <a:r>
              <a:rPr lang="pt-BR" dirty="0" smtClean="0"/>
              <a:t> </a:t>
            </a:r>
            <a:r>
              <a:rPr lang="pt-BR" dirty="0"/>
              <a:t>– quadro arcaico - impacto no ciclo das operações. Urgência por soluções para o processo e para suas consequências (volume de recursos bloqueados). GT Registros com Min. Planejamento, Casa Civil, Caixa, BB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 e Desbloqueios</a:t>
            </a:r>
            <a:r>
              <a:rPr lang="pt-BR" dirty="0"/>
              <a:t>, que já tem encaminhamentos </a:t>
            </a:r>
            <a:r>
              <a:rPr lang="pt-BR" dirty="0" smtClean="0"/>
              <a:t>iniciados</a:t>
            </a:r>
          </a:p>
          <a:p>
            <a:pPr lvl="0"/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MP ou Lei</a:t>
            </a:r>
            <a:r>
              <a:rPr lang="pt-BR" dirty="0"/>
              <a:t>, com Provimento em discussão com ARISP, CBIC e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Regulamentação Res. 4088/12 CMN - </a:t>
            </a:r>
            <a:r>
              <a:rPr lang="pt-BR" dirty="0"/>
              <a:t>integrar informações de Cartórios e Sistema Público de Garantias de </a:t>
            </a:r>
            <a:r>
              <a:rPr lang="pt-BR" dirty="0" smtClean="0"/>
              <a:t>Crédito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Possível ação de comunicação sobre o tema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0"/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0059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- Modelo de Vendas</a:t>
            </a:r>
            <a:r>
              <a:rPr lang="pt-BR" dirty="0" smtClean="0"/>
              <a:t> – 13h às 13:20h</a:t>
            </a:r>
          </a:p>
          <a:p>
            <a:r>
              <a:rPr lang="pt-BR" dirty="0" smtClean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Atualizações - Plano Diretor </a:t>
            </a:r>
            <a:r>
              <a:rPr lang="pt-BR" dirty="0" smtClean="0"/>
              <a:t>– 13:20h às 13:50h</a:t>
            </a:r>
          </a:p>
          <a:p>
            <a:r>
              <a:rPr lang="pt-BR" b="1" dirty="0" smtClean="0"/>
              <a:t> </a:t>
            </a:r>
          </a:p>
          <a:p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b="1" dirty="0" err="1" smtClean="0"/>
              <a:t>Booz</a:t>
            </a:r>
            <a:r>
              <a:rPr lang="pt-BR" b="1" dirty="0" smtClean="0"/>
              <a:t>/MBC/CBIC </a:t>
            </a:r>
            <a:r>
              <a:rPr lang="pt-BR" dirty="0" smtClean="0"/>
              <a:t>– 13:50h às  14:20h</a:t>
            </a:r>
          </a:p>
          <a:p>
            <a:endParaRPr lang="pt-BR" b="1" dirty="0" smtClean="0"/>
          </a:p>
          <a:p>
            <a:pPr defTabSz="914145" hangingPunct="0">
              <a:defRPr/>
            </a:pPr>
            <a:endParaRPr lang="pt-BR" dirty="0"/>
          </a:p>
          <a:p>
            <a:pPr defTabSz="914145" hangingPunct="0">
              <a:defRPr/>
            </a:pPr>
            <a:r>
              <a:rPr lang="pt-BR" b="1" dirty="0"/>
              <a:t>Outros encaminhamentos - PMCMV3, CETESB </a:t>
            </a:r>
            <a:r>
              <a:rPr lang="pt-BR" dirty="0"/>
              <a:t>– </a:t>
            </a:r>
            <a:r>
              <a:rPr lang="pt-BR" dirty="0" smtClean="0"/>
              <a:t>14:20h </a:t>
            </a:r>
            <a:r>
              <a:rPr lang="pt-BR" dirty="0"/>
              <a:t>às </a:t>
            </a:r>
            <a:r>
              <a:rPr lang="pt-BR" dirty="0" smtClean="0"/>
              <a:t>14:40h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ABRAINC; outros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14:40h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15h</a:t>
            </a: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5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1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8437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81801"/>
              </p:ext>
            </p:extLst>
          </p:nvPr>
        </p:nvGraphicFramePr>
        <p:xfrm>
          <a:off x="323850" y="914401"/>
          <a:ext cx="8558213" cy="539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5" imgW="8353320" imgH="4752990" progId="Excel.Sheet.12">
                  <p:embed/>
                </p:oleObj>
              </mc:Choice>
              <mc:Fallback>
                <p:oleObj name="Worksheet" r:id="rId5" imgW="8353320" imgH="4752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1"/>
                        <a:ext cx="8558213" cy="5394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149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1747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696325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Cetesb – reunião com Presidência/ Secretário do Meio Ambiente</a:t>
            </a: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485" name="Retângulo 1"/>
          <p:cNvSpPr>
            <a:spLocks noChangeArrowheads="1"/>
          </p:cNvSpPr>
          <p:nvPr/>
        </p:nvSpPr>
        <p:spPr bwMode="auto">
          <a:xfrm>
            <a:off x="323850" y="10795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20428"/>
              </p:ext>
            </p:extLst>
          </p:nvPr>
        </p:nvGraphicFramePr>
        <p:xfrm>
          <a:off x="323850" y="914402"/>
          <a:ext cx="8558213" cy="553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r:id="rId5" imgW="8353320" imgH="4171823" progId="Excel.Sheet.12">
                  <p:embed/>
                </p:oleObj>
              </mc:Choice>
              <mc:Fallback>
                <p:oleObj name="Worksheet" r:id="rId5" imgW="8353320" imgH="4171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14402"/>
                        <a:ext cx="8558213" cy="5538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76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1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Imagem, condições de negociação, melhorias no setor </a:t>
            </a:r>
            <a:r>
              <a:rPr lang="pt-BR" dirty="0" smtClean="0"/>
              <a:t>- </a:t>
            </a:r>
            <a:r>
              <a:rPr lang="pt-BR" dirty="0" err="1" smtClean="0"/>
              <a:t>auto-definição</a:t>
            </a:r>
            <a:r>
              <a:rPr lang="pt-BR" dirty="0" smtClean="0"/>
              <a:t> de princípios desejável</a:t>
            </a:r>
            <a:r>
              <a:rPr lang="pt-BR" b="1" dirty="0" smtClean="0"/>
              <a:t> </a:t>
            </a:r>
            <a:r>
              <a:rPr lang="pt-BR" dirty="0" smtClean="0"/>
              <a:t>- quando </a:t>
            </a:r>
            <a:r>
              <a:rPr lang="pt-BR" dirty="0"/>
              <a:t>não se define certo e errado, errado passa a ser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b="1" dirty="0"/>
              <a:t>Lei 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/>
              <a:t>Compliance</a:t>
            </a:r>
            <a:r>
              <a:rPr lang="pt-BR" dirty="0"/>
              <a:t> – Código de Conduta e Ética; canal de </a:t>
            </a:r>
            <a:r>
              <a:rPr lang="pt-BR" dirty="0" smtClean="0"/>
              <a:t>denúncia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informativo às empresas – discussão –Instituto Ethos?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Rito </a:t>
            </a:r>
            <a:r>
              <a:rPr lang="pt-BR" dirty="0"/>
              <a:t>processual adequado, claro, objetivo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Canal de denúncia confiável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Código de Relacionamento e Conduta </a:t>
            </a:r>
            <a:r>
              <a:rPr lang="pt-BR" dirty="0"/>
              <a:t>tem importante papel educador e na elevação dos patamares de atuação e de </a:t>
            </a:r>
            <a:r>
              <a:rPr lang="pt-BR" dirty="0" smtClean="0"/>
              <a:t>convívio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Pelo caráter as Associação, descredenciamentos e controle menos efetivo</a:t>
            </a:r>
          </a:p>
          <a:p>
            <a:pPr lvl="0"/>
            <a:endParaRPr lang="pt-BR" dirty="0"/>
          </a:p>
          <a:p>
            <a:r>
              <a:rPr lang="pt-BR" b="1" dirty="0" smtClean="0"/>
              <a:t>CD 11/10</a:t>
            </a:r>
            <a:r>
              <a:rPr lang="pt-BR" b="1" dirty="0"/>
              <a:t>: </a:t>
            </a:r>
            <a:r>
              <a:rPr lang="pt-BR" dirty="0"/>
              <a:t>d</a:t>
            </a:r>
            <a:r>
              <a:rPr lang="pt-BR" dirty="0" smtClean="0"/>
              <a:t>efinição </a:t>
            </a:r>
            <a:r>
              <a:rPr lang="pt-BR" dirty="0"/>
              <a:t>e acompanhamento por Comitê de Responsabilidade Social</a:t>
            </a:r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0756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/>
              <a:t>Pontos referentes a Princípios e imagem do </a:t>
            </a:r>
            <a:r>
              <a:rPr lang="pt-BR" b="1" dirty="0" smtClean="0"/>
              <a:t>setor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Propostas sempre alinhadas com benefícios </a:t>
            </a:r>
            <a:r>
              <a:rPr lang="pt-BR" dirty="0" smtClean="0"/>
              <a:t>p/ </a:t>
            </a:r>
            <a:r>
              <a:rPr lang="pt-BR" dirty="0"/>
              <a:t>a sociedade, </a:t>
            </a:r>
            <a:r>
              <a:rPr lang="pt-BR" dirty="0" smtClean="0"/>
              <a:t>cidades </a:t>
            </a:r>
            <a:r>
              <a:rPr lang="pt-BR" dirty="0"/>
              <a:t>e </a:t>
            </a:r>
            <a:r>
              <a:rPr lang="pt-BR" dirty="0" smtClean="0"/>
              <a:t>o </a:t>
            </a:r>
            <a:r>
              <a:rPr lang="pt-BR" dirty="0"/>
              <a:t>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</a:t>
            </a:r>
            <a:r>
              <a:rPr lang="pt-BR" dirty="0" smtClean="0"/>
              <a:t>com aprimoramento/desenvolvimento </a:t>
            </a:r>
            <a:r>
              <a:rPr lang="pt-BR" dirty="0"/>
              <a:t>da atividade de incorporação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Legalidade, 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contra </a:t>
            </a:r>
            <a:r>
              <a:rPr lang="pt-BR" dirty="0"/>
              <a:t>todas as formas de corrupção, tendo entre seus principais a melhoria de processos que possam impedir sua ocorrência. A corrupção ativa desde já se mostra como atividade inadmissível para os sócios da Associação.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com </a:t>
            </a:r>
            <a:r>
              <a:rPr lang="pt-BR" dirty="0"/>
              <a:t>abrangência </a:t>
            </a:r>
            <a:r>
              <a:rPr lang="pt-BR" dirty="0" smtClean="0"/>
              <a:t>geral sempre </a:t>
            </a:r>
            <a:r>
              <a:rPr lang="pt-BR" dirty="0"/>
              <a:t>que possível ser apresentados aos sócios</a:t>
            </a:r>
          </a:p>
          <a:p>
            <a:r>
              <a:rPr lang="pt-BR" dirty="0"/>
              <a:t> </a:t>
            </a:r>
            <a:endParaRPr lang="pt-BR" dirty="0" smtClean="0"/>
          </a:p>
          <a:p>
            <a:r>
              <a:rPr lang="pt-BR" b="1" dirty="0" smtClean="0"/>
              <a:t>A </a:t>
            </a:r>
            <a:r>
              <a:rPr lang="pt-BR" b="1" dirty="0"/>
              <a:t>defesa da livre </a:t>
            </a:r>
            <a:r>
              <a:rPr lang="pt-BR" b="1" dirty="0" smtClean="0"/>
              <a:t>concorrência</a:t>
            </a:r>
          </a:p>
          <a:p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r>
              <a:rPr lang="pt-BR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055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Pontos </a:t>
            </a:r>
            <a:r>
              <a:rPr lang="pt-BR" b="1" dirty="0"/>
              <a:t>referentes à Associação e o relacionamento entre as empresas</a:t>
            </a:r>
            <a:endParaRPr lang="pt-BR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Ênfase na observância das regras de defesa da concorrência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Transparência </a:t>
            </a:r>
            <a:r>
              <a:rPr lang="pt-BR" dirty="0"/>
              <a:t>na relação entre as associadas, com órgãos setoriais e governamentais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Rigor </a:t>
            </a:r>
            <a:r>
              <a:rPr lang="pt-BR" dirty="0"/>
              <a:t>e qualidade nas atribuições no âmbito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 papel da ABRAINC e sua valorização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Compromisso com a disseminação da Associação e de seu papel em cada empresa e com demais </a:t>
            </a:r>
            <a:r>
              <a:rPr lang="pt-BR" i="1" dirty="0" err="1"/>
              <a:t>stakeholders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Coerência e imparcialidade nas manifestações perante terceiros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Agendamentos, apresentações e representação da ABRAINC deverão ser definidos de acordo com definições de seus Comitês; definições estratégicas deverão se dar de acordo com aprovação pela Diretoria e/ou CD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Manifestações a órgãos de comunicação em linha com Manual de Comunicação</a:t>
            </a:r>
          </a:p>
          <a:p>
            <a:r>
              <a:rPr lang="pt-BR" b="1" dirty="0"/>
              <a:t> </a:t>
            </a:r>
            <a:endParaRPr lang="pt-BR" sz="2800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771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Pacto pela Integridade – Instituto Ethos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dirty="0"/>
              <a:t>O Instituto Ethos e o Grupo de Trabalho do Pacto pela Integridade e contra a Corrupção convidam para o </a:t>
            </a:r>
            <a:r>
              <a:rPr lang="pt-BR" b="1" dirty="0"/>
              <a:t>Seminário Nacional do Pacto</a:t>
            </a:r>
            <a:r>
              <a:rPr lang="pt-BR" dirty="0"/>
              <a:t>. O objetivo é discutir o aprimoramento do marco regulatório de integridade e contribuir para a melhoria dos sistemas de </a:t>
            </a:r>
            <a:r>
              <a:rPr lang="pt-BR" i="1" dirty="0" err="1"/>
              <a:t>compliance</a:t>
            </a:r>
            <a:r>
              <a:rPr lang="pt-BR" dirty="0"/>
              <a:t> das empresas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Dentre os temas que serão discutidos,  abordaremos a Lei 12.846/2013, a Lei Anticorrupção Empresarial, e o PL 1202/2007, que trata da regulamentação do </a:t>
            </a:r>
            <a:r>
              <a:rPr lang="pt-BR" i="1" dirty="0"/>
              <a:t>lobby</a:t>
            </a:r>
            <a:r>
              <a:rPr lang="pt-BR" dirty="0"/>
              <a:t>. Haverá também uma atividade da Força Tarefa do 10° Princípio (Combate à Corrupção) da Rede Brasileira do Pacto Global para apresentação do </a:t>
            </a:r>
            <a:r>
              <a:rPr lang="pt-BR" i="1" dirty="0"/>
              <a:t>Guia de Patrocínios e Hospitalidades em Megaeventos Esportivos</a:t>
            </a:r>
            <a:r>
              <a:rPr lang="pt-BR" i="1" dirty="0" smtClean="0"/>
              <a:t>.</a:t>
            </a:r>
          </a:p>
          <a:p>
            <a:endParaRPr lang="pt-BR" i="1" dirty="0"/>
          </a:p>
          <a:p>
            <a:endParaRPr lang="pt-BR" dirty="0"/>
          </a:p>
          <a:p>
            <a:r>
              <a:rPr lang="pt-BR" b="1" dirty="0"/>
              <a:t>Quando: </a:t>
            </a:r>
            <a:r>
              <a:rPr lang="pt-BR" dirty="0"/>
              <a:t>3/12/2013</a:t>
            </a:r>
          </a:p>
          <a:p>
            <a:r>
              <a:rPr lang="pt-BR" b="1" dirty="0"/>
              <a:t>Horário: </a:t>
            </a:r>
            <a:r>
              <a:rPr lang="pt-BR" dirty="0"/>
              <a:t>8h30 às 17h00</a:t>
            </a:r>
          </a:p>
          <a:p>
            <a:r>
              <a:rPr lang="pt-BR" b="1" dirty="0"/>
              <a:t>Local: </a:t>
            </a:r>
            <a:r>
              <a:rPr lang="pt-BR" dirty="0"/>
              <a:t>CNI – Rua </a:t>
            </a:r>
            <a:r>
              <a:rPr lang="pt-BR" dirty="0" err="1"/>
              <a:t>Surubin</a:t>
            </a:r>
            <a:r>
              <a:rPr lang="pt-BR" dirty="0"/>
              <a:t>, 504 – 9º andar – Brooklin Novo.</a:t>
            </a:r>
          </a:p>
          <a:p>
            <a:r>
              <a:rPr lang="pt-BR" dirty="0"/>
              <a:t>(travessa da AV. Engenheiro Luis Carlos Berrini).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382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obrigatoriedade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do PA</a:t>
            </a:r>
          </a:p>
        </p:txBody>
      </p:sp>
      <p:sp>
        <p:nvSpPr>
          <p:cNvPr id="3174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1748" name="Retângulo 7"/>
          <p:cNvSpPr>
            <a:spLocks noChangeArrowheads="1"/>
          </p:cNvSpPr>
          <p:nvPr/>
        </p:nvSpPr>
        <p:spPr bwMode="auto">
          <a:xfrm>
            <a:off x="153988" y="764704"/>
            <a:ext cx="8785225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PL </a:t>
            </a:r>
            <a:r>
              <a:rPr lang="pt-BR" b="1" dirty="0"/>
              <a:t>5092-2013 </a:t>
            </a:r>
            <a:r>
              <a:rPr lang="pt-BR" dirty="0"/>
              <a:t>pela obrigatoriedade do PA (relator Vinícius Gurgel – PR-AP).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Duas emendas do </a:t>
            </a:r>
            <a:r>
              <a:rPr lang="pt-BR" dirty="0" err="1"/>
              <a:t>Dep</a:t>
            </a:r>
            <a:r>
              <a:rPr lang="pt-BR" dirty="0"/>
              <a:t>, Paes Landim (PTB-PI) estendem obrigatoriedade para FGTS e Loteamentos. Apoio da manutenção da </a:t>
            </a:r>
            <a:r>
              <a:rPr lang="pt-BR" dirty="0" err="1"/>
              <a:t>opcionalidade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Manifestação enviada à ABECIP – 31/10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Obrigatoriedades tratam situações diferentes de forma única, engessada e  ineficiente. Com uma eventual obrigatoriedade, tira-se flexibilidade do sistema para suas definições de forma mais eficiente.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segregação de recursos pode ser tratada por outros instrumentos, igualmente eficientes e com menos custos.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</a:t>
            </a:r>
            <a:r>
              <a:rPr lang="pt-BR" dirty="0"/>
              <a:t>caso da Patrimônio de Afetação, há custos de contabilização, registros e constituição de comissões/reuniões que não seriam necessariamente incorridos com outros modelos de segregação.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Por </a:t>
            </a:r>
            <a:r>
              <a:rPr lang="pt-BR" dirty="0"/>
              <a:t>fim, observa-se que hoje se tem mecanismos de indução do Patrimônio de Afetação que tem se mostrado eficientes na sua atratividade</a:t>
            </a:r>
            <a:r>
              <a:rPr lang="pt-BR" dirty="0" smtClean="0"/>
              <a:t>.</a:t>
            </a:r>
            <a:endParaRPr lang="pt-BR" b="1" dirty="0"/>
          </a:p>
        </p:txBody>
      </p:sp>
      <p:sp>
        <p:nvSpPr>
          <p:cNvPr id="317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5920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5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</a:t>
            </a:r>
            <a:r>
              <a:rPr lang="pt-BR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a partir de 1º 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Cuidados: comunicação, defesa da concorrência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5691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Vendas – encaminhamentos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Recomendação aos associados 11/10 – acompanhamento a partir de </a:t>
            </a:r>
            <a:r>
              <a:rPr lang="pt-BR" b="1" dirty="0" err="1" smtClean="0"/>
              <a:t>jan</a:t>
            </a:r>
            <a:r>
              <a:rPr lang="pt-BR" b="1" dirty="0" smtClean="0"/>
              <a:t>/14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- reunião </a:t>
            </a:r>
            <a:r>
              <a:rPr lang="pt-BR" dirty="0"/>
              <a:t>com Imobiliárias (VP Secovi?) para relato de </a:t>
            </a:r>
            <a:r>
              <a:rPr lang="pt-BR" dirty="0" smtClean="0"/>
              <a:t>questão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em 5/11 do VP Comercialização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Participação de membros ABRAINC -  representação oficial?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projeto Bernard </a:t>
            </a:r>
            <a:r>
              <a:rPr lang="pt-BR" dirty="0" err="1" smtClean="0"/>
              <a:t>Appy&amp;outros</a:t>
            </a:r>
            <a:r>
              <a:rPr lang="pt-BR" dirty="0" smtClean="0"/>
              <a:t> 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Acompanhamento com FIPE a partir de janeiro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Negociações</a:t>
            </a:r>
            <a:r>
              <a:rPr lang="pt-BR" dirty="0" smtClean="0"/>
              <a:t> por cada empresa com suas imobiliárias</a:t>
            </a:r>
            <a:endParaRPr lang="pt-BR" dirty="0"/>
          </a:p>
          <a:p>
            <a:pPr lvl="0"/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</a:t>
            </a:r>
            <a:r>
              <a:rPr lang="pt-BR" dirty="0" smtClean="0"/>
              <a:t>acompanhamento</a:t>
            </a:r>
          </a:p>
          <a:p>
            <a:endParaRPr lang="pt-BR" dirty="0"/>
          </a:p>
          <a:p>
            <a:r>
              <a:rPr lang="pt-BR" b="1" dirty="0"/>
              <a:t>Comunicação – Práticas passada e atual legais </a:t>
            </a:r>
            <a:r>
              <a:rPr lang="pt-BR" dirty="0"/>
              <a:t>– ajuste de modelo por maior eficácia e controle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Acesso ao MP, </a:t>
            </a:r>
            <a:r>
              <a:rPr lang="pt-BR" b="1" dirty="0" err="1"/>
              <a:t>Procons</a:t>
            </a:r>
            <a:r>
              <a:rPr lang="pt-BR" b="1" dirty="0"/>
              <a:t> e SENACON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Visão desfavorável a acesso (exceto se por recomendação – </a:t>
            </a:r>
            <a:r>
              <a:rPr lang="pt-BR" dirty="0" err="1"/>
              <a:t>ex</a:t>
            </a:r>
            <a:r>
              <a:rPr lang="pt-BR" dirty="0"/>
              <a:t>: BMA)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resposta a Ação em </a:t>
            </a:r>
            <a:r>
              <a:rPr lang="pt-BR" dirty="0" smtClean="0"/>
              <a:t>curso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5322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5454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Anexo - 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364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/Pref. S.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São Paulo-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Projeto MBC/ Consultoria </a:t>
            </a:r>
            <a:r>
              <a:rPr lang="pt-BR" sz="1800" b="1" kern="1200" dirty="0" err="1">
                <a:solidFill>
                  <a:schemeClr val="tx1"/>
                </a:solidFill>
                <a:cs typeface="Arial" pitchFamily="34" charset="0"/>
              </a:rPr>
              <a:t>Falconi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Assinatura de contratos empresa a empresa</a:t>
            </a:r>
            <a:r>
              <a:rPr lang="pt-BR" dirty="0"/>
              <a:t> </a:t>
            </a:r>
            <a:r>
              <a:rPr lang="pt-BR" dirty="0" smtClean="0"/>
              <a:t>– verificação do valor correto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R$ 1.920 vs. R$ 1.800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 escopo?</a:t>
            </a:r>
          </a:p>
          <a:p>
            <a:endParaRPr lang="pt-BR" dirty="0"/>
          </a:p>
          <a:p>
            <a:r>
              <a:rPr lang="pt-BR" b="1" dirty="0" smtClean="0"/>
              <a:t>Acompanhamento</a:t>
            </a:r>
            <a:r>
              <a:rPr lang="pt-BR" dirty="0" smtClean="0"/>
              <a:t>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</a:t>
            </a:r>
            <a:r>
              <a:rPr lang="pt-BR" dirty="0"/>
              <a:t>práticas replicáveis para outras </a:t>
            </a:r>
            <a:r>
              <a:rPr lang="pt-BR" dirty="0" smtClean="0"/>
              <a:t>prefeituras; </a:t>
            </a:r>
            <a:r>
              <a:rPr lang="pt-BR" i="1" dirty="0" smtClean="0"/>
              <a:t>benchmarks</a:t>
            </a:r>
            <a:r>
              <a:rPr lang="pt-BR" dirty="0" smtClean="0"/>
              <a:t>, exemplos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</a:t>
            </a:r>
            <a:r>
              <a:rPr lang="pt-BR" dirty="0" err="1" smtClean="0"/>
              <a:t>Wtorre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, </a:t>
            </a:r>
            <a:r>
              <a:rPr lang="pt-BR" dirty="0" err="1" smtClean="0"/>
              <a:t>Brookfield</a:t>
            </a:r>
            <a:r>
              <a:rPr lang="pt-BR" dirty="0" smtClean="0"/>
              <a:t>, OR, Rossi</a:t>
            </a:r>
          </a:p>
          <a:p>
            <a:endParaRPr lang="pt-BR" dirty="0" smtClean="0"/>
          </a:p>
          <a:p>
            <a:r>
              <a:rPr lang="pt-BR" b="1" dirty="0" smtClean="0"/>
              <a:t>Discussões com SEL - Secretária Paula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Formalização - Assinatura de convênio pela </a:t>
            </a:r>
            <a:r>
              <a:rPr lang="pt-BR" dirty="0" smtClean="0"/>
              <a:t>SEL – alçada perante Secretarias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Envolvimento de SVMA, SMT, SC e SIURB – redirecionamento a NR3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Prefeito </a:t>
            </a:r>
            <a:r>
              <a:rPr lang="pt-BR" dirty="0"/>
              <a:t>envolvido com 1as entregas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Paulo Aridan – visibilidade na assinatura para envolvimento efetivo</a:t>
            </a:r>
          </a:p>
          <a:p>
            <a:endParaRPr lang="pt-BR" dirty="0" smtClean="0"/>
          </a:p>
          <a:p>
            <a:r>
              <a:rPr lang="pt-BR" b="1" dirty="0" smtClean="0"/>
              <a:t>Planos de Ação </a:t>
            </a:r>
            <a:r>
              <a:rPr lang="pt-BR" b="1" dirty="0" err="1" smtClean="0"/>
              <a:t>Falconi</a:t>
            </a:r>
            <a:r>
              <a:rPr lang="pt-BR" b="1" dirty="0" smtClean="0"/>
              <a:t> - 8/11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efetuados (entregas?)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 de Ação – SEL (2 meses), Outras secretarias (4 meses), SLC e cadastros unificados (6 meses) – entregas parciais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Concussão: rito processual adequado, claro, objetivo; canal de denúncia </a:t>
            </a:r>
            <a:r>
              <a:rPr lang="pt-BR" dirty="0" smtClean="0"/>
              <a:t>confiável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7033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26853</TotalTime>
  <Words>1708</Words>
  <Application>Microsoft Office PowerPoint</Application>
  <PresentationFormat>Apresentação na tela (4:3)</PresentationFormat>
  <Paragraphs>373</Paragraphs>
  <Slides>28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 </vt:lpstr>
      <vt:lpstr>Apresentação do PowerPoint</vt:lpstr>
      <vt:lpstr>Modelo de Vendas  </vt:lpstr>
      <vt:lpstr>Modelo de Vendas – encaminhamentos  </vt:lpstr>
      <vt:lpstr>Anexo - Esclarecimento aos Associados e Proposta de Acompanhamento   </vt:lpstr>
      <vt:lpstr>Anexo - Esclarecimento aos Associados e Proposta de Acompanhamento   </vt:lpstr>
      <vt:lpstr>Apresentação do PowerPoint</vt:lpstr>
      <vt:lpstr>Aprovações – Prefeitura de São Paulo- Projeto MBC/ Consultoria Falconi  </vt:lpstr>
      <vt:lpstr>Atualizações – Pref. Haddad – 25/6, 29/7, 16/9 e 30/10 - SGE Caixa – foco Faixa 1  </vt:lpstr>
      <vt:lpstr>Plano Diretor – pontos enviados ao Secovi em 11/11 </vt:lpstr>
      <vt:lpstr>Plano Diretor - pontos enviados ao Secovi em 11/11</vt:lpstr>
      <vt:lpstr>Apresentação do PowerPoint</vt:lpstr>
      <vt:lpstr>Modelo de Negócios</vt:lpstr>
      <vt:lpstr>Modelo de Negócios</vt:lpstr>
      <vt:lpstr>Trabalho Setorial – Booz/MBC/ CBIC</vt:lpstr>
      <vt:lpstr>Apresentação do PowerPoint</vt:lpstr>
      <vt:lpstr>PMCMV 3  - reunião com Ministérios em 7/11</vt:lpstr>
      <vt:lpstr>PMCMV 3  - reunião com Ministérios em 7/11</vt:lpstr>
      <vt:lpstr>Apresentação do PowerPoint</vt:lpstr>
      <vt:lpstr>Cetesb – reunião com Presidência/ Secretário do Meio Ambiente  </vt:lpstr>
      <vt:lpstr>Cetesb – reunião com Presidência/ Secretário do Meio Ambiente  </vt:lpstr>
      <vt:lpstr>Apresentação do PowerPoint</vt:lpstr>
      <vt:lpstr>Princípios  Gerais ABRAINC </vt:lpstr>
      <vt:lpstr>Princípios  Gerais ABRAINC </vt:lpstr>
      <vt:lpstr>Princípios  Gerais ABRAINC </vt:lpstr>
      <vt:lpstr>Pacto pela Integridade – Instituto Ethos </vt:lpstr>
      <vt:lpstr>Outros assuntos: obrigatoriedade do PA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2778</cp:revision>
  <dcterms:created xsi:type="dcterms:W3CDTF">2009-08-13T21:08:28Z</dcterms:created>
  <dcterms:modified xsi:type="dcterms:W3CDTF">2013-11-16T12:23:54Z</dcterms:modified>
</cp:coreProperties>
</file>