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81" r:id="rId2"/>
    <p:sldId id="1061" r:id="rId3"/>
    <p:sldId id="1103" r:id="rId4"/>
    <p:sldId id="1163" r:id="rId5"/>
    <p:sldId id="1164" r:id="rId6"/>
    <p:sldId id="1158" r:id="rId7"/>
    <p:sldId id="1159" r:id="rId8"/>
    <p:sldId id="1160" r:id="rId9"/>
    <p:sldId id="1161" r:id="rId10"/>
    <p:sldId id="1162" r:id="rId11"/>
    <p:sldId id="1149" r:id="rId12"/>
    <p:sldId id="1139" r:id="rId13"/>
    <p:sldId id="1151" r:id="rId14"/>
    <p:sldId id="1152" r:id="rId15"/>
    <p:sldId id="1153" r:id="rId16"/>
    <p:sldId id="1154" r:id="rId17"/>
    <p:sldId id="1166" r:id="rId18"/>
    <p:sldId id="1167" r:id="rId19"/>
    <p:sldId id="1165" r:id="rId20"/>
    <p:sldId id="1118" r:id="rId21"/>
    <p:sldId id="1040" r:id="rId22"/>
    <p:sldId id="1106" r:id="rId23"/>
    <p:sldId id="1117" r:id="rId24"/>
    <p:sldId id="1038" r:id="rId25"/>
    <p:sldId id="1169" r:id="rId26"/>
    <p:sldId id="1170" r:id="rId27"/>
    <p:sldId id="1168" r:id="rId28"/>
    <p:sldId id="1173" r:id="rId29"/>
    <p:sldId id="1092" r:id="rId30"/>
    <p:sldId id="1171" r:id="rId31"/>
    <p:sldId id="1172" r:id="rId32"/>
    <p:sldId id="1090" r:id="rId33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15/11/2013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95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846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2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AF9777-2CDB-406E-91EA-7FD39190286F}" type="slidenum">
              <a:rPr lang="pt-BR" smtClean="0"/>
              <a:pPr/>
              <a:t>30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90308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1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Jurídico</a:t>
            </a: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14/11/2013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Pacto pela Integridade – Instituto Ethos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759825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dirty="0"/>
              <a:t>O Instituto Ethos e o Grupo de Trabalho do Pacto pela Integridade e contra a Corrupção convidam para o </a:t>
            </a:r>
            <a:r>
              <a:rPr lang="pt-BR" b="1" dirty="0"/>
              <a:t>Seminário Nacional do Pacto</a:t>
            </a:r>
            <a:r>
              <a:rPr lang="pt-BR" dirty="0"/>
              <a:t>. O objetivo é discutir o aprimoramento do marco regulatório de integridade e contribuir para a melhoria dos sistemas de </a:t>
            </a:r>
            <a:r>
              <a:rPr lang="pt-BR" i="1" dirty="0" err="1"/>
              <a:t>compliance</a:t>
            </a:r>
            <a:r>
              <a:rPr lang="pt-BR" dirty="0"/>
              <a:t> das empresas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Dentre os temas que serão discutidos,  abordaremos a Lei 12.846/2013, a Lei Anticorrupção Empresarial, e o PL 1202/2007, que trata da regulamentação do </a:t>
            </a:r>
            <a:r>
              <a:rPr lang="pt-BR" i="1" dirty="0"/>
              <a:t>lobby</a:t>
            </a:r>
            <a:r>
              <a:rPr lang="pt-BR" dirty="0"/>
              <a:t>. Haverá também uma atividade da Força Tarefa do 10° Princípio (Combate à Corrupção) da Rede Brasileira do Pacto Global para apresentação do </a:t>
            </a:r>
            <a:r>
              <a:rPr lang="pt-BR" i="1" dirty="0"/>
              <a:t>Guia de Patrocínios e Hospitalidades em Megaeventos Esportivos</a:t>
            </a:r>
            <a:r>
              <a:rPr lang="pt-BR" i="1" dirty="0" smtClean="0"/>
              <a:t>.</a:t>
            </a:r>
          </a:p>
          <a:p>
            <a:endParaRPr lang="pt-BR" i="1" dirty="0"/>
          </a:p>
          <a:p>
            <a:endParaRPr lang="pt-BR" dirty="0"/>
          </a:p>
          <a:p>
            <a:r>
              <a:rPr lang="pt-BR" b="1" dirty="0"/>
              <a:t>Quando: </a:t>
            </a:r>
            <a:r>
              <a:rPr lang="pt-BR" dirty="0"/>
              <a:t>3/12/2013</a:t>
            </a:r>
          </a:p>
          <a:p>
            <a:r>
              <a:rPr lang="pt-BR" b="1" dirty="0"/>
              <a:t>Horário: </a:t>
            </a:r>
            <a:r>
              <a:rPr lang="pt-BR" dirty="0"/>
              <a:t>8h30 às 17h00</a:t>
            </a:r>
          </a:p>
          <a:p>
            <a:r>
              <a:rPr lang="pt-BR" b="1" dirty="0"/>
              <a:t>Local: </a:t>
            </a:r>
            <a:r>
              <a:rPr lang="pt-BR" dirty="0"/>
              <a:t>CNI – Rua </a:t>
            </a:r>
            <a:r>
              <a:rPr lang="pt-BR" dirty="0" err="1"/>
              <a:t>Surubin</a:t>
            </a:r>
            <a:r>
              <a:rPr lang="pt-BR" dirty="0"/>
              <a:t>, 504 – 9º andar – Brooklin Novo.</a:t>
            </a:r>
          </a:p>
          <a:p>
            <a:r>
              <a:rPr lang="pt-BR" dirty="0"/>
              <a:t>(travessa da AV. Engenheiro Luis Carlos Berrini).</a:t>
            </a:r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65266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85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</a:t>
            </a:r>
            <a:r>
              <a:rPr lang="pt-BR" sz="2000" b="1" kern="12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 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Vendas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5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dirty="0" smtClean="0"/>
              <a:t>Entendimento Diretoria, em sequência a </a:t>
            </a:r>
            <a:r>
              <a:rPr lang="pt-BR" dirty="0"/>
              <a:t>discussões e recomendações dos Comitês Jurídico e de </a:t>
            </a:r>
            <a:r>
              <a:rPr lang="pt-BR" dirty="0" smtClean="0"/>
              <a:t>Incorporações:</a:t>
            </a:r>
          </a:p>
          <a:p>
            <a:pPr marL="0" lvl="1"/>
            <a:endParaRPr lang="pt-BR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/>
              <a:t>O</a:t>
            </a:r>
            <a:r>
              <a:rPr lang="pt-BR" b="1" dirty="0" smtClean="0"/>
              <a:t> </a:t>
            </a:r>
            <a:r>
              <a:rPr lang="pt-BR" b="1" dirty="0"/>
              <a:t>modelo de corretagem </a:t>
            </a:r>
            <a:r>
              <a:rPr lang="pt-BR" b="1" dirty="0" smtClean="0"/>
              <a:t>com contratação pela empresa, </a:t>
            </a:r>
            <a:r>
              <a:rPr lang="pt-BR" b="1" dirty="0"/>
              <a:t>apesar de carregar maiores custos iniciais, tem reflexos positivos no médio e longo prazo para suas associadas 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</a:p>
          <a:p>
            <a:pPr marL="0" lvl="1"/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 e acompanhamento a partir de 1º de janeiro</a:t>
            </a:r>
            <a:endParaRPr lang="pt-BR" dirty="0"/>
          </a:p>
          <a:p>
            <a:pPr marL="0" lvl="1"/>
            <a:endParaRPr lang="pt-B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Manutenção de apoio aos aperfeiçoamentos em curso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Formalização </a:t>
            </a:r>
            <a:r>
              <a:rPr lang="pt-BR" dirty="0"/>
              <a:t>via Corretores Associados – não aceita pelo INSS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 Formalização via Simples/Corretores como </a:t>
            </a:r>
            <a:r>
              <a:rPr lang="pt-BR" dirty="0" smtClean="0"/>
              <a:t>Microempreendedores</a:t>
            </a:r>
          </a:p>
          <a:p>
            <a:pPr lvl="1">
              <a:buFont typeface="Arial" pitchFamily="34" charset="0"/>
              <a:buChar char="•"/>
            </a:pPr>
            <a:endParaRPr lang="pt-B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Cuidados: comunicação, defesa da concorrência</a:t>
            </a:r>
            <a:endParaRPr lang="pt-BR" sz="2000" dirty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1428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Modelo de 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Vendas – encaminhamentos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92696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Recomendação aos associados 11/10 – acompanhamento a partir de </a:t>
            </a:r>
            <a:r>
              <a:rPr lang="pt-BR" b="1" dirty="0" err="1" smtClean="0"/>
              <a:t>jan</a:t>
            </a:r>
            <a:r>
              <a:rPr lang="pt-BR" b="1" dirty="0" smtClean="0"/>
              <a:t>/14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Imobiliárias</a:t>
            </a:r>
            <a:r>
              <a:rPr lang="pt-BR" dirty="0" smtClean="0"/>
              <a:t> - reunião </a:t>
            </a:r>
            <a:r>
              <a:rPr lang="pt-BR" dirty="0"/>
              <a:t>com Imobiliárias (VP Secovi?) para relato de </a:t>
            </a:r>
            <a:r>
              <a:rPr lang="pt-BR" dirty="0" smtClean="0"/>
              <a:t>questão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Acompanhamento com FIPE a partir de janeiro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Negociações</a:t>
            </a:r>
            <a:r>
              <a:rPr lang="pt-BR" dirty="0" smtClean="0"/>
              <a:t> por cada empresa com suas imobiliárias</a:t>
            </a:r>
            <a:endParaRPr lang="pt-BR" dirty="0"/>
          </a:p>
          <a:p>
            <a:pPr lvl="0"/>
            <a:endParaRPr lang="pt-BR" b="1" dirty="0" smtClean="0"/>
          </a:p>
          <a:p>
            <a:r>
              <a:rPr lang="pt-BR" b="1" dirty="0" err="1" smtClean="0"/>
              <a:t>Houses</a:t>
            </a:r>
            <a:r>
              <a:rPr lang="pt-BR" dirty="0" smtClean="0"/>
              <a:t> </a:t>
            </a:r>
            <a:r>
              <a:rPr lang="pt-BR" dirty="0"/>
              <a:t>-  definições por cada empresa; </a:t>
            </a:r>
            <a:r>
              <a:rPr lang="pt-BR" dirty="0" smtClean="0"/>
              <a:t>acompanhamento</a:t>
            </a:r>
          </a:p>
          <a:p>
            <a:endParaRPr lang="pt-BR" dirty="0"/>
          </a:p>
          <a:p>
            <a:r>
              <a:rPr lang="pt-BR" b="1" dirty="0"/>
              <a:t>Comunicação – Práticas passada e atual legais </a:t>
            </a:r>
            <a:r>
              <a:rPr lang="pt-BR" dirty="0"/>
              <a:t>– ajuste de modelo por maior eficácia e controle</a:t>
            </a:r>
          </a:p>
          <a:p>
            <a:endParaRPr lang="pt-BR" dirty="0"/>
          </a:p>
          <a:p>
            <a:pPr lvl="0"/>
            <a:r>
              <a:rPr lang="pt-BR" b="1" dirty="0"/>
              <a:t>CADE </a:t>
            </a:r>
            <a:r>
              <a:rPr lang="pt-BR" dirty="0"/>
              <a:t>– reuniões BMA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Justificativa –  Recomendação – MP, SENACON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Ex</a:t>
            </a:r>
            <a:r>
              <a:rPr lang="pt-BR" dirty="0"/>
              <a:t>: acordo MP, recomendação ABRAINC, regulamentação SENACON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Acesso ao MP, </a:t>
            </a:r>
            <a:r>
              <a:rPr lang="pt-BR" b="1" dirty="0" err="1"/>
              <a:t>Procons</a:t>
            </a:r>
            <a:r>
              <a:rPr lang="pt-BR" b="1" dirty="0"/>
              <a:t> e SENACON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Visão desfavorável a acesso (exceto se por recomendação – </a:t>
            </a:r>
            <a:r>
              <a:rPr lang="pt-BR" dirty="0" err="1"/>
              <a:t>ex</a:t>
            </a:r>
            <a:r>
              <a:rPr lang="pt-BR" dirty="0"/>
              <a:t>: BMA)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Eventual resposta a Ação em </a:t>
            </a:r>
            <a:r>
              <a:rPr lang="pt-BR" dirty="0" smtClean="0"/>
              <a:t>curso</a:t>
            </a:r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9436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Anexo - Esclarecimento 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aos Associados e Proposta de Acompanhamento</a:t>
            </a:r>
            <a:r>
              <a:rPr lang="pt-BR" sz="1600" i="1" dirty="0"/>
              <a:t/>
            </a:r>
            <a:br>
              <a:rPr lang="pt-BR" sz="1600" i="1" dirty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1 - Os Comitês Jurídico e de Incorporação da ABRAINC submetem à análise do Conselho Deliberativo o seguinte Esclarecimento aos Associados e Proposta de Acompanhamento referente à comissão devida aos corretores em razão da atividade de intermediação de vendas de imóveis comercializados na planta. A presente nota leva em consideração que: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a. A atividade de intermediação imobiliária, prevista no </a:t>
            </a:r>
            <a:r>
              <a:rPr lang="pt-BR" dirty="0" err="1"/>
              <a:t>arts</a:t>
            </a:r>
            <a:r>
              <a:rPr lang="pt-BR" dirty="0"/>
              <a:t>. 722 a 729 do Código Civil, pressupõe imparcialidade, autonomia e isenção;</a:t>
            </a:r>
            <a:br>
              <a:rPr lang="pt-BR" dirty="0"/>
            </a:br>
            <a:r>
              <a:rPr lang="pt-BR" dirty="0" smtClean="0"/>
              <a:t>b</a:t>
            </a:r>
            <a:r>
              <a:rPr lang="pt-BR" dirty="0"/>
              <a:t>. A remuneração desta atividade, por vezes praticada pelas incorporadoras sob a forma “apartada”, ou seja, diretamente pelo comprador do imóvel, aliado a outras práticas derivadas, tem trazido insegurança jurídica em razão rejeições por parte dos clientes, questionamentos e ações diversas por parte do Min. Público e do Poder Judiciário, criando uma imagem e reputação negativas para as incorporadoras e também para as imobiliárias e seus profissionais. Como exemplos dos questionamentos e cerceamentos encontrados, mencionamos a Portaria No- 542, de </a:t>
            </a:r>
            <a:r>
              <a:rPr lang="pt-BR" dirty="0" smtClean="0"/>
              <a:t>23/11/2011</a:t>
            </a:r>
            <a:r>
              <a:rPr lang="pt-BR" dirty="0"/>
              <a:t>, do Ministério das Cidades e a Lei Estadual Nº 6378 </a:t>
            </a:r>
            <a:r>
              <a:rPr lang="pt-BR" dirty="0" smtClean="0"/>
              <a:t>de </a:t>
            </a:r>
            <a:r>
              <a:rPr lang="pt-BR" dirty="0"/>
              <a:t>02/01/2013 (Rio de Janeiro).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2 - Considerados todos estes elementos, parece-nos ser o caso de acompanhar monitorar e aprofundar o entendimento sobre situação, tendo em vista a importância de proteger institucionalmente a imagem do setor. 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6020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Anexo - Esclarecimento 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aos Associados e Proposta de Acompanhamento</a:t>
            </a:r>
            <a:r>
              <a:rPr lang="pt-BR" sz="1600" i="1" dirty="0"/>
              <a:t/>
            </a:r>
            <a:br>
              <a:rPr lang="pt-BR" sz="1600" i="1" dirty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3 - Nesse sentido, propõe-se a emissão de uma Nota de Esclarecimento aos Associados e Proposta de Acompanhamento aos Associados no sentido de que sejam indicadas as consequências práticas encontradas na prática de pagamento da corretagem diretamente pelo comprador de imóveis na planta e a necessidade de acompanhamento do assunto pela Associação para eventual avaliação de medidas futuras que possam ser úteis em prol de uma nova configuração de relacionamento incorporadora – imobiliária - corretores.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4 - Em decorrência de tal postura, cada a  incorporadora informaria periodicamente à Associação, a partir de em janeiro de 2014, de forma sigilosa e que só seria divulgada pela ABRAINC de forma consolidada, a sua forma de operar em relação a esse aspecto, indicando o percentual periódico de  unidades lançadas, mês a mês, nas quais se incluiu a responsabilidade pelo pagamento dos corretores à incorporadora de forma expressa em seus contratos. Em nenhuma hipótese a ABRAINC permitirá que uma Associada tenha acesso a informações das demais, nem tampouco influenciará qualquer posicionamento das Associadas, que definirão, isolada e individualmente, como lidarão com o assunto.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5 – Por meio do acompanhamento da atuação das Associadas, a ABRAINC conhecerá melhor o mercado e poderá eventualmente sugerir próximas etapas nesta discussão.</a:t>
            </a:r>
            <a:br>
              <a:rPr lang="pt-BR" dirty="0"/>
            </a:b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82153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Terceirização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MPT – PL 4330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728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smtClean="0">
                <a:solidFill>
                  <a:schemeClr val="tx1"/>
                </a:solidFill>
                <a:cs typeface="Arial" pitchFamily="34" charset="0"/>
              </a:rPr>
              <a:t>Relações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de Trabalho (com Comitê de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RH)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 smtClean="0"/>
              <a:t>PL </a:t>
            </a:r>
            <a:r>
              <a:rPr lang="pt-BR" b="1" dirty="0"/>
              <a:t>4330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Líderes partidários, </a:t>
            </a:r>
            <a:r>
              <a:rPr lang="pt-BR" dirty="0" err="1" smtClean="0"/>
              <a:t>Anamatra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Votação após as eleições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Campanha CNI -  defesa dos direitos do empreiteiro – convencimento parlamentar, comunicação de massa – PAF, disponibilização para contribuição</a:t>
            </a:r>
          </a:p>
          <a:p>
            <a:pPr>
              <a:defRPr/>
            </a:pPr>
            <a:endParaRPr lang="pt-BR" dirty="0"/>
          </a:p>
          <a:p>
            <a:pPr lvl="0"/>
            <a:r>
              <a:rPr lang="pt-BR" b="1" dirty="0"/>
              <a:t>Judiciário e MPT: </a:t>
            </a:r>
            <a:r>
              <a:rPr lang="pt-BR" dirty="0" smtClean="0"/>
              <a:t>inconstitucionalidade </a:t>
            </a:r>
            <a:r>
              <a:rPr lang="pt-BR" dirty="0"/>
              <a:t>da Terceirização </a:t>
            </a:r>
            <a:r>
              <a:rPr lang="pt-BR" dirty="0" smtClean="0"/>
              <a:t>- foco </a:t>
            </a:r>
            <a:r>
              <a:rPr lang="pt-BR" dirty="0"/>
              <a:t>defesa da dignidade do </a:t>
            </a:r>
            <a:r>
              <a:rPr lang="pt-BR" dirty="0" smtClean="0"/>
              <a:t>trabalhador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Necessária </a:t>
            </a:r>
            <a:r>
              <a:rPr lang="pt-BR" dirty="0"/>
              <a:t>consideração </a:t>
            </a:r>
            <a:r>
              <a:rPr lang="pt-BR" dirty="0" smtClean="0"/>
              <a:t>também dos Princípios </a:t>
            </a:r>
            <a:r>
              <a:rPr lang="pt-BR" dirty="0"/>
              <a:t>da Livre Iniciativa e do Desenvolvimento </a:t>
            </a:r>
            <a:r>
              <a:rPr lang="pt-BR" dirty="0" smtClean="0"/>
              <a:t>Econômico.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Norma para fiscalização do setor – Secretário de Inspeção do Trabalho</a:t>
            </a:r>
          </a:p>
          <a:p>
            <a:pPr lvl="0"/>
            <a:endParaRPr lang="pt-BR" dirty="0"/>
          </a:p>
          <a:p>
            <a:r>
              <a:rPr lang="pt-BR" b="1" dirty="0"/>
              <a:t>Almoço Sergio Cabral – 7/10 – ação – legislativo, executivo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 smtClean="0"/>
              <a:t>Paulo Affonso Ferreira – CNI (2/10)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Mobilização de empreiteiros -  lista de delegados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Opinião pública- campanha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 smtClean="0"/>
              <a:t>José Luiz Esteves </a:t>
            </a:r>
            <a:r>
              <a:rPr lang="pt-BR" dirty="0" smtClean="0"/>
              <a:t>– 1ª revisão NR-18 – 9/10- itens ainda preliminares</a:t>
            </a:r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75788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Relações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de Trabalho (com Comitê de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RH)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1507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>
              <a:defRPr/>
            </a:pPr>
            <a:r>
              <a:rPr lang="pt-BR" b="1" dirty="0"/>
              <a:t>Quotas -</a:t>
            </a:r>
            <a:r>
              <a:rPr lang="pt-BR" b="1" dirty="0" smtClean="0"/>
              <a:t> </a:t>
            </a:r>
            <a:r>
              <a:rPr lang="pt-BR" b="1" dirty="0"/>
              <a:t>PCD</a:t>
            </a:r>
            <a:r>
              <a:rPr lang="pt-BR" dirty="0"/>
              <a:t>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Anúncios </a:t>
            </a:r>
            <a:r>
              <a:rPr lang="pt-BR" dirty="0"/>
              <a:t>publicados e a firma de convênios são relevantes.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D</a:t>
            </a:r>
            <a:r>
              <a:rPr lang="pt-BR" dirty="0" smtClean="0"/>
              <a:t>iscussão </a:t>
            </a:r>
            <a:r>
              <a:rPr lang="pt-BR" dirty="0"/>
              <a:t>no Comitê de RH com </a:t>
            </a:r>
            <a:r>
              <a:rPr lang="pt-BR" dirty="0" err="1"/>
              <a:t>Demarest</a:t>
            </a:r>
            <a:r>
              <a:rPr lang="pt-BR" dirty="0"/>
              <a:t> referente à bem sucedida ação por adequação das quotas pela </a:t>
            </a:r>
            <a:r>
              <a:rPr lang="pt-BR" dirty="0" err="1"/>
              <a:t>Swissport</a:t>
            </a:r>
            <a:r>
              <a:rPr lang="pt-BR" dirty="0"/>
              <a:t> de acordo com periculosidade das funções. Buscaremos acesso a </a:t>
            </a:r>
            <a:r>
              <a:rPr lang="pt-BR" dirty="0" err="1"/>
              <a:t>Sinduscon</a:t>
            </a:r>
            <a:r>
              <a:rPr lang="pt-BR" dirty="0"/>
              <a:t> SP para discutir o assunto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Reunião com </a:t>
            </a:r>
            <a:r>
              <a:rPr lang="pt-BR" dirty="0" err="1" smtClean="0"/>
              <a:t>Sinduscon</a:t>
            </a:r>
            <a:r>
              <a:rPr lang="pt-BR" dirty="0" smtClean="0"/>
              <a:t> SP para tratar o assunto</a:t>
            </a:r>
            <a:endParaRPr lang="pt-BR" dirty="0"/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b="1" dirty="0" smtClean="0"/>
              <a:t>Condições </a:t>
            </a:r>
            <a:r>
              <a:rPr lang="pt-BR" b="1" dirty="0"/>
              <a:t>similares ao trabalho escravo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Aperfeiçoamento </a:t>
            </a:r>
            <a:r>
              <a:rPr lang="pt-BR" dirty="0"/>
              <a:t>da Port. Interministerial 02, de 2011; PL 3842/2012 – Dep. Moreira Mendes – PSD/RO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   Esclarecimentos ao poder público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   MPT – Teoria do Domínio do </a:t>
            </a:r>
            <a:r>
              <a:rPr lang="pt-BR" dirty="0" smtClean="0"/>
              <a:t>Fato</a:t>
            </a:r>
          </a:p>
          <a:p>
            <a:pPr>
              <a:buFont typeface="Arial" charset="0"/>
              <a:buChar char="•"/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 </a:t>
            </a:r>
          </a:p>
          <a:p>
            <a:pPr>
              <a:defRPr/>
            </a:pPr>
            <a:r>
              <a:rPr lang="pt-BR" b="1" dirty="0"/>
              <a:t>Trabalho FGV – </a:t>
            </a:r>
            <a:r>
              <a:rPr lang="pt-BR" b="1" dirty="0" err="1"/>
              <a:t>Brookfield</a:t>
            </a:r>
            <a:r>
              <a:rPr lang="pt-BR" b="1" dirty="0"/>
              <a:t> – Luiz Fernando Moura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Ajuste de proposta, eliminando sobre posição com estudo FGV-SP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i="1" dirty="0" err="1"/>
              <a:t>Turn</a:t>
            </a:r>
            <a:r>
              <a:rPr lang="pt-BR" b="1" i="1" dirty="0"/>
              <a:t>-over </a:t>
            </a:r>
            <a:r>
              <a:rPr lang="pt-BR" b="1" dirty="0"/>
              <a:t>/especialização</a:t>
            </a:r>
            <a:r>
              <a:rPr lang="pt-BR" dirty="0"/>
              <a:t>: efeito negativo se proibição - FGV (</a:t>
            </a:r>
            <a:r>
              <a:rPr lang="pt-BR" dirty="0" err="1"/>
              <a:t>Brookfield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Indicativos numéricos </a:t>
            </a:r>
            <a:r>
              <a:rPr lang="pt-BR" dirty="0"/>
              <a:t>sobre precarização ou não do </a:t>
            </a:r>
            <a:r>
              <a:rPr lang="pt-BR" dirty="0" smtClean="0"/>
              <a:t>trabalho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2150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10773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3960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Encontros com Magistrados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Pareceres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Normas de </a:t>
            </a:r>
            <a:r>
              <a:rPr lang="pt-BR" dirty="0" smtClean="0"/>
              <a:t>Desempenho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Cadastro Positivo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Outros</a:t>
            </a:r>
            <a:endParaRPr lang="pt-BR" dirty="0"/>
          </a:p>
          <a:p>
            <a:pPr algn="ctr" defTabSz="914145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326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/>
              <a:t> </a:t>
            </a:r>
            <a:endParaRPr lang="pt-BR" b="1" dirty="0" smtClean="0"/>
          </a:p>
          <a:p>
            <a:r>
              <a:rPr lang="pt-BR" b="1" dirty="0"/>
              <a:t>CADE e </a:t>
            </a:r>
            <a:r>
              <a:rPr lang="pt-BR" b="1" dirty="0" err="1"/>
              <a:t>SPEs</a:t>
            </a:r>
            <a:r>
              <a:rPr lang="pt-BR" b="1" dirty="0"/>
              <a:t> – </a:t>
            </a:r>
            <a:r>
              <a:rPr lang="pt-BR" b="1" dirty="0" smtClean="0"/>
              <a:t>9h </a:t>
            </a:r>
            <a:r>
              <a:rPr lang="pt-BR" b="1" dirty="0"/>
              <a:t>às </a:t>
            </a:r>
            <a:r>
              <a:rPr lang="pt-BR" b="1" dirty="0" smtClean="0"/>
              <a:t>9:15h</a:t>
            </a:r>
            <a:endParaRPr lang="pt-BR" b="1" dirty="0"/>
          </a:p>
          <a:p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Princípios </a:t>
            </a:r>
            <a:r>
              <a:rPr lang="pt-BR" b="1" dirty="0"/>
              <a:t>ABRAINC</a:t>
            </a:r>
            <a:r>
              <a:rPr lang="pt-BR" dirty="0"/>
              <a:t> </a:t>
            </a:r>
            <a:r>
              <a:rPr lang="pt-BR" b="1" dirty="0"/>
              <a:t>e Lei </a:t>
            </a:r>
            <a:r>
              <a:rPr lang="pt-BR" b="1" dirty="0" err="1"/>
              <a:t>Anti-corrupção</a:t>
            </a:r>
            <a:r>
              <a:rPr lang="pt-BR" dirty="0"/>
              <a:t> – </a:t>
            </a:r>
            <a:r>
              <a:rPr lang="pt-BR" b="1" dirty="0"/>
              <a:t>das </a:t>
            </a:r>
            <a:r>
              <a:rPr lang="pt-BR" b="1" dirty="0" smtClean="0"/>
              <a:t>9:15h </a:t>
            </a:r>
            <a:r>
              <a:rPr lang="pt-BR" b="1" dirty="0"/>
              <a:t>às </a:t>
            </a:r>
            <a:r>
              <a:rPr lang="pt-BR" b="1" dirty="0" smtClean="0"/>
              <a:t>9:30h</a:t>
            </a:r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Modelo </a:t>
            </a:r>
            <a:r>
              <a:rPr lang="pt-BR" b="1" dirty="0"/>
              <a:t>de Vendas</a:t>
            </a:r>
            <a:r>
              <a:rPr lang="pt-BR" dirty="0"/>
              <a:t> – encaminhamentos e atualizações – </a:t>
            </a:r>
            <a:r>
              <a:rPr lang="pt-BR" b="1" dirty="0"/>
              <a:t>das </a:t>
            </a:r>
            <a:r>
              <a:rPr lang="pt-BR" b="1" dirty="0" smtClean="0"/>
              <a:t>9:30h </a:t>
            </a:r>
            <a:r>
              <a:rPr lang="pt-BR" b="1" dirty="0"/>
              <a:t>às </a:t>
            </a:r>
            <a:r>
              <a:rPr lang="pt-BR" b="1" dirty="0" smtClean="0"/>
              <a:t>10:00h</a:t>
            </a:r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 smtClean="0"/>
              <a:t>Terceirização/MPT/ PL 4330 – das 10:00h às 10:20h</a:t>
            </a:r>
            <a:endParaRPr lang="pt-BR" dirty="0"/>
          </a:p>
          <a:p>
            <a:r>
              <a:rPr lang="pt-BR" dirty="0"/>
              <a:t> </a:t>
            </a:r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Outros assuntos </a:t>
            </a:r>
            <a:r>
              <a:rPr lang="pt-BR" dirty="0" smtClean="0"/>
              <a:t>– </a:t>
            </a:r>
            <a:r>
              <a:rPr lang="pt-BR" b="1" dirty="0" smtClean="0"/>
              <a:t>10:20h às 10:40h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Encontros com </a:t>
            </a:r>
            <a:r>
              <a:rPr lang="pt-BR" dirty="0" smtClean="0"/>
              <a:t>Magistrados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Cadastro Positivo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Normas de Desempenho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Apresentação ARISP </a:t>
            </a:r>
            <a:r>
              <a:rPr lang="pt-BR" dirty="0" smtClean="0"/>
              <a:t>– individualização de matrículas – </a:t>
            </a:r>
            <a:r>
              <a:rPr lang="pt-BR" b="1" dirty="0" smtClean="0"/>
              <a:t>10:40 às 11h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Encontros com Magistratura, pareceres, consultas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SECOVI: </a:t>
            </a:r>
            <a:r>
              <a:rPr lang="pt-BR" dirty="0" smtClean="0"/>
              <a:t>agendamento a partir de 26/11: M. </a:t>
            </a:r>
            <a:r>
              <a:rPr lang="pt-BR" dirty="0"/>
              <a:t>Fernanda (MRV), Rubens Marin (</a:t>
            </a:r>
            <a:r>
              <a:rPr lang="pt-BR" dirty="0" err="1"/>
              <a:t>Brookfield</a:t>
            </a:r>
            <a:r>
              <a:rPr lang="pt-BR" dirty="0"/>
              <a:t>), </a:t>
            </a:r>
            <a:r>
              <a:rPr lang="pt-BR" dirty="0" smtClean="0"/>
              <a:t>Crystiane Luders (Tecnisa), Ana Medina (Gafisa), A. Fregonesi (OR), A. Abbud (</a:t>
            </a:r>
            <a:r>
              <a:rPr lang="pt-BR" dirty="0" err="1" smtClean="0"/>
              <a:t>Cyrela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b="1" dirty="0" smtClean="0"/>
              <a:t>Encontro em 18/10 positivo – </a:t>
            </a:r>
            <a:r>
              <a:rPr lang="pt-BR" dirty="0" smtClean="0"/>
              <a:t>Qualidade, Normas de Desempenho</a:t>
            </a:r>
          </a:p>
          <a:p>
            <a:endParaRPr lang="pt-BR" b="1" dirty="0"/>
          </a:p>
          <a:p>
            <a:r>
              <a:rPr lang="pt-BR" b="1" dirty="0" smtClean="0"/>
              <a:t>Temas levantados: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Rescisão </a:t>
            </a:r>
            <a:r>
              <a:rPr lang="pt-BR" b="1" dirty="0"/>
              <a:t>de contratos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Financiamento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Segurança Jurídica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Evento em separado sobre </a:t>
            </a:r>
            <a:r>
              <a:rPr lang="pt-BR" dirty="0" smtClean="0"/>
              <a:t>Sustentabilidade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Devolução de recursos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noção de opção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Bem de encomenda vs. bem de consumo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Gradações?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err="1" smtClean="0"/>
              <a:t>TACs</a:t>
            </a:r>
            <a:r>
              <a:rPr lang="pt-BR" b="1" dirty="0" smtClean="0"/>
              <a:t> que afetam o setor </a:t>
            </a:r>
            <a:r>
              <a:rPr lang="pt-BR" dirty="0" smtClean="0"/>
              <a:t>- atualizações em reuniões</a:t>
            </a:r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1039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Line 1"/>
          <p:cNvSpPr>
            <a:spLocks noChangeShapeType="1"/>
          </p:cNvSpPr>
          <p:nvPr/>
        </p:nvSpPr>
        <p:spPr bwMode="auto">
          <a:xfrm flipV="1">
            <a:off x="174625" y="6207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Tahoma" pitchFamily="34" charset="0"/>
                <a:sym typeface="Arial" charset="0"/>
              </a:rPr>
              <a:t>Cartórios – Atualizações – Registro Eletrônico</a:t>
            </a:r>
            <a:endParaRPr lang="en-US" sz="1800" b="1" dirty="0" smtClean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2969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6389" name="Retângulo 7"/>
          <p:cNvSpPr>
            <a:spLocks noChangeArrowheads="1"/>
          </p:cNvSpPr>
          <p:nvPr/>
        </p:nvSpPr>
        <p:spPr bwMode="auto">
          <a:xfrm>
            <a:off x="179388" y="620713"/>
            <a:ext cx="8964612" cy="591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Reunião 7/11 com Min. Planejamento, Cidades, Fazenda, CC, Caixa e BB</a:t>
            </a:r>
          </a:p>
          <a:p>
            <a:endParaRPr lang="pt-BR" b="1" dirty="0"/>
          </a:p>
          <a:p>
            <a:r>
              <a:rPr lang="pt-BR" b="1" dirty="0" smtClean="0"/>
              <a:t>Registros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 smtClean="0"/>
              <a:t> quadro </a:t>
            </a:r>
            <a:r>
              <a:rPr lang="pt-BR" dirty="0"/>
              <a:t>arcaico com impacto no ciclo das operações das empresas.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Grupo </a:t>
            </a:r>
            <a:r>
              <a:rPr lang="pt-BR" dirty="0"/>
              <a:t>de Trabalho (GT Registros) a ser constituído com Min. Planejamento, Casa Civil, Caixa, BB para analisar e encaminhar alternativas no menor prazo possível.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Registro Eletrônico e </a:t>
            </a:r>
            <a:r>
              <a:rPr lang="pt-BR" b="1" dirty="0" smtClean="0"/>
              <a:t>Desbloqueios</a:t>
            </a:r>
            <a:r>
              <a:rPr lang="pt-BR" dirty="0" smtClean="0"/>
              <a:t>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MP ou Lei</a:t>
            </a:r>
            <a:r>
              <a:rPr lang="pt-BR" dirty="0"/>
              <a:t>, com contribuição de Provimento enviado pelo </a:t>
            </a:r>
            <a:r>
              <a:rPr lang="pt-BR" dirty="0" err="1" smtClean="0"/>
              <a:t>Min.Planejamento</a:t>
            </a:r>
            <a:r>
              <a:rPr lang="pt-BR" dirty="0" smtClean="0"/>
              <a:t> </a:t>
            </a:r>
            <a:r>
              <a:rPr lang="pt-BR" dirty="0"/>
              <a:t>sobre Faixa 1 em fase final de discussão com ARISP, CBIC e Abrainc. </a:t>
            </a:r>
            <a:r>
              <a:rPr lang="pt-BR" dirty="0" smtClean="0"/>
              <a:t>Aprovar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Regulamentação Res. 4088/12 CMN - </a:t>
            </a:r>
            <a:r>
              <a:rPr lang="pt-BR" dirty="0"/>
              <a:t>integrar informações de Cartórios e Sistema Público de Garantias de Crédito, viabilizando </a:t>
            </a:r>
            <a:r>
              <a:rPr lang="pt-BR" dirty="0" smtClean="0"/>
              <a:t>operações </a:t>
            </a:r>
            <a:r>
              <a:rPr lang="pt-BR" dirty="0"/>
              <a:t>com base neste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Possível ação de comunicação sobre o tema</a:t>
            </a:r>
            <a:endParaRPr lang="pt-BR" dirty="0"/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r>
              <a:rPr lang="pt-BR" b="1" dirty="0" smtClean="0"/>
              <a:t>Registro Eletrônico – 11/11</a:t>
            </a: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provação </a:t>
            </a:r>
            <a:r>
              <a:rPr lang="pt-BR" dirty="0"/>
              <a:t>e regulação de remessa eletrônica de títulos (Escrituras Públicas, Contratos Particulares e Contratos Particulares com força de Escritura Pública) por PDF.A. Portaria por regulamentação de </a:t>
            </a:r>
            <a:r>
              <a:rPr lang="pt-BR" dirty="0" smtClean="0"/>
              <a:t>XML esperada </a:t>
            </a:r>
            <a:r>
              <a:rPr lang="pt-BR" dirty="0"/>
              <a:t>para breve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Dr</a:t>
            </a:r>
            <a:r>
              <a:rPr lang="pt-BR" dirty="0"/>
              <a:t>. Flauzilino </a:t>
            </a:r>
            <a:r>
              <a:rPr lang="pt-BR" dirty="0" smtClean="0"/>
              <a:t>- reunião </a:t>
            </a:r>
            <a:r>
              <a:rPr lang="pt-BR" dirty="0"/>
              <a:t>com Caixa por piloto nos próximos dias.  </a:t>
            </a:r>
            <a:r>
              <a:rPr lang="pt-BR" dirty="0" smtClean="0"/>
              <a:t>CNJ: expectativa de </a:t>
            </a:r>
            <a:r>
              <a:rPr lang="pt-BR" dirty="0"/>
              <a:t>homologação </a:t>
            </a:r>
            <a:r>
              <a:rPr lang="pt-BR" dirty="0" smtClean="0"/>
              <a:t>na </a:t>
            </a:r>
            <a:r>
              <a:rPr lang="pt-BR" dirty="0"/>
              <a:t>2ª quinzena de janeiro. 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Ações por nossa </a:t>
            </a:r>
            <a:r>
              <a:rPr lang="pt-BR" dirty="0" smtClean="0"/>
              <a:t>parte oportunas </a:t>
            </a:r>
            <a:r>
              <a:rPr lang="pt-BR" dirty="0"/>
              <a:t>quando da aprovação do XML</a:t>
            </a:r>
            <a:r>
              <a:rPr lang="pt-BR" dirty="0" smtClean="0"/>
              <a:t>.</a:t>
            </a:r>
            <a:endParaRPr 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2970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14</a:t>
            </a:r>
            <a:endParaRPr lang="en-US" sz="1000" dirty="0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Line 1"/>
          <p:cNvSpPr>
            <a:spLocks noChangeShapeType="1"/>
          </p:cNvSpPr>
          <p:nvPr/>
        </p:nvSpPr>
        <p:spPr bwMode="auto">
          <a:xfrm flipV="1">
            <a:off x="174625" y="6207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Tahoma" pitchFamily="34" charset="0"/>
                <a:sym typeface="Arial" charset="0"/>
              </a:rPr>
              <a:t>Cartórios – Atualizações – Registro Eletrônico</a:t>
            </a:r>
            <a:endParaRPr lang="en-US" sz="1800" b="1" dirty="0" smtClean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2969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6389" name="Retângulo 7"/>
          <p:cNvSpPr>
            <a:spLocks noChangeArrowheads="1"/>
          </p:cNvSpPr>
          <p:nvPr/>
        </p:nvSpPr>
        <p:spPr bwMode="auto">
          <a:xfrm>
            <a:off x="179388" y="620713"/>
            <a:ext cx="8964612" cy="618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2 - Grupo de acompanhamento – ARISP e empresas (próxima 20/9)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Repositório Confiável de Documentos Eletrônico</a:t>
            </a:r>
            <a:r>
              <a:rPr lang="pt-BR" dirty="0"/>
              <a:t>, substituindo com vantagens as pastas mãe usadas pelos bancos. </a:t>
            </a:r>
            <a:r>
              <a:rPr lang="pt-BR" dirty="0" smtClean="0"/>
              <a:t>– acompanhar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Individualização/desmembramentos </a:t>
            </a:r>
            <a:r>
              <a:rPr lang="pt-BR" dirty="0" smtClean="0"/>
              <a:t>- Aplicativo </a:t>
            </a:r>
            <a:r>
              <a:rPr lang="pt-BR" dirty="0"/>
              <a:t>para aceleração de matrículas na hora do repasse. Apresentação 10:45h</a:t>
            </a:r>
            <a:endParaRPr lang="pt-BR" sz="2000" dirty="0"/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b="1" dirty="0"/>
              <a:t>3 - Câmara de Esclarecimentos/Definições e Ouvidoria</a:t>
            </a:r>
            <a:r>
              <a:rPr lang="pt-BR" dirty="0"/>
              <a:t>. Câmara de Apreciação (ou Qualificação </a:t>
            </a:r>
            <a:r>
              <a:rPr lang="pt-BR" dirty="0" err="1"/>
              <a:t>Interpares</a:t>
            </a:r>
            <a:r>
              <a:rPr lang="pt-BR" dirty="0"/>
              <a:t>). . Dr. Flauzilino se dispôs a nos propor até o início de dezembro um Termo de Cooperação Técnica com ARISP e </a:t>
            </a:r>
            <a:r>
              <a:rPr lang="pt-BR" dirty="0" smtClean="0"/>
              <a:t>IRIB.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4 - </a:t>
            </a:r>
            <a:r>
              <a:rPr lang="pt-BR" b="1" dirty="0"/>
              <a:t>Aperfeiçoamentos jurídicos </a:t>
            </a:r>
            <a:r>
              <a:rPr lang="pt-BR" b="1" dirty="0" smtClean="0"/>
              <a:t>– </a:t>
            </a:r>
            <a:r>
              <a:rPr lang="pt-BR" dirty="0" smtClean="0"/>
              <a:t>resposta Corregedoria esperada</a:t>
            </a:r>
          </a:p>
          <a:p>
            <a:r>
              <a:rPr lang="pt-BR" b="1" dirty="0" smtClean="0"/>
              <a:t>Substituição </a:t>
            </a:r>
            <a:r>
              <a:rPr lang="pt-BR" b="1" dirty="0"/>
              <a:t>de Objeto de Pé por Formulário de Referência CVM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Item </a:t>
            </a:r>
            <a:r>
              <a:rPr lang="pt-BR" dirty="0"/>
              <a:t>3 – informações financeiras selecionadas – </a:t>
            </a:r>
            <a:r>
              <a:rPr lang="pt-BR" dirty="0" smtClean="0"/>
              <a:t>situação econômico-financeira</a:t>
            </a:r>
            <a:endParaRPr lang="pt-BR" dirty="0"/>
          </a:p>
          <a:p>
            <a:pPr lvl="0"/>
            <a:r>
              <a:rPr lang="pt-BR" dirty="0"/>
              <a:t>Itens 4.3 a 4.7 </a:t>
            </a:r>
            <a:r>
              <a:rPr lang="pt-BR" dirty="0" smtClean="0"/>
              <a:t>- processos </a:t>
            </a:r>
            <a:r>
              <a:rPr lang="pt-BR" dirty="0"/>
              <a:t>judiciais, administrativos ou arbitrais </a:t>
            </a:r>
            <a:endParaRPr lang="pt-BR" dirty="0" smtClean="0"/>
          </a:p>
          <a:p>
            <a:r>
              <a:rPr lang="pt-BR" b="1" dirty="0" smtClean="0"/>
              <a:t>Outros </a:t>
            </a:r>
            <a:r>
              <a:rPr lang="pt-BR" b="1" dirty="0"/>
              <a:t>pontos: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Conv</a:t>
            </a:r>
            <a:r>
              <a:rPr lang="pt-BR" dirty="0" smtClean="0"/>
              <a:t>. </a:t>
            </a:r>
            <a:r>
              <a:rPr lang="pt-BR" dirty="0"/>
              <a:t>de </a:t>
            </a:r>
            <a:r>
              <a:rPr lang="pt-BR" dirty="0" smtClean="0"/>
              <a:t>Cond. </a:t>
            </a:r>
            <a:r>
              <a:rPr lang="pt-BR" dirty="0"/>
              <a:t>– </a:t>
            </a:r>
            <a:r>
              <a:rPr lang="pt-BR" dirty="0" smtClean="0"/>
              <a:t>previsão/ ordenação </a:t>
            </a:r>
            <a:r>
              <a:rPr lang="pt-BR" dirty="0"/>
              <a:t>responsabilidades de condomínios em fases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Concretização de incorporação também com decorrência de prazo, acabando com a necessidade de revalidação do Registro de Incorporação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Constituição de Patrimônio de Afetação com vendas </a:t>
            </a:r>
            <a:r>
              <a:rPr lang="pt-BR" dirty="0" smtClean="0"/>
              <a:t>sem anuência </a:t>
            </a:r>
            <a:r>
              <a:rPr lang="pt-BR" dirty="0"/>
              <a:t>compradores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Sem alterações </a:t>
            </a:r>
            <a:r>
              <a:rPr lang="pt-BR" dirty="0"/>
              <a:t>nas obras, </a:t>
            </a:r>
            <a:r>
              <a:rPr lang="pt-BR" dirty="0" smtClean="0"/>
              <a:t>desnecessária </a:t>
            </a:r>
            <a:r>
              <a:rPr lang="pt-BR" dirty="0"/>
              <a:t>anuência </a:t>
            </a:r>
            <a:r>
              <a:rPr lang="pt-BR" dirty="0" smtClean="0"/>
              <a:t>compradores p/ </a:t>
            </a:r>
            <a:r>
              <a:rPr lang="pt-BR" dirty="0" err="1" smtClean="0"/>
              <a:t>Certif</a:t>
            </a:r>
            <a:r>
              <a:rPr lang="pt-BR" dirty="0" smtClean="0"/>
              <a:t>. </a:t>
            </a:r>
            <a:r>
              <a:rPr lang="pt-BR" dirty="0"/>
              <a:t>Conclusão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Não necessidade de certidões das </a:t>
            </a:r>
            <a:r>
              <a:rPr lang="pt-BR" dirty="0" smtClean="0"/>
              <a:t>sócias</a:t>
            </a:r>
            <a:endParaRPr lang="pt-BR" dirty="0"/>
          </a:p>
        </p:txBody>
      </p:sp>
      <p:sp>
        <p:nvSpPr>
          <p:cNvPr id="2970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87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Consultas, Pareceres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1o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outubro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RET </a:t>
            </a:r>
            <a:r>
              <a:rPr lang="pt-BR" b="1" dirty="0"/>
              <a:t>4% para estoque vendido após conclusão da obra –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Dr. Luiz </a:t>
            </a:r>
            <a:r>
              <a:rPr lang="pt-BR" dirty="0" smtClean="0"/>
              <a:t>Paes -  </a:t>
            </a:r>
            <a:r>
              <a:rPr lang="pt-BR" dirty="0"/>
              <a:t>assimetria </a:t>
            </a:r>
            <a:r>
              <a:rPr lang="pt-BR" dirty="0" smtClean="0"/>
              <a:t>- </a:t>
            </a:r>
            <a:r>
              <a:rPr lang="pt-BR" dirty="0" err="1" smtClean="0"/>
              <a:t>desfavorecimento</a:t>
            </a:r>
            <a:r>
              <a:rPr lang="pt-BR" dirty="0" smtClean="0"/>
              <a:t> </a:t>
            </a:r>
            <a:r>
              <a:rPr lang="pt-BR" dirty="0"/>
              <a:t>à postergação de </a:t>
            </a:r>
            <a:r>
              <a:rPr lang="pt-BR" dirty="0" smtClean="0"/>
              <a:t>vendas.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</a:t>
            </a:r>
            <a:r>
              <a:rPr lang="pt-BR" dirty="0" smtClean="0"/>
              <a:t>mpacto </a:t>
            </a:r>
            <a:r>
              <a:rPr lang="pt-BR" dirty="0"/>
              <a:t>em definições das empresas, inclusive aquelas referentes a permutas, lucro real vs. lucro </a:t>
            </a:r>
            <a:r>
              <a:rPr lang="pt-BR" dirty="0" smtClean="0"/>
              <a:t>presumido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Ato </a:t>
            </a:r>
            <a:r>
              <a:rPr lang="pt-BR" dirty="0"/>
              <a:t>Normativo da Receita ou mesmo MP/Lei. </a:t>
            </a:r>
            <a:r>
              <a:rPr lang="pt-BR" dirty="0" smtClean="0"/>
              <a:t>Confirmação de:</a:t>
            </a:r>
            <a:endParaRPr lang="pt-BR" dirty="0"/>
          </a:p>
          <a:p>
            <a:r>
              <a:rPr lang="pt-BR" dirty="0"/>
              <a:t>1 – C</a:t>
            </a:r>
            <a:r>
              <a:rPr lang="pt-BR" dirty="0" smtClean="0"/>
              <a:t>onversa com Receita com CBIC não madura</a:t>
            </a:r>
            <a:endParaRPr lang="pt-BR" dirty="0"/>
          </a:p>
          <a:p>
            <a:r>
              <a:rPr lang="pt-BR" dirty="0"/>
              <a:t>2 – </a:t>
            </a:r>
            <a:r>
              <a:rPr lang="pt-BR" dirty="0" smtClean="0"/>
              <a:t>Amadurecer convencimento CBIC para conversa com Receita. </a:t>
            </a:r>
          </a:p>
          <a:p>
            <a:endParaRPr lang="pt-BR" b="1" dirty="0" smtClean="0"/>
          </a:p>
          <a:p>
            <a:r>
              <a:rPr lang="pt-BR" b="1" dirty="0" smtClean="0"/>
              <a:t>RET 1% - </a:t>
            </a:r>
            <a:r>
              <a:rPr lang="pt-BR" dirty="0" smtClean="0"/>
              <a:t>totalidade dos imóveis sob R$100 mil</a:t>
            </a:r>
          </a:p>
          <a:p>
            <a:endParaRPr lang="pt-BR" dirty="0"/>
          </a:p>
          <a:p>
            <a:r>
              <a:rPr lang="pt-BR" b="1" dirty="0" smtClean="0"/>
              <a:t>Adequações no Patrimônio </a:t>
            </a:r>
            <a:r>
              <a:rPr lang="pt-BR" b="1" dirty="0"/>
              <a:t>de Afetação </a:t>
            </a:r>
            <a:r>
              <a:rPr lang="pt-BR" dirty="0"/>
              <a:t>- </a:t>
            </a:r>
            <a:r>
              <a:rPr lang="pt-BR" dirty="0" err="1"/>
              <a:t>Melhim</a:t>
            </a:r>
            <a:r>
              <a:rPr lang="pt-BR" dirty="0"/>
              <a:t> </a:t>
            </a:r>
            <a:r>
              <a:rPr lang="pt-BR" dirty="0" err="1"/>
              <a:t>Chaloub</a:t>
            </a:r>
            <a:r>
              <a:rPr lang="pt-BR" dirty="0"/>
              <a:t>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ABECIP discute o tema para verificar pontos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Solicitação a </a:t>
            </a:r>
            <a:r>
              <a:rPr lang="pt-BR" dirty="0" err="1" smtClean="0"/>
              <a:t>Melhim</a:t>
            </a:r>
            <a:r>
              <a:rPr lang="pt-BR" dirty="0" smtClean="0"/>
              <a:t> de envio de seus pontos para nossa análise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Desoneração – construção </a:t>
            </a:r>
            <a:r>
              <a:rPr lang="pt-BR" dirty="0"/>
              <a:t>(receita preponderante)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na CBIC 19/11 – 10h – aberta para dúvidas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Caderno de dúvidas para a Receita até a próxima semana – reunião ou envio pelas empresas</a:t>
            </a:r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8532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15888"/>
            <a:ext cx="8577262" cy="28257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Outros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assuntos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: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obrigatoriedade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do PA</a:t>
            </a:r>
          </a:p>
        </p:txBody>
      </p:sp>
      <p:sp>
        <p:nvSpPr>
          <p:cNvPr id="31747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1748" name="Retângulo 7"/>
          <p:cNvSpPr>
            <a:spLocks noChangeArrowheads="1"/>
          </p:cNvSpPr>
          <p:nvPr/>
        </p:nvSpPr>
        <p:spPr bwMode="auto">
          <a:xfrm>
            <a:off x="153988" y="764704"/>
            <a:ext cx="8785225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PL </a:t>
            </a:r>
            <a:r>
              <a:rPr lang="pt-BR" b="1" dirty="0"/>
              <a:t>5092-2013 </a:t>
            </a:r>
            <a:r>
              <a:rPr lang="pt-BR" dirty="0"/>
              <a:t>pela obrigatoriedade do PA (relator Vinícius Gurgel – PR-AP).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Duas emendas do </a:t>
            </a:r>
            <a:r>
              <a:rPr lang="pt-BR" dirty="0" err="1"/>
              <a:t>Dep</a:t>
            </a:r>
            <a:r>
              <a:rPr lang="pt-BR" dirty="0"/>
              <a:t>, Paes Landim (PTB-PI) estendem obrigatoriedade para FGTS e Loteamentos. Apoio da manutenção da </a:t>
            </a:r>
            <a:r>
              <a:rPr lang="pt-BR" dirty="0" err="1"/>
              <a:t>opcionalidade</a:t>
            </a:r>
            <a:r>
              <a:rPr lang="pt-BR" dirty="0"/>
              <a:t>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Manifestação enviada à ABECIP – 31/10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Obrigatoriedades tratam situações diferentes de forma única, engessada e  ineficiente. Com uma eventual obrigatoriedade, tira-se flexibilidade do sistema para suas definições de forma mais eficiente.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/>
              <a:t>segregação de recursos pode ser tratada por outros instrumentos, igualmente eficientes e com menos custos.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No </a:t>
            </a:r>
            <a:r>
              <a:rPr lang="pt-BR" dirty="0"/>
              <a:t>caso da Patrimônio de Afetação, há custos de contabilização, registros e constituição de comissões/reuniões que não seriam necessariamente incorridos com outros modelos de segregação.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Por </a:t>
            </a:r>
            <a:r>
              <a:rPr lang="pt-BR" dirty="0"/>
              <a:t>fim, observa-se que hoje se tem mecanismos de indução do Patrimônio de Afetação que tem se mostrado eficientes na sua atratividade</a:t>
            </a:r>
            <a:r>
              <a:rPr lang="pt-BR" dirty="0" smtClean="0"/>
              <a:t>.</a:t>
            </a:r>
            <a:endParaRPr lang="pt-BR" b="1" dirty="0"/>
          </a:p>
        </p:txBody>
      </p:sp>
      <p:sp>
        <p:nvSpPr>
          <p:cNvPr id="3174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17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1"/>
          <p:cNvSpPr>
            <a:spLocks noChangeShapeType="1"/>
          </p:cNvSpPr>
          <p:nvPr/>
        </p:nvSpPr>
        <p:spPr bwMode="auto">
          <a:xfrm flipV="1">
            <a:off x="0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18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Patrimônio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Afetação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Melhim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Chalhub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0486" name="Rectangle 4"/>
          <p:cNvSpPr>
            <a:spLocks/>
          </p:cNvSpPr>
          <p:nvPr/>
        </p:nvSpPr>
        <p:spPr bwMode="auto">
          <a:xfrm>
            <a:off x="250825" y="625326"/>
            <a:ext cx="8626475" cy="526297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Estender o regime de afetação para os loteamentos e condomínios de </a:t>
            </a:r>
            <a:r>
              <a:rPr lang="pt-BR" dirty="0" smtClean="0"/>
              <a:t>lotes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Suprimir </a:t>
            </a:r>
            <a:r>
              <a:rPr lang="pt-BR" dirty="0"/>
              <a:t>o § 5º do art. 31-A, que prevê a responsabilidade do incorporador pelas despesas de construção dos apartamentos ainda em estoque. Justifica-se a supressão porque esse dispositivo repete o § 6º do art. 35 da mesma L. 4.591.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Suprimir </a:t>
            </a:r>
            <a:r>
              <a:rPr lang="pt-BR" dirty="0"/>
              <a:t>o § 6º do art. 31-A (“§ 6</a:t>
            </a:r>
            <a:r>
              <a:rPr lang="pt-BR" u="sng" baseline="30000" dirty="0"/>
              <a:t>o</a:t>
            </a:r>
            <a:r>
              <a:rPr lang="pt-BR" dirty="0"/>
              <a:t> Os recursos financeiros integrantes do patrimônio de afetação serão utilizados para pagamento ou reembolso das despesas inerentes à incorporação”), </a:t>
            </a:r>
            <a:r>
              <a:rPr lang="pt-BR" dirty="0" smtClean="0"/>
              <a:t>já </a:t>
            </a:r>
            <a:r>
              <a:rPr lang="pt-BR" dirty="0"/>
              <a:t>explicitado no § 1º do mesmo art. 31-A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C</a:t>
            </a:r>
            <a:r>
              <a:rPr lang="pt-BR" dirty="0" err="1" smtClean="0"/>
              <a:t>ientificação</a:t>
            </a:r>
            <a:r>
              <a:rPr lang="pt-BR" dirty="0" smtClean="0"/>
              <a:t> </a:t>
            </a:r>
            <a:r>
              <a:rPr lang="pt-BR" dirty="0"/>
              <a:t>dos </a:t>
            </a:r>
            <a:r>
              <a:rPr lang="pt-BR" dirty="0" smtClean="0"/>
              <a:t>adquirentes em </a:t>
            </a:r>
            <a:r>
              <a:rPr lang="pt-BR" dirty="0"/>
              <a:t>relação à constituição de afetação nas incorporações em curso, com unidades </a:t>
            </a:r>
            <a:r>
              <a:rPr lang="pt-BR" dirty="0" smtClean="0"/>
              <a:t>alienadas em vez de anuência </a:t>
            </a:r>
            <a:r>
              <a:rPr lang="pt-BR" dirty="0"/>
              <a:t>(art. 31-B</a:t>
            </a:r>
            <a:r>
              <a:rPr lang="pt-BR" dirty="0" smtClean="0"/>
              <a:t>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Derrogar o art. 31-C (“Art. 31-C. A Comissão de Representantes e a instituição financiadora da construção poderão nomear, às suas expensas, </a:t>
            </a:r>
            <a:r>
              <a:rPr lang="pt-BR" dirty="0" smtClean="0"/>
              <a:t>PF ou PJ p/  </a:t>
            </a:r>
            <a:r>
              <a:rPr lang="pt-BR" dirty="0"/>
              <a:t>fiscalizar e acompanhar o </a:t>
            </a:r>
            <a:r>
              <a:rPr lang="pt-BR" dirty="0" smtClean="0"/>
              <a:t>PA.”), </a:t>
            </a:r>
            <a:r>
              <a:rPr lang="pt-BR" dirty="0"/>
              <a:t>porque: </a:t>
            </a:r>
            <a:r>
              <a:rPr lang="pt-BR" b="1" u="sng" dirty="0"/>
              <a:t>primeiro</a:t>
            </a:r>
            <a:r>
              <a:rPr lang="pt-BR" dirty="0"/>
              <a:t>: quanto à comissão de representantes, essa prerrogativa já está prevista no art. 50, e, </a:t>
            </a:r>
            <a:r>
              <a:rPr lang="pt-BR" b="1" u="sng" dirty="0"/>
              <a:t>segundo</a:t>
            </a:r>
            <a:r>
              <a:rPr lang="pt-BR" dirty="0"/>
              <a:t>: quanto à financiadora, trata-se de cláusula “pétrea” dos contratos de financiamento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8493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1"/>
          <p:cNvSpPr>
            <a:spLocks noChangeShapeType="1"/>
          </p:cNvSpPr>
          <p:nvPr/>
        </p:nvSpPr>
        <p:spPr bwMode="auto">
          <a:xfrm flipV="1">
            <a:off x="0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19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Patrimônio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Afetação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Melhim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Chalhub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0486" name="Rectangle 4"/>
          <p:cNvSpPr>
            <a:spLocks/>
          </p:cNvSpPr>
          <p:nvPr/>
        </p:nvSpPr>
        <p:spPr bwMode="auto">
          <a:xfrm>
            <a:off x="250825" y="476672"/>
            <a:ext cx="8626475" cy="609397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Derrogar </a:t>
            </a:r>
            <a:r>
              <a:rPr lang="pt-BR" dirty="0"/>
              <a:t>o inciso VI do mesmo art. 31-D (“VI - entregar à Comissão de Representantes balancetes coincidentes com o trimestre civil, relativos a cada patrimônio de afetação;”), porque em termos práticos é repetição do inciso IV).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Derrogar </a:t>
            </a:r>
            <a:r>
              <a:rPr lang="pt-BR" dirty="0"/>
              <a:t>o inciso VII do mesmo art. 31-D (“VII - assegurar à pessoa nomeada nos termos do art. 31-C o livre acesso à obra, bem como aos livros, contratos, movimentação da conta de depósito exclusiva referida no inciso V deste artigo e quaisquer outros documentos relativos ao patrimônio de afetação;”). </a:t>
            </a:r>
            <a:r>
              <a:rPr lang="pt-BR" dirty="0" smtClean="0"/>
              <a:t>Fiscalização </a:t>
            </a:r>
            <a:r>
              <a:rPr lang="pt-BR" dirty="0"/>
              <a:t>já </a:t>
            </a:r>
            <a:r>
              <a:rPr lang="pt-BR" dirty="0" smtClean="0"/>
              <a:t>contemplada </a:t>
            </a:r>
            <a:r>
              <a:rPr lang="pt-BR" dirty="0"/>
              <a:t>no art. </a:t>
            </a:r>
            <a:r>
              <a:rPr lang="pt-BR" dirty="0" smtClean="0"/>
              <a:t>50, interferência </a:t>
            </a:r>
            <a:r>
              <a:rPr lang="pt-BR" dirty="0"/>
              <a:t>excessiva na atividade </a:t>
            </a:r>
            <a:r>
              <a:rPr lang="pt-BR" dirty="0" smtClean="0"/>
              <a:t>do incorporador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Derrogar </a:t>
            </a:r>
            <a:r>
              <a:rPr lang="pt-BR" dirty="0"/>
              <a:t>o art. 9º da L. 10.931/2004 (“Art. 9</a:t>
            </a:r>
            <a:r>
              <a:rPr lang="pt-BR" u="sng" baseline="30000" dirty="0"/>
              <a:t>o</a:t>
            </a:r>
            <a:r>
              <a:rPr lang="pt-BR" dirty="0"/>
              <a:t> Perde eficácia a deliberação pela continuação da obra a que se refere o § 1</a:t>
            </a:r>
            <a:r>
              <a:rPr lang="pt-BR" baseline="30000" dirty="0"/>
              <a:t>o</a:t>
            </a:r>
            <a:r>
              <a:rPr lang="pt-BR" dirty="0"/>
              <a:t> do art. 31-F da Lei n</a:t>
            </a:r>
            <a:r>
              <a:rPr lang="pt-BR" baseline="30000" dirty="0"/>
              <a:t>o</a:t>
            </a:r>
            <a:r>
              <a:rPr lang="pt-BR" dirty="0"/>
              <a:t> 4.591, de 1964, bem como os efeitos do regime de </a:t>
            </a:r>
            <a:r>
              <a:rPr lang="pt-BR" dirty="0" smtClean="0"/>
              <a:t>afetação..., </a:t>
            </a:r>
            <a:r>
              <a:rPr lang="pt-BR" dirty="0"/>
              <a:t>caso não se verifique o pagamento das obrigações tributárias, previdenciárias e trabalhistas, vinculadas ao respectivo </a:t>
            </a:r>
            <a:r>
              <a:rPr lang="pt-BR" dirty="0" smtClean="0"/>
              <a:t>PA, </a:t>
            </a:r>
            <a:r>
              <a:rPr lang="pt-BR" dirty="0"/>
              <a:t>cujos fatos geradores tenham ocorrido até </a:t>
            </a:r>
            <a:r>
              <a:rPr lang="pt-BR" dirty="0" smtClean="0"/>
              <a:t>a </a:t>
            </a:r>
            <a:r>
              <a:rPr lang="pt-BR" dirty="0"/>
              <a:t>decretação da </a:t>
            </a:r>
            <a:r>
              <a:rPr lang="pt-BR" dirty="0" smtClean="0"/>
              <a:t>falência </a:t>
            </a:r>
            <a:r>
              <a:rPr lang="pt-BR" dirty="0"/>
              <a:t>ou insolvência do incorporador, as quais deverão ser pagas pelos adquirentes em até um ano daquela deliberação, ou até </a:t>
            </a:r>
            <a:r>
              <a:rPr lang="pt-BR" dirty="0" smtClean="0"/>
              <a:t>data ... do </a:t>
            </a:r>
            <a:r>
              <a:rPr lang="pt-BR" dirty="0"/>
              <a:t>habite-se, se </a:t>
            </a:r>
            <a:r>
              <a:rPr lang="pt-BR" dirty="0" smtClean="0"/>
              <a:t>... </a:t>
            </a:r>
            <a:r>
              <a:rPr lang="pt-BR" dirty="0"/>
              <a:t>em prazo inferior.”). Justificativa: </a:t>
            </a:r>
            <a:r>
              <a:rPr lang="pt-BR" dirty="0" smtClean="0"/>
              <a:t>preceito </a:t>
            </a:r>
            <a:r>
              <a:rPr lang="pt-BR" dirty="0"/>
              <a:t>opõe-se a </a:t>
            </a:r>
            <a:r>
              <a:rPr lang="pt-BR" dirty="0" smtClean="0"/>
              <a:t> </a:t>
            </a:r>
            <a:r>
              <a:rPr lang="pt-BR" dirty="0"/>
              <a:t>disposições </a:t>
            </a:r>
            <a:r>
              <a:rPr lang="pt-BR" dirty="0" smtClean="0"/>
              <a:t>da </a:t>
            </a:r>
            <a:r>
              <a:rPr lang="pt-BR" dirty="0"/>
              <a:t>Lei 10.931, </a:t>
            </a:r>
            <a:r>
              <a:rPr lang="pt-BR" dirty="0" smtClean="0"/>
              <a:t>que </a:t>
            </a:r>
            <a:r>
              <a:rPr lang="pt-BR" dirty="0"/>
              <a:t>exoneram os adquirentes de toda responsabilidade pela incorporação (v. art. 31-F, § 2º). Além disso, opõe-se à </a:t>
            </a:r>
            <a:r>
              <a:rPr lang="pt-BR" dirty="0" smtClean="0"/>
              <a:t>finalidade de  </a:t>
            </a:r>
            <a:r>
              <a:rPr lang="pt-BR" dirty="0" err="1"/>
              <a:t>desjudicialização</a:t>
            </a:r>
            <a:r>
              <a:rPr lang="pt-BR" dirty="0"/>
              <a:t>, arrastando </a:t>
            </a:r>
            <a:r>
              <a:rPr lang="pt-BR" dirty="0" smtClean="0"/>
              <a:t>adquirentes </a:t>
            </a:r>
            <a:r>
              <a:rPr lang="pt-BR" dirty="0"/>
              <a:t>e </a:t>
            </a:r>
            <a:r>
              <a:rPr lang="pt-BR" dirty="0" smtClean="0"/>
              <a:t>credores p/ o </a:t>
            </a:r>
            <a:r>
              <a:rPr lang="pt-BR" dirty="0"/>
              <a:t>processo judicial da falência. V. </a:t>
            </a:r>
            <a:r>
              <a:rPr lang="pt-BR" dirty="0" smtClean="0"/>
              <a:t>PL </a:t>
            </a:r>
            <a:r>
              <a:rPr lang="pt-BR" dirty="0"/>
              <a:t>748/2007.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9147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1"/>
          <p:cNvSpPr>
            <a:spLocks noChangeShapeType="1"/>
          </p:cNvSpPr>
          <p:nvPr/>
        </p:nvSpPr>
        <p:spPr bwMode="auto">
          <a:xfrm flipV="1">
            <a:off x="0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20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Cadastro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Positivo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Lei 12.414/11 e Decreto 7.829/12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0486" name="Rectangle 4"/>
          <p:cNvSpPr>
            <a:spLocks/>
          </p:cNvSpPr>
          <p:nvPr/>
        </p:nvSpPr>
        <p:spPr bwMode="auto">
          <a:xfrm>
            <a:off x="250825" y="625326"/>
            <a:ext cx="8626475" cy="553997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Pontos levantados </a:t>
            </a:r>
            <a:r>
              <a:rPr lang="pt-BR" dirty="0" smtClean="0"/>
              <a:t>– inclusive 6/8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Obrigatoriedade na participação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Acesso aos dados quando dada autorização – uso efetivo nas vendas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Autorizações – envio em 7 dias - também para contratos não fechados – guarda 5 anos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i="1" dirty="0" err="1" smtClean="0"/>
              <a:t>Compliance</a:t>
            </a:r>
            <a:r>
              <a:rPr lang="pt-BR" i="1" dirty="0" smtClean="0"/>
              <a:t> </a:t>
            </a:r>
            <a:r>
              <a:rPr lang="pt-BR" dirty="0"/>
              <a:t>das empresas na entrega de informações de sua carteira</a:t>
            </a:r>
            <a:r>
              <a:rPr lang="pt-B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Necessidade de back-up para fluxo de informações ao </a:t>
            </a:r>
            <a:r>
              <a:rPr lang="pt-BR" dirty="0" smtClean="0"/>
              <a:t>Serasa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Fluxo enviado pelo Serasa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Comitê Financeiro da ABRAINC </a:t>
            </a:r>
            <a:r>
              <a:rPr lang="pt-BR" dirty="0"/>
              <a:t>- favorável a esta adesão - melhora às carteiras e  condições comerciais mais favoráveis </a:t>
            </a:r>
            <a:r>
              <a:rPr lang="pt-BR" dirty="0" smtClean="0"/>
              <a:t>para ABRAINC: carência de 1 ano para </a:t>
            </a:r>
            <a:r>
              <a:rPr lang="pt-BR" dirty="0"/>
              <a:t>consultas </a:t>
            </a:r>
            <a:r>
              <a:rPr lang="pt-BR" dirty="0" smtClean="0"/>
              <a:t>ilimitadas, isenção de cadastro/banco de dados - prazo ilimitado na guarda de informações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Intenção de adesão </a:t>
            </a:r>
            <a:r>
              <a:rPr lang="pt-BR" dirty="0"/>
              <a:t>–  </a:t>
            </a:r>
            <a:r>
              <a:rPr lang="pt-BR" dirty="0" smtClean="0"/>
              <a:t>definiremos assim que </a:t>
            </a:r>
            <a:r>
              <a:rPr lang="pt-BR" dirty="0"/>
              <a:t>disponíveis </a:t>
            </a:r>
            <a:r>
              <a:rPr lang="pt-BR" dirty="0" smtClean="0"/>
              <a:t>informações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Serasa</a:t>
            </a:r>
            <a:r>
              <a:rPr lang="pt-BR" dirty="0" smtClean="0"/>
              <a:t>  propõe reunião na próxima semana de seu Diretor com tomadores de decisão – citados </a:t>
            </a:r>
            <a:r>
              <a:rPr lang="pt-BR" dirty="0" err="1" smtClean="0"/>
              <a:t>Brookfield</a:t>
            </a:r>
            <a:r>
              <a:rPr lang="pt-BR" dirty="0" smtClean="0"/>
              <a:t>, </a:t>
            </a:r>
            <a:r>
              <a:rPr lang="pt-BR" dirty="0" err="1" smtClean="0"/>
              <a:t>Cyrela</a:t>
            </a:r>
            <a:r>
              <a:rPr lang="pt-BR" dirty="0" smtClean="0"/>
              <a:t>, Tecnisa, HM-CCDI, Gafisa, </a:t>
            </a:r>
            <a:r>
              <a:rPr lang="pt-BR" dirty="0" err="1" smtClean="0"/>
              <a:t>Even</a:t>
            </a:r>
            <a:r>
              <a:rPr lang="pt-BR" dirty="0" smtClean="0"/>
              <a:t>, MRV, Queiroz Galvão. Prazo de 15/10 estendido para 15/11</a:t>
            </a:r>
            <a:endParaRPr lang="pt-BR" dirty="0"/>
          </a:p>
          <a:p>
            <a:pPr marL="285750" indent="-285750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5348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Procon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Procon Rio solicitou fiscalização dos contratos últimos 5 anos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Canal de comunicação? </a:t>
            </a:r>
            <a:r>
              <a:rPr lang="pt-BR" dirty="0"/>
              <a:t>A</a:t>
            </a:r>
            <a:r>
              <a:rPr lang="pt-BR" dirty="0" smtClean="0"/>
              <a:t>cesso Rubens/Dan </a:t>
            </a:r>
            <a:r>
              <a:rPr lang="pt-BR" dirty="0"/>
              <a:t>por Secovi para reabertura de Câmara Técnica da Habitação. Atualizações para definição</a:t>
            </a:r>
            <a:endParaRPr lang="pt-BR" dirty="0" smtClean="0"/>
          </a:p>
          <a:p>
            <a:endParaRPr lang="pt-BR" b="1" dirty="0" smtClean="0">
              <a:cs typeface="Arial" pitchFamily="34" charset="0"/>
              <a:sym typeface="Arial" pitchFamily="34" charset="0"/>
            </a:endParaRPr>
          </a:p>
          <a:p>
            <a:r>
              <a:rPr lang="pt-BR" b="1" dirty="0" smtClean="0">
                <a:cs typeface="Arial" pitchFamily="34" charset="0"/>
                <a:sym typeface="Arial" pitchFamily="34" charset="0"/>
              </a:rPr>
              <a:t>Atraso </a:t>
            </a:r>
            <a:r>
              <a:rPr lang="pt-BR" b="1" dirty="0">
                <a:cs typeface="Arial" pitchFamily="34" charset="0"/>
                <a:sym typeface="Arial" pitchFamily="34" charset="0"/>
              </a:rPr>
              <a:t>de obra</a:t>
            </a:r>
          </a:p>
          <a:p>
            <a:pPr>
              <a:buFont typeface="Arial" pitchFamily="34" charset="0"/>
              <a:buChar char="•"/>
            </a:pPr>
            <a:r>
              <a:rPr lang="pt-BR" b="1" dirty="0">
                <a:cs typeface="Arial" pitchFamily="34" charset="0"/>
                <a:sym typeface="Arial" pitchFamily="34" charset="0"/>
              </a:rPr>
              <a:t> </a:t>
            </a:r>
            <a:r>
              <a:rPr lang="pt-BR" dirty="0">
                <a:cs typeface="Arial" pitchFamily="34" charset="0"/>
                <a:sym typeface="Arial" pitchFamily="34" charset="0"/>
              </a:rPr>
              <a:t>Tribunal de Justiça de São Paulo- entendimento recente favorável à tolerância</a:t>
            </a:r>
          </a:p>
          <a:p>
            <a:pPr>
              <a:buFont typeface="Arial" pitchFamily="34" charset="0"/>
              <a:buChar char="•"/>
            </a:pPr>
            <a:r>
              <a:rPr lang="pt-BR" dirty="0">
                <a:cs typeface="Arial" pitchFamily="34" charset="0"/>
                <a:sym typeface="Arial" pitchFamily="34" charset="0"/>
              </a:rPr>
              <a:t> Rio de Janeiro -  PL 6454 – inconstitucionalidade por </a:t>
            </a:r>
            <a:r>
              <a:rPr lang="pt-BR" dirty="0" err="1">
                <a:cs typeface="Arial" pitchFamily="34" charset="0"/>
                <a:sym typeface="Arial" pitchFamily="34" charset="0"/>
              </a:rPr>
              <a:t>Sinduscon</a:t>
            </a:r>
            <a:r>
              <a:rPr lang="pt-BR" dirty="0">
                <a:cs typeface="Arial" pitchFamily="34" charset="0"/>
                <a:sym typeface="Arial" pitchFamily="34" charset="0"/>
              </a:rPr>
              <a:t> RJ</a:t>
            </a:r>
          </a:p>
          <a:p>
            <a:pPr>
              <a:buFont typeface="Arial" pitchFamily="34" charset="0"/>
              <a:buChar char="•"/>
            </a:pPr>
            <a:r>
              <a:rPr lang="pt-BR" dirty="0">
                <a:cs typeface="Arial" pitchFamily="34" charset="0"/>
                <a:sym typeface="Arial" pitchFamily="34" charset="0"/>
              </a:rPr>
              <a:t> PL 178 – </a:t>
            </a:r>
            <a:r>
              <a:rPr lang="pt-BR" dirty="0" err="1">
                <a:cs typeface="Arial" pitchFamily="34" charset="0"/>
                <a:sym typeface="Arial" pitchFamily="34" charset="0"/>
              </a:rPr>
              <a:t>Dep</a:t>
            </a:r>
            <a:r>
              <a:rPr lang="pt-BR" dirty="0">
                <a:cs typeface="Arial" pitchFamily="34" charset="0"/>
                <a:sym typeface="Arial" pitchFamily="34" charset="0"/>
              </a:rPr>
              <a:t> Eli Correa Fo. </a:t>
            </a:r>
            <a:r>
              <a:rPr lang="pt-BR" dirty="0">
                <a:sym typeface="Arial" pitchFamily="34" charset="0"/>
              </a:rPr>
              <a:t>R</a:t>
            </a:r>
            <a:r>
              <a:rPr lang="pt-BR" dirty="0"/>
              <a:t>elator: Ricardo Izar Fo – CDC - relator deverá manter texto aprovado pela CDU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Tolerância de 180 dias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Multa: 1% do valor pago + 0,5% ao mês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Aviso com 6 meses de </a:t>
            </a:r>
            <a:r>
              <a:rPr lang="pt-BR" dirty="0" smtClean="0"/>
              <a:t>antecedência; informações </a:t>
            </a:r>
            <a:r>
              <a:rPr lang="pt-BR" dirty="0"/>
              <a:t>mensais ao comprador </a:t>
            </a:r>
          </a:p>
          <a:p>
            <a:endParaRPr lang="pt-BR" b="1" dirty="0"/>
          </a:p>
          <a:p>
            <a:r>
              <a:rPr lang="pt-BR" b="1" dirty="0"/>
              <a:t>Participação/Representação ABRAINC junto à ADEMI-RJ -</a:t>
            </a:r>
            <a:r>
              <a:rPr lang="pt-BR" dirty="0"/>
              <a:t> Indicações de </a:t>
            </a:r>
            <a:r>
              <a:rPr lang="pt-BR" dirty="0" smtClean="0"/>
              <a:t>nomes - </a:t>
            </a:r>
            <a:r>
              <a:rPr lang="pt-BR" dirty="0"/>
              <a:t>Rossi e </a:t>
            </a:r>
            <a:r>
              <a:rPr lang="pt-BR" dirty="0" err="1"/>
              <a:t>Brookfield</a:t>
            </a:r>
            <a:r>
              <a:rPr lang="pt-BR" dirty="0"/>
              <a:t> enviarão seus representantes para troca de </a:t>
            </a:r>
            <a:r>
              <a:rPr lang="pt-BR" dirty="0" smtClean="0"/>
              <a:t>informações</a:t>
            </a:r>
          </a:p>
          <a:p>
            <a:endParaRPr lang="pt-BR" dirty="0"/>
          </a:p>
          <a:p>
            <a:r>
              <a:rPr lang="pt-BR" b="1" dirty="0" smtClean="0"/>
              <a:t>Caixa</a:t>
            </a:r>
            <a:r>
              <a:rPr lang="pt-BR" dirty="0" smtClean="0"/>
              <a:t> – cobrança de juros da empresa no caso de atraso de obras</a:t>
            </a:r>
            <a:endParaRPr lang="pt-BR" dirty="0"/>
          </a:p>
          <a:p>
            <a:endParaRPr lang="pt-BR" b="1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801348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COAF- </a:t>
            </a:r>
            <a:r>
              <a:rPr lang="pt-BR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Cofeci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Parecer PGFN/CAF – 749/2008 – legislação do corretor de imóveis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Resolução </a:t>
            </a:r>
            <a:r>
              <a:rPr lang="pt-BR" dirty="0" err="1" smtClean="0"/>
              <a:t>Cofeci</a:t>
            </a:r>
            <a:r>
              <a:rPr lang="pt-BR" dirty="0" smtClean="0"/>
              <a:t> 1.168/2.010 – regulação e fiscalização de corretores, incorporadores, imobiliárias, loteadores a cargo do </a:t>
            </a:r>
            <a:r>
              <a:rPr lang="pt-BR" dirty="0" err="1" smtClean="0"/>
              <a:t>Cofeci</a:t>
            </a:r>
            <a:r>
              <a:rPr lang="pt-BR" dirty="0" smtClean="0"/>
              <a:t> e dos CRECI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COAF deveria se manifestar sobre competência supervisora sobre os incorporadores e submeter questão á consultoria MTE</a:t>
            </a:r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r>
              <a:rPr lang="pt-BR" b="1" dirty="0" smtClean="0"/>
              <a:t>Reunião 6/8 – Secovi, CBIC, COAF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err="1"/>
              <a:t>Cofeci</a:t>
            </a:r>
            <a:r>
              <a:rPr lang="pt-BR" dirty="0"/>
              <a:t> regulador no caso de ativo circulante; lei regula não só atividade do profissional, regula atividade de compra e venda de </a:t>
            </a:r>
            <a:r>
              <a:rPr lang="pt-BR" dirty="0" smtClean="0"/>
              <a:t>imóvel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Resolução </a:t>
            </a:r>
            <a:r>
              <a:rPr lang="pt-BR" dirty="0"/>
              <a:t>14 -</a:t>
            </a:r>
            <a:r>
              <a:rPr lang="pt-BR" dirty="0" smtClean="0"/>
              <a:t> fiscalização da atividade imobiliária pelo COAF será revogada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Com isso, reforço no entendimento do </a:t>
            </a:r>
            <a:r>
              <a:rPr lang="pt-BR" dirty="0" err="1" smtClean="0"/>
              <a:t>Cofeci</a:t>
            </a:r>
            <a:r>
              <a:rPr lang="pt-BR" dirty="0" smtClean="0"/>
              <a:t>: até PF que compra e vende imóveis habitualmente estaria sob sua fiscalização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Se </a:t>
            </a:r>
            <a:r>
              <a:rPr lang="pt-BR" dirty="0" err="1" smtClean="0"/>
              <a:t>Cofeci</a:t>
            </a:r>
            <a:r>
              <a:rPr lang="pt-BR" dirty="0" smtClean="0"/>
              <a:t> disser que é o regulador e exercer poder regulatório COAF não contestará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Alternativas judiciais/políticas em caráter nacional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r>
              <a:rPr lang="pt-BR" b="1" dirty="0" smtClean="0"/>
              <a:t>Comitê Jurídico:</a:t>
            </a:r>
          </a:p>
          <a:p>
            <a:pPr>
              <a:defRPr/>
            </a:pPr>
            <a:r>
              <a:rPr lang="pt-BR" b="1" dirty="0" smtClean="0"/>
              <a:t>As empresas levantarão problemas e ocorrências e nos trarão na próxima reunião do Comitê Jurídico</a:t>
            </a:r>
            <a:endParaRPr lang="pt-BR" b="1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704013" y="6309320"/>
            <a:ext cx="21351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/>
            <a:r>
              <a:rPr lang="en-US" sz="1000" dirty="0" smtClean="0"/>
              <a:t>22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2708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CADE e SPEs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220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39"/>
            <a:ext cx="8696325" cy="209823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tx1"/>
                </a:solidFill>
              </a:rPr>
              <a:t>Normas </a:t>
            </a:r>
            <a:r>
              <a:rPr lang="pt-BR" sz="1800" b="1" dirty="0">
                <a:solidFill>
                  <a:schemeClr val="tx1"/>
                </a:solidFill>
              </a:rPr>
              <a:t>de Desempenho - Grupo Jurídico - garantias/responsabilidades</a:t>
            </a:r>
            <a:r>
              <a:rPr lang="pt-BR" sz="1800" b="1" dirty="0">
                <a:latin typeface="Arial" charset="0"/>
                <a:cs typeface="Arial" charset="0"/>
              </a:rPr>
              <a:t/>
            </a:r>
            <a:br>
              <a:rPr lang="pt-BR" sz="1800" b="1" dirty="0">
                <a:latin typeface="Arial" charset="0"/>
                <a:cs typeface="Arial" charset="0"/>
              </a:rPr>
            </a:br>
            <a:r>
              <a:rPr lang="pt-BR" sz="1800" b="1" dirty="0" smtClean="0">
                <a:solidFill>
                  <a:schemeClr val="tx1"/>
                </a:solidFill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07950" y="549275"/>
            <a:ext cx="8964613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Contratos </a:t>
            </a:r>
            <a:r>
              <a:rPr lang="pt-BR" b="1" dirty="0"/>
              <a:t>com projetistas </a:t>
            </a:r>
            <a:r>
              <a:rPr lang="pt-BR" dirty="0"/>
              <a:t>- recomendações: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Termo Declaratório – conhecimento e aderência às normas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Auditoria – contratação de dois projetistas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Seguro para projetistas </a:t>
            </a:r>
            <a:r>
              <a:rPr lang="pt-BR" dirty="0" smtClean="0"/>
              <a:t>- </a:t>
            </a:r>
            <a:r>
              <a:rPr lang="pt-BR" dirty="0"/>
              <a:t>não necessariamente se limita ao valor do contrato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Inclusão de dados de ambiência do terreno no escopo</a:t>
            </a:r>
          </a:p>
          <a:p>
            <a:pPr lvl="1"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Suprimentos</a:t>
            </a:r>
            <a:r>
              <a:rPr lang="pt-BR" dirty="0"/>
              <a:t> – contratos claros , com termos </a:t>
            </a:r>
            <a:r>
              <a:rPr lang="pt-BR" dirty="0" smtClean="0"/>
              <a:t>precisos (com contribuições CII)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Banco de dados nacional com informações sobre desempenho de sistemas construtivos convencionais: alvenarias, </a:t>
            </a:r>
            <a:r>
              <a:rPr lang="pt-BR" dirty="0" smtClean="0"/>
              <a:t>esquadrias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Catálogos </a:t>
            </a:r>
            <a:r>
              <a:rPr lang="pt-BR" dirty="0"/>
              <a:t>de fornecedores – </a:t>
            </a:r>
            <a:r>
              <a:rPr lang="pt-BR" dirty="0" smtClean="0"/>
              <a:t>padronização </a:t>
            </a:r>
            <a:r>
              <a:rPr lang="pt-BR" dirty="0"/>
              <a:t>de informação </a:t>
            </a:r>
            <a:r>
              <a:rPr lang="pt-BR" dirty="0" smtClean="0"/>
              <a:t>- </a:t>
            </a:r>
            <a:r>
              <a:rPr lang="pt-BR" dirty="0"/>
              <a:t>criar norma técnica com esta finalidade</a:t>
            </a:r>
          </a:p>
          <a:p>
            <a:pPr>
              <a:defRPr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PVC e Convenções de Condomínio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Declaração à parte - pontos relevantes. </a:t>
            </a:r>
            <a:r>
              <a:rPr lang="pt-BR" dirty="0" err="1"/>
              <a:t>Ex</a:t>
            </a:r>
            <a:r>
              <a:rPr lang="pt-BR" dirty="0"/>
              <a:t>: conformidade na entrega, estrutura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Manuais do Comprador e do Síndico (áreas comuns) até agosto prontos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Memorias Descritivos – revisão de termos, trazendo mais precisão </a:t>
            </a:r>
          </a:p>
          <a:p>
            <a:pPr lvl="1">
              <a:defRPr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Planos de manutenção </a:t>
            </a:r>
            <a:r>
              <a:rPr lang="pt-BR" dirty="0"/>
              <a:t>– Normas determinam responsável por manutenção com ART. Análise e esclarecimentos adicionais deverão ser definidos com grupo a ser montado na CBIC. Atualizações manuais Secovi, </a:t>
            </a:r>
            <a:r>
              <a:rPr lang="pt-BR" dirty="0" err="1"/>
              <a:t>Sinduscon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Reunião para acompanhamento?</a:t>
            </a:r>
            <a:endParaRPr lang="pt-BR" b="1" dirty="0"/>
          </a:p>
        </p:txBody>
      </p:sp>
      <p:sp>
        <p:nvSpPr>
          <p:cNvPr id="8198" name="Rectangle 2"/>
          <p:cNvSpPr>
            <a:spLocks/>
          </p:cNvSpPr>
          <p:nvPr/>
        </p:nvSpPr>
        <p:spPr bwMode="auto">
          <a:xfrm>
            <a:off x="6573044" y="6635850"/>
            <a:ext cx="21754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 eaLnBrk="1">
              <a:spcBef>
                <a:spcPct val="0"/>
              </a:spcBef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823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Correspondência escritório Leite, Martinho – sugestões – 30/9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/>
              <a:t>Tributação de Permutas </a:t>
            </a:r>
            <a:r>
              <a:rPr lang="pt-BR" dirty="0"/>
              <a:t>de Imóveis por pessoas jurídicas sujeitas à tributação com base no Lucro Presumido (a </a:t>
            </a:r>
            <a:r>
              <a:rPr lang="pt-BR" dirty="0" smtClean="0"/>
              <a:t>RF </a:t>
            </a:r>
            <a:r>
              <a:rPr lang="pt-BR" dirty="0"/>
              <a:t>recentemente modificou seu entendimento e proferiu respostas de consultas entendendo que as permutas de unidades, em pagamento de terrenos, realizadas por empresas tributadas com base no Lucro Presumido, estão sujeitas à tributação pelo IRPJ, CSLL, PIS e COFINS);</a:t>
            </a:r>
          </a:p>
          <a:p>
            <a:r>
              <a:rPr lang="pt-BR" dirty="0"/>
              <a:t>  </a:t>
            </a:r>
          </a:p>
          <a:p>
            <a:pPr lvl="0"/>
            <a:r>
              <a:rPr lang="pt-BR" b="1" dirty="0"/>
              <a:t>ICMS </a:t>
            </a:r>
            <a:r>
              <a:rPr lang="pt-BR" dirty="0"/>
              <a:t>– Protocolo CONFAZ N.º 21/2011: Exigência de complemento de Imposto pelo Estado de Destino, calculado com base na diferença entre a alíquota interna do Estado de Destino e a alíquota da operação interestadual;</a:t>
            </a:r>
          </a:p>
          <a:p>
            <a:r>
              <a:rPr lang="pt-BR" dirty="0"/>
              <a:t>  </a:t>
            </a:r>
          </a:p>
          <a:p>
            <a:pPr lvl="0"/>
            <a:r>
              <a:rPr lang="pt-BR" b="1" dirty="0"/>
              <a:t>IPTU</a:t>
            </a:r>
            <a:r>
              <a:rPr lang="pt-BR" dirty="0"/>
              <a:t> – Exigência de IPTU sobre imóveis vendidos na sistemática de Compromisso de Compra e Venda (nos contratos anteriores à sistemática de Alienação Fiduciária, apesar de já haver sido transferida a posse e todos os direitos sobre o bem, muitas vezes as Prefeituras continuam lançando e cobrando das Incorporadoras o IPTU); </a:t>
            </a:r>
          </a:p>
          <a:p>
            <a:r>
              <a:rPr lang="pt-BR" dirty="0"/>
              <a:t>  </a:t>
            </a:r>
          </a:p>
          <a:p>
            <a:pPr lvl="0"/>
            <a:r>
              <a:rPr lang="pt-BR" b="1" dirty="0"/>
              <a:t>ISS </a:t>
            </a:r>
            <a:r>
              <a:rPr lang="pt-BR" dirty="0"/>
              <a:t>– Exigência de ISS sobre pauta fiscal em valor que supera o total dos serviços empregados nos empreendimentos (como a Incorporadora não presta serviços, mostra-se indevida a exigência de ISS sobre uma suposta diferença que não corresponda a um serviço prestado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24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4195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Procon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Procon Rio solicitou fiscalização dos contratos últimos 5 anos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Canal de comunicação? </a:t>
            </a:r>
            <a:r>
              <a:rPr lang="pt-BR" dirty="0"/>
              <a:t>A</a:t>
            </a:r>
            <a:r>
              <a:rPr lang="pt-BR" dirty="0" smtClean="0"/>
              <a:t>cesso Rubens/Dan </a:t>
            </a:r>
            <a:r>
              <a:rPr lang="pt-BR" dirty="0"/>
              <a:t>por Secovi para reabertura de Câmara Técnica da Habitação. Atualizações para definição</a:t>
            </a:r>
            <a:endParaRPr lang="pt-BR" dirty="0" smtClean="0"/>
          </a:p>
          <a:p>
            <a:endParaRPr lang="pt-BR" b="1" dirty="0" smtClean="0">
              <a:cs typeface="Arial" pitchFamily="34" charset="0"/>
              <a:sym typeface="Arial" pitchFamily="34" charset="0"/>
            </a:endParaRPr>
          </a:p>
          <a:p>
            <a:r>
              <a:rPr lang="pt-BR" b="1" dirty="0" smtClean="0">
                <a:cs typeface="Arial" pitchFamily="34" charset="0"/>
                <a:sym typeface="Arial" pitchFamily="34" charset="0"/>
              </a:rPr>
              <a:t>Atraso </a:t>
            </a:r>
            <a:r>
              <a:rPr lang="pt-BR" b="1" dirty="0">
                <a:cs typeface="Arial" pitchFamily="34" charset="0"/>
                <a:sym typeface="Arial" pitchFamily="34" charset="0"/>
              </a:rPr>
              <a:t>de obra</a:t>
            </a:r>
          </a:p>
          <a:p>
            <a:pPr>
              <a:buFont typeface="Arial" pitchFamily="34" charset="0"/>
              <a:buChar char="•"/>
            </a:pPr>
            <a:r>
              <a:rPr lang="pt-BR" b="1" dirty="0">
                <a:cs typeface="Arial" pitchFamily="34" charset="0"/>
                <a:sym typeface="Arial" pitchFamily="34" charset="0"/>
              </a:rPr>
              <a:t> </a:t>
            </a:r>
            <a:r>
              <a:rPr lang="pt-BR" dirty="0">
                <a:cs typeface="Arial" pitchFamily="34" charset="0"/>
                <a:sym typeface="Arial" pitchFamily="34" charset="0"/>
              </a:rPr>
              <a:t>Tribunal de Justiça de São Paulo- entendimento recente favorável à tolerância</a:t>
            </a:r>
          </a:p>
          <a:p>
            <a:pPr>
              <a:buFont typeface="Arial" pitchFamily="34" charset="0"/>
              <a:buChar char="•"/>
            </a:pPr>
            <a:r>
              <a:rPr lang="pt-BR" dirty="0">
                <a:cs typeface="Arial" pitchFamily="34" charset="0"/>
                <a:sym typeface="Arial" pitchFamily="34" charset="0"/>
              </a:rPr>
              <a:t> Rio de Janeiro -  PL 6454 – inconstitucionalidade por </a:t>
            </a:r>
            <a:r>
              <a:rPr lang="pt-BR" dirty="0" err="1">
                <a:cs typeface="Arial" pitchFamily="34" charset="0"/>
                <a:sym typeface="Arial" pitchFamily="34" charset="0"/>
              </a:rPr>
              <a:t>Sinduscon</a:t>
            </a:r>
            <a:r>
              <a:rPr lang="pt-BR" dirty="0">
                <a:cs typeface="Arial" pitchFamily="34" charset="0"/>
                <a:sym typeface="Arial" pitchFamily="34" charset="0"/>
              </a:rPr>
              <a:t> RJ</a:t>
            </a:r>
          </a:p>
          <a:p>
            <a:pPr>
              <a:buFont typeface="Arial" pitchFamily="34" charset="0"/>
              <a:buChar char="•"/>
            </a:pPr>
            <a:r>
              <a:rPr lang="pt-BR" dirty="0">
                <a:cs typeface="Arial" pitchFamily="34" charset="0"/>
                <a:sym typeface="Arial" pitchFamily="34" charset="0"/>
              </a:rPr>
              <a:t> PL 178 – </a:t>
            </a:r>
            <a:r>
              <a:rPr lang="pt-BR" dirty="0" err="1">
                <a:cs typeface="Arial" pitchFamily="34" charset="0"/>
                <a:sym typeface="Arial" pitchFamily="34" charset="0"/>
              </a:rPr>
              <a:t>Dep</a:t>
            </a:r>
            <a:r>
              <a:rPr lang="pt-BR" dirty="0">
                <a:cs typeface="Arial" pitchFamily="34" charset="0"/>
                <a:sym typeface="Arial" pitchFamily="34" charset="0"/>
              </a:rPr>
              <a:t> Eli Correa Fo. </a:t>
            </a:r>
            <a:r>
              <a:rPr lang="pt-BR" dirty="0">
                <a:sym typeface="Arial" pitchFamily="34" charset="0"/>
              </a:rPr>
              <a:t>R</a:t>
            </a:r>
            <a:r>
              <a:rPr lang="pt-BR" dirty="0"/>
              <a:t>elator: Ricardo Izar Fo – CDC - relator deverá manter texto aprovado pela CDU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Tolerância de 180 dias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Multa: 1% do valor pago + 0,5% ao mês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Aviso com 6 meses de </a:t>
            </a:r>
            <a:r>
              <a:rPr lang="pt-BR" dirty="0" smtClean="0"/>
              <a:t>antecedência; informações </a:t>
            </a:r>
            <a:r>
              <a:rPr lang="pt-BR" dirty="0"/>
              <a:t>mensais ao comprador </a:t>
            </a:r>
          </a:p>
          <a:p>
            <a:endParaRPr lang="pt-BR" b="1" dirty="0"/>
          </a:p>
          <a:p>
            <a:r>
              <a:rPr lang="pt-BR" b="1" dirty="0"/>
              <a:t>Participação/Representação ABRAINC junto à ADEMI-RJ -</a:t>
            </a:r>
            <a:r>
              <a:rPr lang="pt-BR" dirty="0"/>
              <a:t> Indicações de </a:t>
            </a:r>
            <a:r>
              <a:rPr lang="pt-BR" dirty="0" smtClean="0"/>
              <a:t>nomes - </a:t>
            </a:r>
            <a:r>
              <a:rPr lang="pt-BR" dirty="0"/>
              <a:t>Rossi e </a:t>
            </a:r>
            <a:r>
              <a:rPr lang="pt-BR" dirty="0" err="1"/>
              <a:t>Brookfield</a:t>
            </a:r>
            <a:r>
              <a:rPr lang="pt-BR" dirty="0"/>
              <a:t> enviarão seus representantes para troca de </a:t>
            </a:r>
            <a:r>
              <a:rPr lang="pt-BR" dirty="0" smtClean="0"/>
              <a:t>informações</a:t>
            </a:r>
            <a:endParaRPr lang="pt-BR" dirty="0"/>
          </a:p>
          <a:p>
            <a:endParaRPr lang="pt-BR" b="1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5832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CADE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Lei 8.884/94: </a:t>
            </a:r>
            <a:r>
              <a:rPr lang="pt-BR" dirty="0"/>
              <a:t>submissão ao CADE de atos que limitem ou prejudiquem a livre concorrência ou resultem em dominação de mercados relevantes</a:t>
            </a:r>
          </a:p>
          <a:p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Lei 12.529/2011 </a:t>
            </a:r>
            <a:r>
              <a:rPr lang="pt-BR" dirty="0" smtClean="0"/>
              <a:t>- aprovação </a:t>
            </a:r>
            <a:r>
              <a:rPr lang="pt-BR" dirty="0"/>
              <a:t>prévia </a:t>
            </a:r>
            <a:r>
              <a:rPr lang="pt-BR" dirty="0" smtClean="0"/>
              <a:t>CADE p/ atos </a:t>
            </a:r>
            <a:r>
              <a:rPr lang="pt-BR" dirty="0"/>
              <a:t>de </a:t>
            </a:r>
            <a:r>
              <a:rPr lang="pt-BR" dirty="0" smtClean="0"/>
              <a:t>concentração:</a:t>
            </a:r>
            <a:endParaRPr lang="pt-BR" dirty="0"/>
          </a:p>
          <a:p>
            <a:r>
              <a:rPr lang="pt-BR" dirty="0"/>
              <a:t> </a:t>
            </a:r>
            <a:r>
              <a:rPr lang="pt-BR" dirty="0" smtClean="0"/>
              <a:t>(</a:t>
            </a:r>
            <a:r>
              <a:rPr lang="pt-BR" dirty="0"/>
              <a:t>i) </a:t>
            </a:r>
            <a:r>
              <a:rPr lang="pt-BR" dirty="0" smtClean="0"/>
              <a:t>um grupo com faturamento </a:t>
            </a:r>
            <a:r>
              <a:rPr lang="pt-BR" dirty="0"/>
              <a:t>bruto anual ou </a:t>
            </a:r>
            <a:r>
              <a:rPr lang="pt-BR" dirty="0" smtClean="0"/>
              <a:t>vol. de </a:t>
            </a:r>
            <a:r>
              <a:rPr lang="pt-BR" dirty="0"/>
              <a:t>negócios </a:t>
            </a:r>
            <a:r>
              <a:rPr lang="pt-BR" dirty="0" smtClean="0"/>
              <a:t>&gt;  R</a:t>
            </a:r>
            <a:r>
              <a:rPr lang="pt-BR" dirty="0"/>
              <a:t>$ </a:t>
            </a:r>
            <a:r>
              <a:rPr lang="pt-BR" dirty="0" smtClean="0"/>
              <a:t>750 MM </a:t>
            </a:r>
            <a:r>
              <a:rPr lang="pt-BR" dirty="0"/>
              <a:t>e </a:t>
            </a:r>
          </a:p>
          <a:p>
            <a:r>
              <a:rPr lang="pt-BR" dirty="0"/>
              <a:t>(</a:t>
            </a:r>
            <a:r>
              <a:rPr lang="pt-BR" dirty="0" err="1"/>
              <a:t>ii</a:t>
            </a:r>
            <a:r>
              <a:rPr lang="pt-BR" dirty="0"/>
              <a:t>) </a:t>
            </a:r>
            <a:r>
              <a:rPr lang="pt-BR" dirty="0" smtClean="0"/>
              <a:t>um </a:t>
            </a:r>
            <a:r>
              <a:rPr lang="pt-BR" dirty="0"/>
              <a:t>outro grupo </a:t>
            </a:r>
            <a:r>
              <a:rPr lang="pt-BR" dirty="0" smtClean="0"/>
              <a:t>com faturamento </a:t>
            </a:r>
            <a:r>
              <a:rPr lang="pt-BR" dirty="0"/>
              <a:t>bruto anual ou </a:t>
            </a:r>
            <a:r>
              <a:rPr lang="pt-BR" dirty="0" smtClean="0"/>
              <a:t>vol. </a:t>
            </a:r>
            <a:r>
              <a:rPr lang="pt-BR" dirty="0"/>
              <a:t>de negócios </a:t>
            </a:r>
            <a:r>
              <a:rPr lang="pt-BR" dirty="0" smtClean="0"/>
              <a:t>&gt; R</a:t>
            </a:r>
            <a:r>
              <a:rPr lang="pt-BR" dirty="0"/>
              <a:t>$ </a:t>
            </a:r>
            <a:r>
              <a:rPr lang="pt-BR" dirty="0" smtClean="0"/>
              <a:t>75 MM</a:t>
            </a:r>
            <a:endParaRPr lang="pt-BR" dirty="0"/>
          </a:p>
          <a:p>
            <a:r>
              <a:rPr lang="pt-BR" dirty="0"/>
              <a:t>  </a:t>
            </a:r>
          </a:p>
          <a:p>
            <a:endParaRPr lang="pt-BR" b="1" dirty="0" smtClean="0"/>
          </a:p>
          <a:p>
            <a:r>
              <a:rPr lang="pt-BR" b="1" dirty="0" smtClean="0"/>
              <a:t>Ato </a:t>
            </a:r>
            <a:r>
              <a:rPr lang="pt-BR" b="1" dirty="0"/>
              <a:t>de concentração </a:t>
            </a:r>
            <a:r>
              <a:rPr lang="pt-BR" b="1" dirty="0" smtClean="0"/>
              <a:t>ocorre </a:t>
            </a:r>
            <a:r>
              <a:rPr lang="pt-BR" b="1" dirty="0"/>
              <a:t>quando</a:t>
            </a:r>
            <a:r>
              <a:rPr lang="pt-BR" dirty="0"/>
              <a:t>:</a:t>
            </a:r>
          </a:p>
          <a:p>
            <a:r>
              <a:rPr lang="pt-BR" dirty="0"/>
              <a:t>(i) </a:t>
            </a:r>
            <a:r>
              <a:rPr lang="pt-BR" dirty="0" smtClean="0"/>
              <a:t>fusão</a:t>
            </a:r>
            <a:endParaRPr lang="pt-BR" dirty="0"/>
          </a:p>
          <a:p>
            <a:r>
              <a:rPr lang="pt-BR" dirty="0"/>
              <a:t>(</a:t>
            </a:r>
            <a:r>
              <a:rPr lang="pt-BR" dirty="0" err="1"/>
              <a:t>ii</a:t>
            </a:r>
            <a:r>
              <a:rPr lang="pt-BR" dirty="0"/>
              <a:t>) a</a:t>
            </a:r>
            <a:r>
              <a:rPr lang="pt-BR" dirty="0" smtClean="0"/>
              <a:t>quisição direta </a:t>
            </a:r>
            <a:r>
              <a:rPr lang="pt-BR" dirty="0"/>
              <a:t>ou </a:t>
            </a:r>
            <a:r>
              <a:rPr lang="pt-BR" dirty="0" smtClean="0"/>
              <a:t>indireta de controle ou partes via compra </a:t>
            </a:r>
            <a:r>
              <a:rPr lang="pt-BR" dirty="0"/>
              <a:t>ou permuta de ações, quotas, títulos ou valores mobiliários conversíveis em ações, ou ativos, tangíveis ou intangíveis, por via contratual ou por qualquer outro meio ou </a:t>
            </a:r>
            <a:r>
              <a:rPr lang="pt-BR" dirty="0" smtClean="0"/>
              <a:t>forma</a:t>
            </a:r>
            <a:endParaRPr lang="pt-BR" dirty="0"/>
          </a:p>
          <a:p>
            <a:r>
              <a:rPr lang="pt-BR" dirty="0"/>
              <a:t>(</a:t>
            </a:r>
            <a:r>
              <a:rPr lang="pt-BR" dirty="0" err="1"/>
              <a:t>iii</a:t>
            </a:r>
            <a:r>
              <a:rPr lang="pt-BR" dirty="0"/>
              <a:t>) </a:t>
            </a:r>
            <a:r>
              <a:rPr lang="pt-BR" dirty="0" smtClean="0"/>
              <a:t>Incorporação de empresas</a:t>
            </a:r>
            <a:r>
              <a:rPr lang="pt-BR" dirty="0"/>
              <a:t> </a:t>
            </a:r>
          </a:p>
          <a:p>
            <a:r>
              <a:rPr lang="pt-BR" u="sng" dirty="0"/>
              <a:t>(</a:t>
            </a:r>
            <a:r>
              <a:rPr lang="pt-BR" u="sng" dirty="0" err="1"/>
              <a:t>iv</a:t>
            </a:r>
            <a:r>
              <a:rPr lang="pt-BR" u="sng" dirty="0"/>
              <a:t>) </a:t>
            </a:r>
            <a:r>
              <a:rPr lang="pt-BR" dirty="0" smtClean="0"/>
              <a:t>contrato </a:t>
            </a:r>
            <a:r>
              <a:rPr lang="pt-BR" dirty="0"/>
              <a:t>associativo, consórcio ou </a:t>
            </a:r>
            <a:r>
              <a:rPr lang="pt-BR" dirty="0" smtClean="0"/>
              <a:t>JV</a:t>
            </a:r>
            <a:endParaRPr lang="pt-BR" dirty="0"/>
          </a:p>
          <a:p>
            <a:r>
              <a:rPr lang="pt-BR" dirty="0"/>
              <a:t> </a:t>
            </a:r>
          </a:p>
          <a:p>
            <a:endParaRPr lang="pt-BR" dirty="0" smtClean="0"/>
          </a:p>
          <a:p>
            <a:r>
              <a:rPr lang="pt-BR" dirty="0" smtClean="0"/>
              <a:t>Multa </a:t>
            </a:r>
            <a:r>
              <a:rPr lang="pt-BR" dirty="0"/>
              <a:t>prevista por não submissão à aprovação prévia </a:t>
            </a:r>
            <a:r>
              <a:rPr lang="pt-BR" dirty="0" smtClean="0"/>
              <a:t>de </a:t>
            </a:r>
            <a:r>
              <a:rPr lang="pt-BR" dirty="0"/>
              <a:t>R$ </a:t>
            </a:r>
            <a:r>
              <a:rPr lang="pt-BR" dirty="0" smtClean="0"/>
              <a:t>60 mil a R$ 60 MM 60</a:t>
            </a:r>
            <a:endParaRPr lang="pt-BR" dirty="0"/>
          </a:p>
          <a:p>
            <a:r>
              <a:rPr lang="pt-BR" dirty="0"/>
              <a:t>  </a:t>
            </a:r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8473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CADE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err="1" smtClean="0"/>
              <a:t>Fast</a:t>
            </a:r>
            <a:r>
              <a:rPr lang="pt-BR" b="1" dirty="0" smtClean="0"/>
              <a:t> </a:t>
            </a:r>
            <a:r>
              <a:rPr lang="pt-BR" b="1" dirty="0" err="1"/>
              <a:t>track</a:t>
            </a:r>
            <a:r>
              <a:rPr lang="pt-BR" b="1" dirty="0"/>
              <a:t>, portaria?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Maria Fernanda (MRV), Adriano Abbud (</a:t>
            </a:r>
            <a:r>
              <a:rPr lang="pt-BR" dirty="0" err="1"/>
              <a:t>Cyrela</a:t>
            </a:r>
            <a:r>
              <a:rPr lang="pt-BR" dirty="0"/>
              <a:t>), Marcelo Barbaresco (JHSF), Rubens Marin (</a:t>
            </a:r>
            <a:r>
              <a:rPr lang="pt-BR" dirty="0" err="1"/>
              <a:t>Brookfield</a:t>
            </a:r>
            <a:r>
              <a:rPr lang="pt-BR" dirty="0"/>
              <a:t>), Megumi Inoue (Rossi)</a:t>
            </a:r>
          </a:p>
          <a:p>
            <a:endParaRPr lang="pt-BR" dirty="0" smtClean="0"/>
          </a:p>
          <a:p>
            <a:r>
              <a:rPr lang="pt-BR" b="1" dirty="0" smtClean="0"/>
              <a:t>Secovi </a:t>
            </a:r>
            <a:r>
              <a:rPr lang="pt-BR" dirty="0" smtClean="0"/>
              <a:t>-  Celso Petrucci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Empresas </a:t>
            </a:r>
            <a:r>
              <a:rPr lang="pt-BR" dirty="0"/>
              <a:t>com mais de R$750milhões de faturamento podem ser responsáveis por 1/3 dos lançamentos residenciais realizados no </a:t>
            </a:r>
            <a:r>
              <a:rPr lang="pt-BR" dirty="0" smtClean="0"/>
              <a:t>município de SP (VGV &gt;  </a:t>
            </a:r>
            <a:r>
              <a:rPr lang="pt-BR" dirty="0"/>
              <a:t>R$25 </a:t>
            </a:r>
            <a:r>
              <a:rPr lang="pt-BR" dirty="0" smtClean="0"/>
              <a:t>MM)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</a:t>
            </a:r>
            <a:r>
              <a:rPr lang="pt-BR" dirty="0" smtClean="0"/>
              <a:t>os </a:t>
            </a:r>
            <a:r>
              <a:rPr lang="pt-BR" dirty="0"/>
              <a:t>últimos 32 meses (</a:t>
            </a:r>
            <a:r>
              <a:rPr lang="pt-BR" dirty="0" err="1"/>
              <a:t>jan</a:t>
            </a:r>
            <a:r>
              <a:rPr lang="pt-BR" dirty="0"/>
              <a:t>/11 a </a:t>
            </a:r>
            <a:r>
              <a:rPr lang="pt-BR" dirty="0" err="1"/>
              <a:t>ago</a:t>
            </a:r>
            <a:r>
              <a:rPr lang="pt-BR" dirty="0"/>
              <a:t>/13) poderemos ter tido na cidade de São Paulo mais de 180 empreendimentos lançados com a participação dessas </a:t>
            </a:r>
            <a:r>
              <a:rPr lang="pt-BR" dirty="0" smtClean="0"/>
              <a:t>empresas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Assessoria para propostas/encaminhamento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BMA – se possível com ajuda de Rubens Marin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Veirano</a:t>
            </a:r>
            <a:r>
              <a:rPr lang="pt-BR" dirty="0" smtClean="0"/>
              <a:t> – com ex-presidente do CADE – Tiago Ricci</a:t>
            </a:r>
            <a:r>
              <a:rPr lang="pt-BR" dirty="0"/>
              <a:t> </a:t>
            </a:r>
          </a:p>
          <a:p>
            <a:pPr lvl="0"/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5806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Princípios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1019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  Gerais ABRAINC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759825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Imagem, condições de negociação, melhorias no setor </a:t>
            </a:r>
            <a:r>
              <a:rPr lang="pt-BR" dirty="0" smtClean="0"/>
              <a:t>- </a:t>
            </a:r>
            <a:r>
              <a:rPr lang="pt-BR" dirty="0" err="1" smtClean="0"/>
              <a:t>auto-definição</a:t>
            </a:r>
            <a:r>
              <a:rPr lang="pt-BR" dirty="0" smtClean="0"/>
              <a:t> de princípios desejável</a:t>
            </a:r>
            <a:r>
              <a:rPr lang="pt-BR" b="1" dirty="0" smtClean="0"/>
              <a:t> </a:t>
            </a:r>
            <a:r>
              <a:rPr lang="pt-BR" dirty="0" smtClean="0"/>
              <a:t>- quando </a:t>
            </a:r>
            <a:r>
              <a:rPr lang="pt-BR" dirty="0"/>
              <a:t>não se define certo e errado, errado passa a ser </a:t>
            </a:r>
            <a:r>
              <a:rPr lang="pt-BR" dirty="0" smtClean="0"/>
              <a:t>coletivo</a:t>
            </a:r>
          </a:p>
          <a:p>
            <a:endParaRPr lang="pt-BR" dirty="0"/>
          </a:p>
          <a:p>
            <a:r>
              <a:rPr lang="pt-BR" b="1" dirty="0"/>
              <a:t>Lei Anticorrupção – Lei 12.846/2013 – em vigor em 29/1/2014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err="1"/>
              <a:t>Compliance</a:t>
            </a:r>
            <a:r>
              <a:rPr lang="pt-BR" dirty="0"/>
              <a:t> – Código de Conduta e Ética; canal de </a:t>
            </a:r>
            <a:r>
              <a:rPr lang="pt-BR" dirty="0" smtClean="0"/>
              <a:t>denúncia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Evento informativo às empresas – discussão – Machado Meyer -  próxima reunião, das 10:30 às 11:30h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Rito </a:t>
            </a:r>
            <a:r>
              <a:rPr lang="pt-BR" dirty="0"/>
              <a:t>processual adequado, claro, objetivo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Canal de denúncia confiável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Código de Relacionamento e Conduta </a:t>
            </a:r>
            <a:r>
              <a:rPr lang="pt-BR" dirty="0"/>
              <a:t>tem importante papel educador e na elevação dos patamares de atuação e de </a:t>
            </a:r>
            <a:r>
              <a:rPr lang="pt-BR" dirty="0" smtClean="0"/>
              <a:t>convívio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Pelo caráter as Associação, descredenciamentos e controle menos efetivo</a:t>
            </a:r>
          </a:p>
          <a:p>
            <a:pPr lvl="0"/>
            <a:endParaRPr lang="pt-BR" dirty="0"/>
          </a:p>
          <a:p>
            <a:r>
              <a:rPr lang="pt-BR" b="1" dirty="0" smtClean="0"/>
              <a:t>CD 11/10</a:t>
            </a:r>
            <a:r>
              <a:rPr lang="pt-BR" b="1" dirty="0"/>
              <a:t>: </a:t>
            </a:r>
            <a:r>
              <a:rPr lang="pt-BR" dirty="0"/>
              <a:t>d</a:t>
            </a:r>
            <a:r>
              <a:rPr lang="pt-BR" dirty="0" smtClean="0"/>
              <a:t>efinição </a:t>
            </a:r>
            <a:r>
              <a:rPr lang="pt-BR" dirty="0"/>
              <a:t>e acompanhamento por Comitê de Responsabilidade Social</a:t>
            </a:r>
          </a:p>
          <a:p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31613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  Gerais ABRAINC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759825" cy="578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Pontos referentes a Princípios e imagem do </a:t>
            </a:r>
            <a:r>
              <a:rPr lang="pt-BR" b="1" dirty="0" smtClean="0"/>
              <a:t>setor</a:t>
            </a:r>
          </a:p>
          <a:p>
            <a:endParaRPr lang="pt-BR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Propostas sempre alinhadas com benefícios </a:t>
            </a:r>
            <a:r>
              <a:rPr lang="pt-BR" dirty="0" smtClean="0"/>
              <a:t>p/ </a:t>
            </a:r>
            <a:r>
              <a:rPr lang="pt-BR" dirty="0"/>
              <a:t>a sociedade, </a:t>
            </a:r>
            <a:r>
              <a:rPr lang="pt-BR" dirty="0" smtClean="0"/>
              <a:t>cidades </a:t>
            </a:r>
            <a:r>
              <a:rPr lang="pt-BR" dirty="0"/>
              <a:t>e </a:t>
            </a:r>
            <a:r>
              <a:rPr lang="pt-BR" dirty="0" smtClean="0"/>
              <a:t>o </a:t>
            </a:r>
            <a:r>
              <a:rPr lang="pt-BR" dirty="0"/>
              <a:t>setor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Compromisso </a:t>
            </a:r>
            <a:r>
              <a:rPr lang="pt-BR" dirty="0" smtClean="0"/>
              <a:t>com aprimoramento/desenvolvimento </a:t>
            </a:r>
            <a:r>
              <a:rPr lang="pt-BR" dirty="0"/>
              <a:t>da atividade de incorporação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Legalidade, formalização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Posicionamento contra </a:t>
            </a:r>
            <a:r>
              <a:rPr lang="pt-BR" dirty="0"/>
              <a:t>todas as formas de corrupção, tendo entre seus principais a melhoria de processos que possam impedir sua ocorrência. A corrupção ativa desde já se mostra como atividade inadmissível para os sócios da Associação.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TACs</a:t>
            </a:r>
            <a:r>
              <a:rPr lang="pt-BR" dirty="0" smtClean="0"/>
              <a:t> com </a:t>
            </a:r>
            <a:r>
              <a:rPr lang="pt-BR" dirty="0"/>
              <a:t>abrangência </a:t>
            </a:r>
            <a:r>
              <a:rPr lang="pt-BR" dirty="0" smtClean="0"/>
              <a:t>geral sempre </a:t>
            </a:r>
            <a:r>
              <a:rPr lang="pt-BR" dirty="0"/>
              <a:t>que possível ser apresentados aos sócios</a:t>
            </a:r>
          </a:p>
          <a:p>
            <a:r>
              <a:rPr lang="pt-BR" dirty="0"/>
              <a:t> </a:t>
            </a:r>
            <a:endParaRPr lang="pt-BR" dirty="0" smtClean="0"/>
          </a:p>
          <a:p>
            <a:r>
              <a:rPr lang="pt-BR" b="1" dirty="0" smtClean="0"/>
              <a:t>A </a:t>
            </a:r>
            <a:r>
              <a:rPr lang="pt-BR" b="1" dirty="0"/>
              <a:t>defesa da livre </a:t>
            </a:r>
            <a:r>
              <a:rPr lang="pt-BR" b="1" dirty="0" smtClean="0"/>
              <a:t>concorrência</a:t>
            </a:r>
          </a:p>
          <a:p>
            <a:endParaRPr lang="pt-BR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Reuniões com pauta, ata e lista de presença distribuídas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Não discutir questões comerciais nem fazemos reuniões das áreas comerciais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Discussões de melhores práticas com finalidade de benefício do cliente, da atividade de incorporação e da sociedade como um todo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Regras de condutas de conhecimento a todos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Disciplina de coleta e trânsito de informações de empresas- terceirização</a:t>
            </a:r>
          </a:p>
          <a:p>
            <a:r>
              <a:rPr lang="pt-BR" dirty="0"/>
              <a:t> </a:t>
            </a:r>
            <a:endParaRPr lang="pt-BR" sz="2800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14951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  Gerais ABRAINC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759825" cy="563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Pontos </a:t>
            </a:r>
            <a:r>
              <a:rPr lang="pt-BR" b="1" dirty="0"/>
              <a:t>referentes à Associação e o relacionamento entre as empresas</a:t>
            </a:r>
            <a:endParaRPr lang="pt-BR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Ênfase na observância das regras de defesa da concorrência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Transparência </a:t>
            </a:r>
            <a:r>
              <a:rPr lang="pt-BR" dirty="0"/>
              <a:t>na relação entre as associadas, com órgãos setoriais e governamentais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Rigor </a:t>
            </a:r>
            <a:r>
              <a:rPr lang="pt-BR" dirty="0"/>
              <a:t>e qualidade nas atribuições no âmbito da Associação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Valorização </a:t>
            </a:r>
            <a:r>
              <a:rPr lang="pt-BR" dirty="0"/>
              <a:t>da </a:t>
            </a:r>
            <a:r>
              <a:rPr lang="pt-BR" dirty="0" smtClean="0"/>
              <a:t>ABRAINC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Compromisso com a disseminação da Associação e de seu papel em cada empresa e com demais </a:t>
            </a:r>
            <a:r>
              <a:rPr lang="pt-BR" i="1" dirty="0" err="1"/>
              <a:t>stakeholders</a:t>
            </a:r>
            <a:endParaRPr lang="pt-BR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Coerência e imparcialidade nas manifestações perante terceiros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Agendamentos, apresentações e representação da ABRAINC deverão ser definidos de acordo com definições de seus Comitês; definições estratégicas deverão se dar de acordo com aprovação pela Diretoria e/ou CD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Manifestações a órgãos de comunicação em linha com Manual de Comunicação</a:t>
            </a:r>
          </a:p>
          <a:p>
            <a:r>
              <a:rPr lang="pt-BR" b="1" dirty="0"/>
              <a:t> </a:t>
            </a:r>
            <a:endParaRPr lang="pt-BR" sz="2800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67246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26849</TotalTime>
  <Words>3223</Words>
  <Application>Microsoft Office PowerPoint</Application>
  <PresentationFormat>Apresentação na tela (4:3)</PresentationFormat>
  <Paragraphs>458</Paragraphs>
  <Slides>32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Calibri</vt:lpstr>
      <vt:lpstr>Helvetica</vt:lpstr>
      <vt:lpstr>Tahoma</vt:lpstr>
      <vt:lpstr>Verdana</vt:lpstr>
      <vt:lpstr>Design padrão</vt:lpstr>
      <vt:lpstr>Apresentação do PowerPoint</vt:lpstr>
      <vt:lpstr>Pauta</vt:lpstr>
      <vt:lpstr>Apresentação do PowerPoint</vt:lpstr>
      <vt:lpstr>CADE</vt:lpstr>
      <vt:lpstr>CADE</vt:lpstr>
      <vt:lpstr>Apresentação do PowerPoint</vt:lpstr>
      <vt:lpstr>Princípios  Gerais ABRAINC </vt:lpstr>
      <vt:lpstr>Princípios  Gerais ABRAINC </vt:lpstr>
      <vt:lpstr>Princípios  Gerais ABRAINC </vt:lpstr>
      <vt:lpstr>Pacto pela Integridade – Instituto Ethos </vt:lpstr>
      <vt:lpstr>Apresentação do PowerPoint</vt:lpstr>
      <vt:lpstr>Modelo de Vendas  </vt:lpstr>
      <vt:lpstr>Modelo de Vendas – encaminhamentos  </vt:lpstr>
      <vt:lpstr>Anexo - Esclarecimento aos Associados e Proposta de Acompanhamento   </vt:lpstr>
      <vt:lpstr>Anexo - Esclarecimento aos Associados e Proposta de Acompanhamento   </vt:lpstr>
      <vt:lpstr>Apresentação do PowerPoint</vt:lpstr>
      <vt:lpstr>Relações de Trabalho (com Comitê de RH) </vt:lpstr>
      <vt:lpstr>Relações de Trabalho (com Comitê de RH) </vt:lpstr>
      <vt:lpstr>Apresentação do PowerPoint</vt:lpstr>
      <vt:lpstr>Encontros com Magistratura, pareceres, consultas </vt:lpstr>
      <vt:lpstr>Cartórios – Atualizações – Registro Eletrônico</vt:lpstr>
      <vt:lpstr>Cartórios – Atualizações – Registro Eletrônico</vt:lpstr>
      <vt:lpstr>Consultas, Pareceres – reunião 1o de outubro</vt:lpstr>
      <vt:lpstr>Outros assuntos: obrigatoriedade do PA</vt:lpstr>
      <vt:lpstr>Patrimônio de Afetação – Melhim Chalhub  </vt:lpstr>
      <vt:lpstr>Patrimônio de Afetação – Melhim Chalhub  </vt:lpstr>
      <vt:lpstr>Cadastro Positivo -  Lei 12.414/11 e Decreto 7.829/12  </vt:lpstr>
      <vt:lpstr>Atualizações</vt:lpstr>
      <vt:lpstr>COAF- Cofeci</vt:lpstr>
      <vt:lpstr>Normas de Desempenho - Grupo Jurídico - garantias/responsabilidades   </vt:lpstr>
      <vt:lpstr>Correspondência escritório Leite, Martinho – sugestões – 30/9</vt:lpstr>
      <vt:lpstr>Atualizações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2895</cp:revision>
  <cp:lastPrinted>2013-08-06T13:58:50Z</cp:lastPrinted>
  <dcterms:created xsi:type="dcterms:W3CDTF">2009-08-13T21:08:28Z</dcterms:created>
  <dcterms:modified xsi:type="dcterms:W3CDTF">2013-11-15T12:41:16Z</dcterms:modified>
</cp:coreProperties>
</file>