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81" r:id="rId2"/>
    <p:sldId id="720" r:id="rId3"/>
    <p:sldId id="1029" r:id="rId4"/>
    <p:sldId id="1028" r:id="rId5"/>
    <p:sldId id="993" r:id="rId6"/>
    <p:sldId id="1030" r:id="rId7"/>
    <p:sldId id="1031" r:id="rId8"/>
    <p:sldId id="998" r:id="rId9"/>
    <p:sldId id="1027" r:id="rId10"/>
    <p:sldId id="1034" r:id="rId11"/>
    <p:sldId id="1033" r:id="rId12"/>
    <p:sldId id="991" r:id="rId13"/>
    <p:sldId id="1018" r:id="rId14"/>
    <p:sldId id="1039" r:id="rId15"/>
    <p:sldId id="1040" r:id="rId16"/>
    <p:sldId id="1041" r:id="rId17"/>
    <p:sldId id="1038" r:id="rId18"/>
    <p:sldId id="1044" r:id="rId19"/>
    <p:sldId id="1042" r:id="rId20"/>
    <p:sldId id="1043" r:id="rId21"/>
    <p:sldId id="1037" r:id="rId22"/>
    <p:sldId id="1019" r:id="rId23"/>
    <p:sldId id="1036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1D16C60-4565-4041-ABE2-14BF1366B3E5}" type="datetimeFigureOut">
              <a:rPr lang="pt-BR"/>
              <a:pPr>
                <a:defRPr/>
              </a:pPr>
              <a:t>12/04/2013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C900A58-2680-44B6-B561-790E7BCB35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824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11/04/2013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Relações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Trabalho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28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CPRT /CBIC  </a:t>
            </a:r>
            <a:r>
              <a:rPr lang="pt-BR" dirty="0"/>
              <a:t>reuniões-  M. Fernanda (MRV), A. Medina (Gafisa), Wilson (</a:t>
            </a:r>
            <a:r>
              <a:rPr lang="pt-BR" dirty="0" err="1"/>
              <a:t>Brfield</a:t>
            </a:r>
            <a:r>
              <a:rPr lang="pt-BR" dirty="0"/>
              <a:t>)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NR 18 </a:t>
            </a:r>
            <a:r>
              <a:rPr lang="pt-BR" dirty="0"/>
              <a:t>–  participação da ABRAINC na Comissão Permanente que discutirá a revisão da NR 18 -  indicação de nomes para Antônio Carlos Gomes</a:t>
            </a:r>
          </a:p>
          <a:p>
            <a:endParaRPr lang="pt-BR" dirty="0"/>
          </a:p>
          <a:p>
            <a:r>
              <a:rPr lang="pt-BR" b="1" dirty="0"/>
              <a:t>Manifestação ao </a:t>
            </a:r>
            <a:r>
              <a:rPr lang="pt-BR" b="1" dirty="0" smtClean="0"/>
              <a:t>MTE  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Encontro com CBIC:  reconsideração da revogação da NT 88/2008; entrega material evento Diários Associados para TEM/TST </a:t>
            </a:r>
          </a:p>
          <a:p>
            <a:r>
              <a:rPr lang="pt-BR" dirty="0"/>
              <a:t> </a:t>
            </a:r>
            <a:endParaRPr lang="en-US" dirty="0"/>
          </a:p>
          <a:p>
            <a:r>
              <a:rPr lang="pt-BR" b="1" dirty="0"/>
              <a:t>MPT – 15ª Região</a:t>
            </a:r>
            <a:r>
              <a:rPr lang="pt-BR" dirty="0"/>
              <a:t> – </a:t>
            </a:r>
            <a:r>
              <a:rPr lang="pt-BR" dirty="0" err="1"/>
              <a:t>Call</a:t>
            </a:r>
            <a:r>
              <a:rPr lang="pt-BR" dirty="0"/>
              <a:t> 20/3</a:t>
            </a:r>
          </a:p>
          <a:p>
            <a:pPr>
              <a:buFont typeface="Arial" charset="0"/>
              <a:buChar char="•"/>
            </a:pPr>
            <a:r>
              <a:rPr lang="pt-BR" dirty="0"/>
              <a:t> Intenção de Audiência Pública por acidentes fatais na região</a:t>
            </a:r>
          </a:p>
          <a:p>
            <a:pPr>
              <a:buFont typeface="Arial" charset="0"/>
              <a:buChar char="•"/>
            </a:pPr>
            <a:r>
              <a:rPr lang="pt-BR" dirty="0"/>
              <a:t> Abertura do MPT - questões técnicas e da gestão na subcontratação </a:t>
            </a:r>
          </a:p>
          <a:p>
            <a:pPr>
              <a:buFont typeface="Arial" charset="0"/>
              <a:buChar char="•"/>
            </a:pPr>
            <a:r>
              <a:rPr lang="pt-BR" dirty="0"/>
              <a:t> Material técnico p/ consolidação </a:t>
            </a:r>
            <a:r>
              <a:rPr lang="pt-BR" dirty="0" err="1"/>
              <a:t>Sinduscon</a:t>
            </a:r>
            <a:endParaRPr lang="pt-BR" dirty="0"/>
          </a:p>
          <a:p>
            <a:pPr lvl="1">
              <a:buFont typeface="Arial" charset="0"/>
              <a:buChar char="•"/>
            </a:pPr>
            <a:r>
              <a:rPr lang="pt-BR" dirty="0"/>
              <a:t>  Organograma da obra - engenheiro de segurança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pt-BR" dirty="0"/>
              <a:t> Gestão de canteiro de obra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pt-BR" dirty="0"/>
              <a:t> Sistema Construtivo – etapas da obra, linha do tempo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pt-BR" dirty="0"/>
              <a:t> NR 18 e treinamento</a:t>
            </a:r>
            <a:endParaRPr lang="en-US" sz="2000" dirty="0"/>
          </a:p>
          <a:p>
            <a:endParaRPr lang="pt-BR" dirty="0"/>
          </a:p>
          <a:p>
            <a:r>
              <a:rPr lang="pt-BR" b="1" dirty="0"/>
              <a:t>PL 4330 </a:t>
            </a:r>
            <a:r>
              <a:rPr lang="pt-BR" dirty="0"/>
              <a:t>-  Sandro Mabel/Terceirização</a:t>
            </a:r>
          </a:p>
          <a:p>
            <a:pPr>
              <a:buFont typeface="Arial" charset="0"/>
              <a:buChar char="•"/>
            </a:pPr>
            <a:r>
              <a:rPr lang="pt-BR" dirty="0"/>
              <a:t> Breve votação na Comissão de Constituição e Justiça</a:t>
            </a:r>
          </a:p>
          <a:p>
            <a:pPr>
              <a:buFont typeface="Arial" charset="0"/>
              <a:buChar char="•"/>
            </a:pPr>
            <a:r>
              <a:rPr lang="pt-BR" dirty="0"/>
              <a:t> Mobilização</a:t>
            </a:r>
          </a:p>
          <a:p>
            <a:pPr>
              <a:buFont typeface="Arial" charset="0"/>
              <a:buChar char="•"/>
            </a:pPr>
            <a:r>
              <a:rPr lang="pt-BR" dirty="0"/>
              <a:t> Proposta para objeto social único pelo terceirizado: CNAE</a:t>
            </a:r>
            <a:endParaRPr lang="pt-BR" b="1" dirty="0"/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7</a:t>
            </a:r>
            <a:endParaRPr 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Relações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Trabalho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2293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i="1"/>
              <a:t>Turn-over </a:t>
            </a:r>
            <a:r>
              <a:rPr lang="pt-BR" b="1"/>
              <a:t>/especialização</a:t>
            </a:r>
            <a:r>
              <a:rPr lang="pt-BR"/>
              <a:t>: efeito negativo se proibição - FGV (Brookfield)</a:t>
            </a:r>
          </a:p>
          <a:p>
            <a:endParaRPr lang="pt-BR"/>
          </a:p>
          <a:p>
            <a:r>
              <a:rPr lang="pt-BR" b="1"/>
              <a:t>Indicativos numéricos </a:t>
            </a:r>
            <a:r>
              <a:rPr lang="pt-BR"/>
              <a:t>sobre precarização ou não do trabalho -  CUT: RAIS 2009 (Terceirização: + acidentes, &lt; tempo de trabalho, &gt; jornadas, &lt; salários)</a:t>
            </a:r>
          </a:p>
          <a:p>
            <a:pPr lvl="1"/>
            <a:endParaRPr lang="pt-BR"/>
          </a:p>
          <a:p>
            <a:r>
              <a:rPr lang="pt-BR" b="1"/>
              <a:t>Trabalho análogo à escravidão</a:t>
            </a:r>
            <a:endParaRPr lang="en-US"/>
          </a:p>
          <a:p>
            <a:pPr>
              <a:buFont typeface="Arial" charset="0"/>
              <a:buChar char="•"/>
            </a:pPr>
            <a:r>
              <a:rPr lang="pt-BR" b="1"/>
              <a:t> Aperfeiçoamentos legais</a:t>
            </a:r>
            <a:r>
              <a:rPr lang="pt-BR"/>
              <a:t>: aperfeiçoamento da Port. Interministerial 02, de 2011</a:t>
            </a:r>
          </a:p>
          <a:p>
            <a:pPr lvl="1">
              <a:buFont typeface="Arial" charset="0"/>
              <a:buChar char="•"/>
            </a:pPr>
            <a:r>
              <a:rPr lang="pt-BR"/>
              <a:t>  PL 3842/2012 – De. Moreira Mendes – PSD/RO</a:t>
            </a:r>
          </a:p>
          <a:p>
            <a:pPr lvl="1">
              <a:buFont typeface="Arial" charset="0"/>
              <a:buChar char="•"/>
            </a:pPr>
            <a:r>
              <a:rPr lang="pt-BR"/>
              <a:t>  Mobilização</a:t>
            </a:r>
          </a:p>
          <a:p>
            <a:pPr>
              <a:buFont typeface="Arial" charset="0"/>
              <a:buChar char="•"/>
            </a:pPr>
            <a:r>
              <a:rPr lang="pt-BR" b="1"/>
              <a:t> Esclarecimentos ao poder público</a:t>
            </a:r>
          </a:p>
          <a:p>
            <a:pPr>
              <a:buFont typeface="Arial" charset="0"/>
              <a:buChar char="•"/>
            </a:pPr>
            <a:r>
              <a:rPr lang="pt-BR" b="1"/>
              <a:t> Boas práticas</a:t>
            </a:r>
            <a:r>
              <a:rPr lang="pt-BR"/>
              <a:t> </a:t>
            </a:r>
          </a:p>
          <a:p>
            <a:pPr lvl="1">
              <a:buFont typeface="Arial" charset="0"/>
              <a:buChar char="•"/>
            </a:pPr>
            <a:r>
              <a:rPr lang="pt-BR"/>
              <a:t> Consolidação: gestão das empresas (Brookfield)</a:t>
            </a:r>
          </a:p>
          <a:p>
            <a:pPr lvl="1">
              <a:buFont typeface="Arial" charset="0"/>
              <a:buChar char="•"/>
            </a:pPr>
            <a:r>
              <a:rPr lang="pt-BR"/>
              <a:t> Regras de conduta/ pacote mínimo de cuidados</a:t>
            </a:r>
            <a:r>
              <a:rPr lang="pt-BR" b="1"/>
              <a:t>  </a:t>
            </a:r>
            <a:endParaRPr lang="en-US"/>
          </a:p>
          <a:p>
            <a:pPr lvl="1">
              <a:buFont typeface="Arial" charset="0"/>
              <a:buChar char="•"/>
            </a:pPr>
            <a:r>
              <a:rPr lang="en-US" b="1"/>
              <a:t> </a:t>
            </a:r>
            <a:r>
              <a:rPr lang="pt-BR"/>
              <a:t>Comunicação</a:t>
            </a:r>
          </a:p>
          <a:p>
            <a:endParaRPr lang="pt-BR" b="1"/>
          </a:p>
          <a:p>
            <a:r>
              <a:rPr lang="pt-BR" b="1"/>
              <a:t>FIESP</a:t>
            </a:r>
            <a:r>
              <a:rPr lang="pt-BR"/>
              <a:t> – 4/12 (com Ana Medina) – novos eventos multisetoriais; midia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r>
              <a:rPr lang="pt-BR" b="1"/>
              <a:t>Comitê de RH - </a:t>
            </a:r>
            <a:r>
              <a:rPr lang="pt-BR"/>
              <a:t>Formalização no setor</a:t>
            </a:r>
            <a:endParaRPr lang="en-US" sz="2000"/>
          </a:p>
          <a:p>
            <a:endParaRPr lang="pt-BR" b="1"/>
          </a:p>
        </p:txBody>
      </p:sp>
      <p:sp>
        <p:nvSpPr>
          <p:cNvPr id="1229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8</a:t>
            </a:r>
            <a:endParaRPr 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3317" name="Retângulo 7"/>
          <p:cNvSpPr>
            <a:spLocks noChangeArrowheads="1"/>
          </p:cNvSpPr>
          <p:nvPr/>
        </p:nvSpPr>
        <p:spPr bwMode="auto">
          <a:xfrm>
            <a:off x="268288" y="981075"/>
            <a:ext cx="86248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</p:txBody>
      </p:sp>
      <p:sp>
        <p:nvSpPr>
          <p:cNvPr id="1331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/>
              <a:t>9</a:t>
            </a:r>
            <a:endParaRPr lang="en-US" sz="1000" dirty="0"/>
          </a:p>
        </p:txBody>
      </p:sp>
      <p:sp>
        <p:nvSpPr>
          <p:cNvPr id="13319" name="Retângulo 7"/>
          <p:cNvSpPr>
            <a:spLocks noChangeArrowheads="1"/>
          </p:cNvSpPr>
          <p:nvPr/>
        </p:nvSpPr>
        <p:spPr bwMode="auto">
          <a:xfrm>
            <a:off x="179388" y="1052513"/>
            <a:ext cx="8624887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/>
              <a:t>Proposta FGV para a Brookfield – Importância Socioeconômica da Terceirização na Construção Civil</a:t>
            </a:r>
            <a:r>
              <a:rPr lang="pt-BR" sz="1600"/>
              <a:t> – Minuta para ajuste de escopo - 14/12/2012</a:t>
            </a:r>
          </a:p>
          <a:p>
            <a:endParaRPr lang="pt-BR" sz="1600"/>
          </a:p>
          <a:p>
            <a:r>
              <a:rPr lang="pt-BR"/>
              <a:t>1ª Etapa -  Terceirização no setor (analítico, não quantificável)</a:t>
            </a:r>
          </a:p>
          <a:p>
            <a:r>
              <a:rPr lang="pt-BR"/>
              <a:t>2ª Etapa – Impacto econômico da cadeia construção civil (numérico, quantificável)</a:t>
            </a:r>
          </a:p>
          <a:p>
            <a:r>
              <a:rPr lang="pt-BR"/>
              <a:t>3ª Etapa – Importância social/externalidades do setor (analítico, não quantificável).</a:t>
            </a:r>
          </a:p>
          <a:p>
            <a:endParaRPr lang="pt-BR" sz="1600"/>
          </a:p>
          <a:p>
            <a:r>
              <a:rPr lang="pt-BR" sz="1600" b="1"/>
              <a:t>Comentários enviados</a:t>
            </a:r>
          </a:p>
          <a:p>
            <a:pPr>
              <a:buFont typeface="Arial" charset="0"/>
              <a:buChar char="•"/>
            </a:pPr>
            <a:r>
              <a:rPr lang="pt-BR"/>
              <a:t> Foco no imobiliário (em vez de construção civil como um todo)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Possibilidade de inclusão de:</a:t>
            </a:r>
          </a:p>
          <a:p>
            <a:pPr lvl="1">
              <a:buFont typeface="Arial" charset="0"/>
              <a:buChar char="•"/>
            </a:pPr>
            <a:r>
              <a:rPr lang="pt-BR" i="1"/>
              <a:t> Turn-over </a:t>
            </a:r>
            <a:r>
              <a:rPr lang="pt-BR"/>
              <a:t>/especialização: efeito negativo se proibição. Indicativos numéricos</a:t>
            </a:r>
          </a:p>
          <a:p>
            <a:pPr lvl="1">
              <a:buFont typeface="Arial" charset="0"/>
              <a:buChar char="•"/>
            </a:pPr>
            <a:r>
              <a:rPr lang="pt-BR"/>
              <a:t> Precarização do trabalho -  CUT: RAIS 2009 (Terceirização: + acidentes, &lt; tempo de trabalho, &gt; jornadas, &lt; salários)</a:t>
            </a:r>
          </a:p>
          <a:p>
            <a:pPr lvl="1"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Impacto econômico: arrecadação de impostos e empregos em toda a cadeia para cada m2 produzido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Ligação : Terceirização (ou de sua proibição- Etapa 1) e importância  do Setor (Etapas 2 e 3)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958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pt-BR" sz="2400" dirty="0"/>
              <a:t> Cartórios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400" dirty="0"/>
              <a:t> Desoneração da Folha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400" dirty="0"/>
              <a:t> Normas de Desempenho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400" dirty="0"/>
              <a:t> Atrasos de obra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pt-BR" sz="2400" dirty="0"/>
              <a:t> Cadastro Positivo</a:t>
            </a: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Min. Planejamento 12/3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5365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60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/>
              <a:t>Recursos bloqueados   </a:t>
            </a:r>
            <a:r>
              <a:rPr lang="pt-BR"/>
              <a:t>-  R$ 2,25 bi (30/9/2012) – 12 empresas</a:t>
            </a:r>
          </a:p>
          <a:p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</a:t>
            </a:r>
            <a:r>
              <a:rPr lang="pt-BR" b="1"/>
              <a:t>Racionalização e padronização </a:t>
            </a:r>
            <a:endParaRPr lang="en-US" sz="2000" b="1"/>
          </a:p>
          <a:p>
            <a:pPr lvl="1">
              <a:buFont typeface="Arial" charset="0"/>
              <a:buChar char="•"/>
            </a:pPr>
            <a:r>
              <a:rPr lang="pt-BR"/>
              <a:t>Padronização nacional de documentos</a:t>
            </a:r>
            <a:endParaRPr lang="en-US" sz="2000"/>
          </a:p>
          <a:p>
            <a:pPr lvl="1">
              <a:buFont typeface="Arial" charset="0"/>
              <a:buChar char="•"/>
            </a:pPr>
            <a:r>
              <a:rPr lang="pt-BR"/>
              <a:t>Automatização de processos – informatização – piloto em São Paulo</a:t>
            </a:r>
          </a:p>
          <a:p>
            <a:pPr lvl="1"/>
            <a:endParaRPr lang="en-US" sz="2000"/>
          </a:p>
          <a:p>
            <a:pPr>
              <a:buFont typeface="Arial" charset="0"/>
              <a:buChar char="•"/>
            </a:pPr>
            <a:r>
              <a:rPr lang="pt-BR"/>
              <a:t> </a:t>
            </a:r>
            <a:r>
              <a:rPr lang="pt-BR" b="1"/>
              <a:t>Ouvidoria</a:t>
            </a:r>
            <a:r>
              <a:rPr lang="pt-BR"/>
              <a:t> -  mesas de pactuação e controle</a:t>
            </a:r>
            <a:endParaRPr lang="en-US" sz="2000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r>
              <a:rPr lang="pt-BR" b="1"/>
              <a:t> Unificação de cadastros </a:t>
            </a:r>
            <a:r>
              <a:rPr lang="pt-BR"/>
              <a:t>– territorialidade/competição; </a:t>
            </a:r>
            <a:endParaRPr lang="en-US" sz="2000"/>
          </a:p>
          <a:p>
            <a:r>
              <a:rPr lang="pt-BR"/>
              <a:t> </a:t>
            </a:r>
            <a:endParaRPr lang="en-US" sz="2000"/>
          </a:p>
          <a:p>
            <a:pPr>
              <a:buFont typeface="Arial" charset="0"/>
              <a:buChar char="•"/>
            </a:pPr>
            <a:r>
              <a:rPr lang="pt-BR"/>
              <a:t> </a:t>
            </a:r>
            <a:r>
              <a:rPr lang="pt-BR" b="1"/>
              <a:t>Caixa/Bancos</a:t>
            </a:r>
          </a:p>
          <a:p>
            <a:pPr lvl="1">
              <a:buFont typeface="Arial" charset="0"/>
              <a:buChar char="•"/>
            </a:pPr>
            <a:r>
              <a:rPr lang="pt-BR"/>
              <a:t> Revisão dos contratos/ conferência prévia</a:t>
            </a:r>
            <a:endParaRPr lang="en-US"/>
          </a:p>
          <a:p>
            <a:pPr lvl="1">
              <a:buFont typeface="Arial" charset="0"/>
              <a:buChar char="•"/>
            </a:pPr>
            <a:r>
              <a:rPr lang="pt-BR"/>
              <a:t>“Banco de cláusulas”</a:t>
            </a:r>
            <a:endParaRPr lang="en-US"/>
          </a:p>
          <a:p>
            <a:pPr lvl="1">
              <a:buFont typeface="Arial" charset="0"/>
              <a:buChar char="•"/>
            </a:pPr>
            <a:r>
              <a:rPr lang="pt-BR"/>
              <a:t> Desconcentração no final do mês</a:t>
            </a:r>
            <a:endParaRPr lang="en-US"/>
          </a:p>
          <a:p>
            <a:pPr lvl="1">
              <a:buFont typeface="Arial" charset="0"/>
              <a:buChar char="•"/>
            </a:pPr>
            <a:r>
              <a:rPr lang="pt-BR"/>
              <a:t> Assinatura eletrônica/ troca de informações via arquivos Banco/Empresas</a:t>
            </a:r>
            <a:endParaRPr lang="en-US"/>
          </a:p>
          <a:p>
            <a:pPr lvl="1">
              <a:buFont typeface="Arial" charset="0"/>
              <a:buChar char="•"/>
            </a:pPr>
            <a:r>
              <a:rPr lang="pt-BR"/>
              <a:t> Convênio com prefeituras - emissão de ITBI on-line</a:t>
            </a:r>
          </a:p>
          <a:p>
            <a:endParaRPr lang="pt-BR" b="1"/>
          </a:p>
          <a:p>
            <a:r>
              <a:rPr lang="pt-BR" b="1"/>
              <a:t>Regulamentação Res. 4088/12 CMN </a:t>
            </a:r>
            <a:r>
              <a:rPr lang="pt-BR"/>
              <a:t>- alternativa para acompanhamento: integrar informações de Cartórios e Sistema Público de Garantias de Crédito, viabilizando as operações com base neste Sistema</a:t>
            </a:r>
          </a:p>
          <a:p>
            <a:pPr lvl="1">
              <a:buFont typeface="Arial" charset="0"/>
              <a:buChar char="•"/>
            </a:pPr>
            <a:endParaRPr lang="pt-BR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10</a:t>
            </a:r>
            <a:endParaRPr lang="en-US" sz="100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/>
              <a:t>ARISP (apoio IRIB) – </a:t>
            </a:r>
            <a:r>
              <a:rPr lang="pt-BR"/>
              <a:t>protocolo no CGJ-SP  em 5/10/2012 – termo final para 2014</a:t>
            </a:r>
          </a:p>
          <a:p>
            <a:pPr>
              <a:buFont typeface="Arial" charset="0"/>
              <a:buChar char="•"/>
            </a:pPr>
            <a:r>
              <a:rPr lang="pt-BR"/>
              <a:t> Uso de plataformas existentes; E-protocolo; intercâmbio de dados: XML/ PDF/A</a:t>
            </a:r>
          </a:p>
          <a:p>
            <a:pPr>
              <a:buFont typeface="Arial" charset="0"/>
              <a:buChar char="•"/>
            </a:pPr>
            <a:r>
              <a:rPr lang="pt-BR"/>
              <a:t> Emolumentos pela internet; acompanhamento online; avisos email/SMS</a:t>
            </a:r>
          </a:p>
          <a:p>
            <a:endParaRPr lang="pt-BR" b="1"/>
          </a:p>
          <a:p>
            <a:r>
              <a:rPr lang="pt-BR" b="1"/>
              <a:t>Agentes financeiros</a:t>
            </a:r>
          </a:p>
          <a:p>
            <a:pPr>
              <a:buFont typeface="Arial" charset="0"/>
              <a:buChar char="•"/>
            </a:pPr>
            <a:r>
              <a:rPr lang="pt-BR"/>
              <a:t> Contratos como “escritura pública” </a:t>
            </a:r>
          </a:p>
          <a:p>
            <a:pPr>
              <a:buFont typeface="Arial" charset="0"/>
              <a:buChar char="•"/>
            </a:pPr>
            <a:r>
              <a:rPr lang="pt-BR"/>
              <a:t> ECP – extrato de contrato - formato simplificado  - negociais/garantias</a:t>
            </a:r>
          </a:p>
          <a:p>
            <a:pPr>
              <a:buFont typeface="Arial" charset="0"/>
              <a:buChar char="•"/>
            </a:pPr>
            <a:r>
              <a:rPr lang="pt-BR"/>
              <a:t>  Via assinada com o Banco – responsabilidade de que o contrato formalizado, assinado pelas partes e arquivado</a:t>
            </a:r>
          </a:p>
          <a:p>
            <a:endParaRPr lang="pt-BR" b="1"/>
          </a:p>
          <a:p>
            <a:r>
              <a:rPr lang="pt-BR" b="1"/>
              <a:t>Prazo previsto: 18/4. Até o fim de 2013 uso pode ser estendido a todo o país</a:t>
            </a:r>
          </a:p>
          <a:p>
            <a:endParaRPr lang="pt-BR" b="1"/>
          </a:p>
          <a:p>
            <a:r>
              <a:rPr lang="pt-BR" b="1"/>
              <a:t>Reuniões com ARISP – 4ª-feira, 17/4, 17h</a:t>
            </a:r>
            <a:r>
              <a:rPr lang="pt-BR"/>
              <a:t>, sede da ARISP -  Rua Maria Paula, 121</a:t>
            </a:r>
          </a:p>
          <a:p>
            <a:endParaRPr lang="pt-BR"/>
          </a:p>
          <a:p>
            <a:r>
              <a:rPr lang="pt-BR" b="1"/>
              <a:t>ABECIP</a:t>
            </a:r>
            <a:r>
              <a:rPr lang="pt-BR"/>
              <a:t> (Cyrela/Puppi- Filipe Pontual) </a:t>
            </a:r>
          </a:p>
          <a:p>
            <a:endParaRPr lang="pt-BR" b="1"/>
          </a:p>
        </p:txBody>
      </p:sp>
      <p:sp>
        <p:nvSpPr>
          <p:cNvPr id="1639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11</a:t>
            </a:r>
            <a:endParaRPr lang="en-US" sz="10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 – Rio de Janeiro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/>
              <a:t>12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Retângulo 7"/>
          <p:cNvSpPr>
            <a:spLocks noChangeArrowheads="1"/>
          </p:cNvSpPr>
          <p:nvPr/>
        </p:nvSpPr>
        <p:spPr bwMode="auto">
          <a:xfrm>
            <a:off x="179388" y="765175"/>
            <a:ext cx="8964612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/>
              <a:t>Principais problemas </a:t>
            </a:r>
            <a:r>
              <a:rPr lang="pt-BR"/>
              <a:t>(exceção: 3º Ofício do RJ)</a:t>
            </a:r>
            <a:endParaRPr lang="pt-BR" b="1"/>
          </a:p>
          <a:p>
            <a:pPr>
              <a:buFont typeface="Arial" charset="0"/>
              <a:buChar char="•"/>
            </a:pPr>
            <a:r>
              <a:rPr lang="pt-BR"/>
              <a:t>Prazos para registro ou averbação superior a 30 dias</a:t>
            </a:r>
            <a:endParaRPr lang="en-US"/>
          </a:p>
          <a:p>
            <a:pPr>
              <a:buFont typeface="Arial" charset="0"/>
              <a:buChar char="•"/>
            </a:pPr>
            <a:r>
              <a:rPr lang="pt-BR"/>
              <a:t> Apresentação de exigências em etapas;  prazo entre reapresentação &gt;  30 dias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r>
              <a:rPr lang="pt-BR" b="1"/>
              <a:t>Custas/emolumentos</a:t>
            </a:r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Questão é crítica nas negociações pela frente. Diferenças de procedimentos impedem um julgamento mais simplista a respeito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r>
              <a:rPr lang="pt-BR" b="1"/>
              <a:t> Lei nº 6370, de 20/12/12 – RJ – </a:t>
            </a:r>
            <a:r>
              <a:rPr lang="pt-BR"/>
              <a:t>dispensa pagamento de emolumentos no PMCMV</a:t>
            </a:r>
          </a:p>
          <a:p>
            <a:pPr>
              <a:buFont typeface="Arial" charset="0"/>
              <a:buChar char="•"/>
            </a:pPr>
            <a:r>
              <a:rPr lang="pt-BR"/>
              <a:t> 1º de Duque de Caxias e 3º de Belfort Roxo não recebem mais contratos</a:t>
            </a:r>
            <a:endParaRPr lang="en-US"/>
          </a:p>
          <a:p>
            <a:pPr>
              <a:buFont typeface="Arial" charset="0"/>
              <a:buChar char="•"/>
            </a:pPr>
            <a:endParaRPr lang="pt-BR"/>
          </a:p>
          <a:p>
            <a:r>
              <a:rPr lang="pt-BR" b="1"/>
              <a:t> 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Definição de </a:t>
            </a:r>
            <a:r>
              <a:rPr lang="pt-BR" i="1"/>
              <a:t>Check-lists</a:t>
            </a:r>
            <a:r>
              <a:rPr lang="pt-BR"/>
              <a:t>  - PF e Memorial de Incorporação - ok</a:t>
            </a:r>
          </a:p>
          <a:p>
            <a:pPr>
              <a:buFont typeface="Arial" charset="0"/>
              <a:buChar char="•"/>
            </a:pPr>
            <a:r>
              <a:rPr lang="pt-BR"/>
              <a:t> Estudos sobre Tabela e custos pagos a Cartórios – ok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r>
              <a:rPr lang="pt-BR" b="1"/>
              <a:t>Agendamento - apresentação ABRAINC para ADEMI – L. F. Moura (Brookfield)</a:t>
            </a:r>
          </a:p>
          <a:p>
            <a:pPr>
              <a:buFont typeface="Arial" charset="0"/>
              <a:buChar char="•"/>
            </a:pPr>
            <a:r>
              <a:rPr lang="pt-BR" b="1"/>
              <a:t> </a:t>
            </a:r>
            <a:r>
              <a:rPr lang="pt-BR"/>
              <a:t>Leis Estaduais 6378 (corretagem) e 6.370 (emolumentos) </a:t>
            </a:r>
            <a:endParaRPr lang="en-US"/>
          </a:p>
          <a:p>
            <a:pPr>
              <a:buFont typeface="Arial" charset="0"/>
              <a:buChar char="•"/>
            </a:pPr>
            <a:endParaRPr lang="en-US" b="1"/>
          </a:p>
          <a:p>
            <a:r>
              <a:rPr lang="pt-BR"/>
              <a:t> </a:t>
            </a:r>
            <a:endParaRPr lang="en-US"/>
          </a:p>
        </p:txBody>
      </p:sp>
      <p:sp>
        <p:nvSpPr>
          <p:cNvPr id="17416" name="AutoShape 18"/>
          <p:cNvSpPr>
            <a:spLocks noChangeArrowheads="1"/>
          </p:cNvSpPr>
          <p:nvPr/>
        </p:nvSpPr>
        <p:spPr bwMode="auto">
          <a:xfrm>
            <a:off x="179388" y="3790950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600" b="1">
                <a:latin typeface="Verdana" pitchFamily="34" charset="0"/>
              </a:rPr>
              <a:t>Propostas/ ações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577262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20/2 e 19/3 com Min.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Fazenda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Receita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8437" name="Retângulo 7"/>
          <p:cNvSpPr>
            <a:spLocks noChangeArrowheads="1"/>
          </p:cNvSpPr>
          <p:nvPr/>
        </p:nvSpPr>
        <p:spPr bwMode="auto">
          <a:xfrm>
            <a:off x="179388" y="549275"/>
            <a:ext cx="8785225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Simplificação e alinhamento de fluxo de caixa </a:t>
            </a:r>
            <a:r>
              <a:rPr lang="pt-BR" dirty="0"/>
              <a:t>– pesquisa CNI 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Especificidades/exceções poderiam levar à inviabilização da medida para o setor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20/2</a:t>
            </a:r>
            <a:r>
              <a:rPr lang="pt-BR" dirty="0"/>
              <a:t> - obras sob novo regime poderão mantê-lo até seu final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Abatimentos descartados</a:t>
            </a:r>
            <a:r>
              <a:rPr lang="pt-BR" dirty="0"/>
              <a:t>: </a:t>
            </a:r>
            <a:r>
              <a:rPr lang="pt-BR" dirty="0" err="1"/>
              <a:t>cumulatividade</a:t>
            </a:r>
            <a:r>
              <a:rPr lang="pt-BR" dirty="0"/>
              <a:t> faz parte do conceito da medida</a:t>
            </a:r>
            <a:endParaRPr lang="pt-BR" b="1" dirty="0"/>
          </a:p>
          <a:p>
            <a:pPr>
              <a:buFont typeface="Arial" charset="0"/>
              <a:buChar char="•"/>
            </a:pPr>
            <a:endParaRPr lang="en-US" b="1" dirty="0"/>
          </a:p>
          <a:p>
            <a:pPr>
              <a:buFont typeface="Arial" charset="0"/>
              <a:buChar char="•"/>
            </a:pPr>
            <a:r>
              <a:rPr lang="en-US" b="1" dirty="0"/>
              <a:t> E</a:t>
            </a:r>
            <a:r>
              <a:rPr lang="pt-BR" b="1" dirty="0" err="1"/>
              <a:t>studo</a:t>
            </a:r>
            <a:r>
              <a:rPr lang="pt-BR" b="1" dirty="0"/>
              <a:t> de transição para CEI obtido pré 31/3 </a:t>
            </a:r>
            <a:r>
              <a:rPr lang="pt-BR" dirty="0"/>
              <a:t>- redução do INSS da Folha de 20% para alíquota a ser definida – nova discussão com Ministro.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r>
              <a:rPr lang="pt-BR" b="1" dirty="0"/>
              <a:t>MP 612 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Desoneração sobre obras iniciadas a partir de 1/abril </a:t>
            </a:r>
            <a:r>
              <a:rPr lang="pt-BR" dirty="0"/>
              <a:t>– CEI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b="1" dirty="0"/>
              <a:t> Enquadramento</a:t>
            </a:r>
            <a:r>
              <a:rPr lang="pt-BR" dirty="0"/>
              <a:t>: preponderância da atividade e não proporcionalidade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Reunião técnica com Receita </a:t>
            </a:r>
            <a:r>
              <a:rPr lang="pt-BR" dirty="0"/>
              <a:t>- indicação de 1 rep. técnico empresas/ABRAINC</a:t>
            </a:r>
          </a:p>
          <a:p>
            <a:r>
              <a:rPr lang="pt-BR" dirty="0"/>
              <a:t>Pontos trazidos serão enviados à Receita para sua resposta. </a:t>
            </a:r>
          </a:p>
          <a:p>
            <a:endParaRPr lang="en-US" dirty="0"/>
          </a:p>
        </p:txBody>
      </p:sp>
      <p:sp>
        <p:nvSpPr>
          <p:cNvPr id="1843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13</a:t>
            </a:r>
            <a:endParaRPr 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577262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9/4 – CBIC/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Receita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tângulo 7"/>
          <p:cNvSpPr>
            <a:spLocks noChangeArrowheads="1"/>
          </p:cNvSpPr>
          <p:nvPr/>
        </p:nvSpPr>
        <p:spPr bwMode="auto">
          <a:xfrm>
            <a:off x="179388" y="549275"/>
            <a:ext cx="8785225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Questões enviadas pelas empresas</a:t>
            </a:r>
          </a:p>
          <a:p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Empreitada de mão de obra devem usar  a CEI  da tomadora do serviço</a:t>
            </a:r>
            <a:r>
              <a:rPr lang="pt-BR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pt-BR" dirty="0" smtClean="0"/>
              <a:t> </a:t>
            </a:r>
            <a:r>
              <a:rPr lang="en-US" dirty="0" smtClean="0"/>
              <a:t>Como </a:t>
            </a:r>
            <a:r>
              <a:rPr lang="en-US" dirty="0" err="1" smtClean="0"/>
              <a:t>documentar</a:t>
            </a:r>
            <a:r>
              <a:rPr lang="en-US" dirty="0" smtClean="0"/>
              <a:t> a </a:t>
            </a:r>
            <a:r>
              <a:rPr lang="en-US" dirty="0" err="1" smtClean="0"/>
              <a:t>retenção</a:t>
            </a:r>
            <a:r>
              <a:rPr lang="en-US" dirty="0" smtClean="0"/>
              <a:t> de 3,5% </a:t>
            </a:r>
            <a:r>
              <a:rPr lang="en-US" dirty="0" err="1" smtClean="0"/>
              <a:t>sem</a:t>
            </a:r>
            <a:r>
              <a:rPr lang="en-US" dirty="0" smtClean="0"/>
              <a:t>  </a:t>
            </a:r>
            <a:r>
              <a:rPr lang="en-US" dirty="0" err="1" smtClean="0"/>
              <a:t>regulamentação</a:t>
            </a:r>
            <a:r>
              <a:rPr lang="en-US" dirty="0" smtClean="0"/>
              <a:t> formal </a:t>
            </a:r>
            <a:r>
              <a:rPr lang="en-US" dirty="0" err="1" smtClean="0"/>
              <a:t>pela</a:t>
            </a:r>
            <a:r>
              <a:rPr lang="en-US" dirty="0" smtClean="0"/>
              <a:t> RFB?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pt-BR" dirty="0" smtClean="0"/>
              <a:t>Como </a:t>
            </a:r>
            <a:r>
              <a:rPr lang="pt-BR" dirty="0"/>
              <a:t>será feita a proporção para o pessoal administrativo, sem CEI específico</a:t>
            </a:r>
            <a:r>
              <a:rPr lang="pt-BR" dirty="0" smtClean="0"/>
              <a:t>?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 smtClean="0"/>
              <a:t> Preponderância </a:t>
            </a:r>
            <a:r>
              <a:rPr lang="pt-BR" dirty="0"/>
              <a:t>-  período a ser considerado</a:t>
            </a:r>
            <a:endParaRPr lang="en-US" dirty="0"/>
          </a:p>
          <a:p>
            <a:endParaRPr lang="pt-BR" dirty="0"/>
          </a:p>
          <a:p>
            <a:r>
              <a:rPr lang="pt-BR" b="1" dirty="0"/>
              <a:t>Relato de Maria Tereza C. Pereira (</a:t>
            </a:r>
            <a:r>
              <a:rPr lang="pt-BR" b="1" dirty="0" err="1"/>
              <a:t>Brookfield</a:t>
            </a:r>
            <a:r>
              <a:rPr lang="pt-BR" b="1" dirty="0"/>
              <a:t>)</a:t>
            </a:r>
            <a:endParaRPr lang="en-US" b="1" dirty="0"/>
          </a:p>
          <a:p>
            <a:pPr>
              <a:buFont typeface="Arial" charset="0"/>
              <a:buChar char="•"/>
            </a:pPr>
            <a:r>
              <a:rPr lang="pt-BR" dirty="0"/>
              <a:t>CNAE de construção/ receitas de incorporação - retificar o CNAE  </a:t>
            </a:r>
            <a:endParaRPr lang="en-US" dirty="0"/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pt-BR" dirty="0"/>
              <a:t>Contribuição de 2% sobre a receita bruta deverá seguir a regra geral do faturamento.</a:t>
            </a:r>
            <a:endParaRPr lang="en-US" dirty="0"/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pt-BR" dirty="0"/>
              <a:t> Mudança de preponderância (Faixa 1 e Faixas 2/3)</a:t>
            </a:r>
            <a:endParaRPr lang="en-US" dirty="0"/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pt-BR" dirty="0"/>
              <a:t> MP 612: retenção de 3,5% será aplicada para todo o faturamento.</a:t>
            </a:r>
            <a:endParaRPr lang="en-US" dirty="0"/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pt-BR" dirty="0"/>
              <a:t> Folha da administração entraria na desoneração. Base de cálculo: somar todas as  receitas e deduzir as oriundas das obras com CEI abertas  até 31/03/2013 e aplicar o percentual de 2%.</a:t>
            </a:r>
            <a:endParaRPr lang="en-US" dirty="0"/>
          </a:p>
        </p:txBody>
      </p:sp>
      <p:sp>
        <p:nvSpPr>
          <p:cNvPr id="1946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14</a:t>
            </a:r>
            <a:endParaRPr lang="en-US" sz="1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048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/>
              <a:t>15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0485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765175"/>
            <a:ext cx="8626475" cy="5816600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/>
              <a:t>Reuniões iniciais Serasa Experian com Cyrela, Rossi, Even, Tecnisa, PDG, MRV, Brookfield, Queiroz Galvão</a:t>
            </a:r>
          </a:p>
          <a:p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Cadastro Positivo  - Lei 12.414/11 e Decreto 7.829/12. </a:t>
            </a:r>
          </a:p>
          <a:p>
            <a:pPr>
              <a:buFont typeface="Arial" charset="0"/>
              <a:buChar char="•"/>
            </a:pPr>
            <a:r>
              <a:rPr lang="pt-BR"/>
              <a:t> Lei 12.414, Art. 9o , § 1º “</a:t>
            </a:r>
            <a:r>
              <a:rPr lang="pt-BR" i="1"/>
              <a:t>o gestor que receber informações por meio de compartilhamento equipara-se .. ao gestor que anotou originariamente a informação, inclusive quanto à responsabilidade solidária por eventuais prejuízos causados e ao dever de receber e processar impugnação e realizar retificações</a:t>
            </a:r>
            <a:r>
              <a:rPr lang="pt-BR"/>
              <a:t>”</a:t>
            </a:r>
          </a:p>
          <a:p>
            <a:endParaRPr lang="pt-BR" b="1"/>
          </a:p>
          <a:p>
            <a:r>
              <a:rPr lang="pt-BR" b="1"/>
              <a:t>Reunião 26/3 – Jurídicos/SERASA</a:t>
            </a:r>
          </a:p>
          <a:p>
            <a:endParaRPr lang="pt-BR"/>
          </a:p>
          <a:p>
            <a:pPr>
              <a:buFont typeface="Arial" charset="0"/>
              <a:buChar char="•"/>
            </a:pPr>
            <a:r>
              <a:rPr lang="en-US"/>
              <a:t> C</a:t>
            </a:r>
            <a:r>
              <a:rPr lang="pt-BR"/>
              <a:t>omo marcar os clientes com renegociação extrajudicial (Serasa irá checar)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Operacional  - guarda das autorizações e das consultas ao bureau positivo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r>
              <a:rPr lang="pt-BR"/>
              <a:t> Garantir o entendimento do cliente para o conceito do bureau positivo</a:t>
            </a:r>
          </a:p>
          <a:p>
            <a:endParaRPr lang="en-US"/>
          </a:p>
          <a:p>
            <a:r>
              <a:rPr lang="pt-BR"/>
              <a:t> Decisão por seguir em frente – discussão de proposta comercial com Cyrela (Pupi), Rossi (Carletto), Brookfield (Piccinini) e Even (Denise) à frente</a:t>
            </a:r>
            <a:endParaRPr lang="en-US"/>
          </a:p>
          <a:p>
            <a:endParaRPr lang="pt-BR"/>
          </a:p>
          <a:p>
            <a:r>
              <a:rPr lang="pt-BR" b="1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/>
              <a:t>ABRAINC –</a:t>
            </a:r>
            <a:r>
              <a:rPr lang="pt-BR"/>
              <a:t> formalização, Comitê Jurídico, atuação – das 9:00h às 9:10h</a:t>
            </a:r>
          </a:p>
          <a:p>
            <a:endParaRPr lang="pt-BR"/>
          </a:p>
          <a:p>
            <a:r>
              <a:rPr lang="pt-BR" b="1"/>
              <a:t>Relações de Trabalho/ Terceirização</a:t>
            </a:r>
            <a:r>
              <a:rPr lang="pt-BR"/>
              <a:t> – 9:10h às  9:40h</a:t>
            </a:r>
          </a:p>
          <a:p>
            <a:endParaRPr lang="pt-BR"/>
          </a:p>
          <a:p>
            <a:r>
              <a:rPr lang="pt-BR" b="1"/>
              <a:t>Atualizações – 9:40h às 10:00h</a:t>
            </a:r>
          </a:p>
          <a:p>
            <a:pPr>
              <a:buFont typeface="Arial" charset="0"/>
              <a:buChar char="•"/>
            </a:pPr>
            <a:r>
              <a:rPr lang="pt-BR" b="1"/>
              <a:t> </a:t>
            </a:r>
            <a:r>
              <a:rPr lang="pt-BR"/>
              <a:t>Cartórios </a:t>
            </a:r>
          </a:p>
          <a:p>
            <a:pPr>
              <a:buFont typeface="Arial" charset="0"/>
              <a:buChar char="•"/>
            </a:pPr>
            <a:r>
              <a:rPr lang="pt-BR"/>
              <a:t> Desoneração da Folha </a:t>
            </a:r>
          </a:p>
          <a:p>
            <a:pPr>
              <a:buFont typeface="Arial" charset="0"/>
              <a:buChar char="•"/>
            </a:pPr>
            <a:r>
              <a:rPr lang="pt-BR"/>
              <a:t> Normas de Desempenho</a:t>
            </a:r>
          </a:p>
          <a:p>
            <a:pPr>
              <a:buFont typeface="Arial" charset="0"/>
              <a:buChar char="•"/>
            </a:pPr>
            <a:r>
              <a:rPr lang="pt-BR"/>
              <a:t> Atrasos de obra </a:t>
            </a:r>
          </a:p>
          <a:p>
            <a:pPr>
              <a:buFont typeface="Arial" charset="0"/>
              <a:buChar char="•"/>
            </a:pPr>
            <a:r>
              <a:rPr lang="pt-BR"/>
              <a:t> Cadastro Positivo</a:t>
            </a:r>
          </a:p>
          <a:p>
            <a:endParaRPr lang="pt-BR"/>
          </a:p>
          <a:p>
            <a:r>
              <a:rPr lang="pt-BR" b="1"/>
              <a:t>Corretagem Apartada</a:t>
            </a:r>
            <a:r>
              <a:rPr lang="pt-BR"/>
              <a:t> – 10:00h às 11h</a:t>
            </a:r>
          </a:p>
          <a:p>
            <a:pPr>
              <a:buFont typeface="Arial" charset="0"/>
              <a:buChar char="•"/>
            </a:pPr>
            <a:r>
              <a:rPr lang="pt-BR"/>
              <a:t> A corretagem do ponto de vista dos Incorporadores</a:t>
            </a:r>
          </a:p>
          <a:p>
            <a:pPr>
              <a:buFont typeface="Arial" charset="0"/>
              <a:buChar char="•"/>
            </a:pPr>
            <a:r>
              <a:rPr lang="pt-BR"/>
              <a:t> </a:t>
            </a:r>
            <a:r>
              <a:rPr lang="pt-BR" i="1"/>
              <a:t>Houses</a:t>
            </a:r>
            <a:r>
              <a:rPr lang="pt-BR"/>
              <a:t> das empresas </a:t>
            </a:r>
            <a:r>
              <a:rPr lang="pt-BR" b="1"/>
              <a:t>- </a:t>
            </a:r>
            <a:r>
              <a:rPr lang="pt-BR"/>
              <a:t>Dr. Euclides Mendonça</a:t>
            </a:r>
            <a:endParaRPr lang="en-US"/>
          </a:p>
          <a:p>
            <a:pPr>
              <a:buFont typeface="Arial" charset="0"/>
              <a:buChar char="•"/>
            </a:pPr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150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/>
              <a:t>16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150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1510" name="Rectangle 4"/>
          <p:cNvSpPr>
            <a:spLocks/>
          </p:cNvSpPr>
          <p:nvPr/>
        </p:nvSpPr>
        <p:spPr bwMode="auto">
          <a:xfrm>
            <a:off x="250825" y="549275"/>
            <a:ext cx="8626475" cy="55387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b="1">
                <a:sym typeface="Arial" charset="0"/>
              </a:rPr>
              <a:t>Atraso de obra</a:t>
            </a:r>
          </a:p>
          <a:p>
            <a:pPr>
              <a:buFont typeface="Arial" charset="0"/>
              <a:buChar char="•"/>
            </a:pPr>
            <a:r>
              <a:rPr lang="en-US" b="1">
                <a:sym typeface="Arial" charset="0"/>
              </a:rPr>
              <a:t> </a:t>
            </a:r>
            <a:r>
              <a:rPr lang="en-US">
                <a:sym typeface="Arial" charset="0"/>
              </a:rPr>
              <a:t>Tribunal de Justiça de São Paulo- entendimento recente favorável à tolerância</a:t>
            </a:r>
          </a:p>
          <a:p>
            <a:pPr>
              <a:buFont typeface="Arial" charset="0"/>
              <a:buChar char="•"/>
            </a:pPr>
            <a:r>
              <a:rPr lang="en-US">
                <a:sym typeface="Arial" charset="0"/>
              </a:rPr>
              <a:t> PL 178 – Dep Eli Correa Fo.</a:t>
            </a:r>
            <a:r>
              <a:rPr lang="pt-BR">
                <a:sym typeface="Arial" charset="0"/>
              </a:rPr>
              <a:t> - aprovado no CDU p/ CDC. R</a:t>
            </a:r>
            <a:r>
              <a:rPr lang="pt-BR"/>
              <a:t>elator: Ricardo Izar Fo. </a:t>
            </a:r>
            <a:r>
              <a:rPr lang="pt-BR">
                <a:sym typeface="Arial" charset="0"/>
              </a:rPr>
              <a:t>Contato com r</a:t>
            </a:r>
            <a:r>
              <a:rPr lang="pt-BR"/>
              <a:t>elator– definições para agendamento de conversa com relator (MRV verá em MG perspectivas/timing)</a:t>
            </a:r>
          </a:p>
          <a:p>
            <a:pPr>
              <a:buFont typeface="Arial" charset="0"/>
              <a:buChar char="•"/>
            </a:pPr>
            <a:r>
              <a:rPr lang="pt-BR"/>
              <a:t> Reabertura de conversa sobre TAC</a:t>
            </a:r>
          </a:p>
          <a:p>
            <a:endParaRPr lang="pt-BR"/>
          </a:p>
          <a:p>
            <a:r>
              <a:rPr lang="pt-BR" b="1"/>
              <a:t>Normas de Desempenho </a:t>
            </a:r>
          </a:p>
          <a:p>
            <a:pPr>
              <a:buFont typeface="Arial" charset="0"/>
              <a:buChar char="•"/>
            </a:pPr>
            <a:r>
              <a:rPr lang="pt-BR" b="1"/>
              <a:t> </a:t>
            </a:r>
            <a:r>
              <a:rPr lang="pt-BR"/>
              <a:t>10/4- lançamento de Guia Prático das NDs </a:t>
            </a:r>
            <a:r>
              <a:rPr lang="pt-BR" b="1"/>
              <a:t>– </a:t>
            </a:r>
            <a:r>
              <a:rPr lang="pt-BR"/>
              <a:t>Ércio Thomaz/ Carlos Del Mar – exemplares na CBIC</a:t>
            </a:r>
          </a:p>
          <a:p>
            <a:endParaRPr lang="pt-BR" b="1"/>
          </a:p>
          <a:p>
            <a:r>
              <a:rPr lang="pt-BR" b="1"/>
              <a:t>COAF - COFECI-CRECIs</a:t>
            </a:r>
            <a:r>
              <a:rPr lang="pt-BR"/>
              <a:t> fiscalização conforme Lei Federal 9.613/98</a:t>
            </a:r>
          </a:p>
          <a:p>
            <a:pPr>
              <a:buFont typeface="Arial" charset="0"/>
              <a:buChar char="•"/>
            </a:pPr>
            <a:r>
              <a:rPr lang="pt-BR"/>
              <a:t> Procuradoria Geral - FN  - desde 2008</a:t>
            </a:r>
          </a:p>
          <a:p>
            <a:endParaRPr lang="en-US" b="1">
              <a:sym typeface="Arial" charset="0"/>
            </a:endParaRPr>
          </a:p>
          <a:p>
            <a:r>
              <a:rPr lang="pt-BR" b="1"/>
              <a:t>ABRAINC - Princípios e Valores -  </a:t>
            </a:r>
            <a:r>
              <a:rPr lang="pt-BR"/>
              <a:t>Competitividade</a:t>
            </a:r>
          </a:p>
          <a:p>
            <a:endParaRPr lang="en-US" b="1"/>
          </a:p>
          <a:p>
            <a:r>
              <a:rPr lang="en-US" b="1"/>
              <a:t>Construmat – Barcelona 21 a 24/5</a:t>
            </a:r>
            <a:endParaRPr lang="pt-BR" b="1"/>
          </a:p>
          <a:p>
            <a:pPr>
              <a:buFont typeface="Arial" charset="0"/>
              <a:buChar char="•"/>
            </a:pPr>
            <a:r>
              <a:rPr lang="pt-BR" b="1"/>
              <a:t> </a:t>
            </a:r>
            <a:r>
              <a:rPr lang="pt-BR"/>
              <a:t>Delegação - Min. Aguinaldo Ribeiro, com entidades, bancos, academia, empresas</a:t>
            </a:r>
          </a:p>
          <a:p>
            <a:pPr>
              <a:buFont typeface="Arial" charset="0"/>
              <a:buChar char="•"/>
            </a:pPr>
            <a:r>
              <a:rPr lang="pt-BR"/>
              <a:t> Fórum de discussões – Mesas de Diálogo - Júnia Santa Rosa.  Sugestão de tema:</a:t>
            </a:r>
          </a:p>
          <a:p>
            <a:r>
              <a:rPr lang="pt-BR"/>
              <a:t> “A experiência espanhola e os aperfeiçoamentos no sistema registral brasileiro”</a:t>
            </a:r>
            <a:endParaRPr lang="pt-BR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93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Corretagem Apartada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3557" name="Retângulo 7"/>
          <p:cNvSpPr>
            <a:spLocks noChangeArrowheads="1"/>
          </p:cNvSpPr>
          <p:nvPr/>
        </p:nvSpPr>
        <p:spPr bwMode="auto">
          <a:xfrm>
            <a:off x="179388" y="836613"/>
            <a:ext cx="8964612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/>
              <a:t>São Paulo - ACP para cada imobiliária – </a:t>
            </a:r>
            <a:r>
              <a:rPr lang="pt-BR"/>
              <a:t>extensão do TAC Abyara</a:t>
            </a:r>
          </a:p>
          <a:p>
            <a:endParaRPr lang="pt-BR"/>
          </a:p>
          <a:p>
            <a:r>
              <a:rPr lang="pt-BR" b="1"/>
              <a:t>TAC SATI( Lopes) </a:t>
            </a:r>
            <a:r>
              <a:rPr lang="pt-BR"/>
              <a:t>-  não homologado</a:t>
            </a:r>
          </a:p>
          <a:p>
            <a:endParaRPr lang="pt-BR" b="1"/>
          </a:p>
          <a:p>
            <a:r>
              <a:rPr lang="pt-BR" b="1"/>
              <a:t>Relatório de fiscalização das imobiliárias de Alagoas – 31/10/2012 </a:t>
            </a:r>
          </a:p>
          <a:p>
            <a:endParaRPr lang="pt-BR" b="1"/>
          </a:p>
          <a:p>
            <a:r>
              <a:rPr lang="pt-BR" b="1"/>
              <a:t>Lei Nº 6378 DE 02/01/2013 (Estadual - Rio de Janeiro)</a:t>
            </a:r>
          </a:p>
          <a:p>
            <a:r>
              <a:rPr lang="pt-BR"/>
              <a:t>São seus direitos na compra de imóvel pelo programa Minha Casa, Minha Vida: </a:t>
            </a:r>
            <a:endParaRPr lang="en-US"/>
          </a:p>
          <a:p>
            <a:r>
              <a:rPr lang="pt-BR"/>
              <a:t>I - não pagar taxa de corretagem (procure saber se a taxa está embutida na aquisição)</a:t>
            </a:r>
          </a:p>
          <a:p>
            <a:pPr>
              <a:buFont typeface="Arial" charset="0"/>
              <a:buChar char="•"/>
            </a:pPr>
            <a:r>
              <a:rPr lang="pt-BR"/>
              <a:t> Acompanhamento ADEMI – reunião 14/3 -  A.Medina. </a:t>
            </a:r>
          </a:p>
          <a:p>
            <a:pPr>
              <a:buFont typeface="Arial" charset="0"/>
              <a:buChar char="•"/>
            </a:pPr>
            <a:r>
              <a:rPr lang="pt-BR"/>
              <a:t> ABRAINC/ADEMI – LF Moura</a:t>
            </a:r>
          </a:p>
          <a:p>
            <a:pPr>
              <a:buFont typeface="Arial" charset="0"/>
              <a:buChar char="•"/>
            </a:pPr>
            <a:endParaRPr lang="pt-BR"/>
          </a:p>
          <a:p>
            <a:r>
              <a:rPr lang="pt-BR" b="1"/>
              <a:t>Parecer Dr. Nelson Nery – </a:t>
            </a:r>
            <a:r>
              <a:rPr lang="pt-BR"/>
              <a:t>viés consumerista</a:t>
            </a:r>
          </a:p>
          <a:p>
            <a:endParaRPr lang="pt-BR" b="1"/>
          </a:p>
          <a:p>
            <a:r>
              <a:rPr lang="pt-BR" b="1"/>
              <a:t>Imobiliárias – contratação LCA/ BA. Nota Técnica + assessoria</a:t>
            </a:r>
            <a:endParaRPr lang="pt-BR"/>
          </a:p>
          <a:p>
            <a:r>
              <a:rPr lang="pt-BR"/>
              <a:t> </a:t>
            </a:r>
            <a:r>
              <a:rPr lang="pt-BR" b="1"/>
              <a:t>Aperfeiçoamentos propostos </a:t>
            </a:r>
            <a:r>
              <a:rPr lang="pt-BR"/>
              <a:t>– ENIC/CII;  Imobiliárias – Articulação:</a:t>
            </a:r>
          </a:p>
          <a:p>
            <a:pPr lvl="1">
              <a:buFont typeface="Arial" charset="0"/>
              <a:buChar char="•"/>
            </a:pPr>
            <a:r>
              <a:rPr lang="pt-BR"/>
              <a:t> Formalização via Corretores Associados – não aceita pelo INSS</a:t>
            </a:r>
          </a:p>
          <a:p>
            <a:pPr lvl="1">
              <a:buFont typeface="Arial" charset="0"/>
              <a:buChar char="•"/>
            </a:pPr>
            <a:r>
              <a:rPr lang="pt-BR"/>
              <a:t> Formalização via Simples/Corretores como Microempreendedores</a:t>
            </a:r>
          </a:p>
          <a:p>
            <a:pPr lvl="1">
              <a:buFont typeface="Arial" charset="0"/>
              <a:buChar char="•"/>
            </a:pPr>
            <a:endParaRPr lang="pt-BR"/>
          </a:p>
          <a:p>
            <a:r>
              <a:rPr lang="pt-BR" b="1"/>
              <a:t>Encontro Magistratura – </a:t>
            </a:r>
            <a:r>
              <a:rPr lang="pt-BR"/>
              <a:t>agendamento SECOVI</a:t>
            </a: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/>
              <a:t>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Corretagem Apartada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4581" name="Retângulo 7"/>
          <p:cNvSpPr>
            <a:spLocks noChangeArrowheads="1"/>
          </p:cNvSpPr>
          <p:nvPr/>
        </p:nvSpPr>
        <p:spPr bwMode="auto">
          <a:xfrm>
            <a:off x="179388" y="836613"/>
            <a:ext cx="8964612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/>
              <a:t>Corretagem apartada e os incorporadores- </a:t>
            </a:r>
            <a:r>
              <a:rPr lang="pt-BR"/>
              <a:t>discussão sobre entendimentos e impactos</a:t>
            </a:r>
            <a:r>
              <a:rPr lang="pt-BR" b="1"/>
              <a:t> </a:t>
            </a:r>
          </a:p>
          <a:p>
            <a:endParaRPr lang="pt-BR" b="1"/>
          </a:p>
          <a:p>
            <a:pPr>
              <a:buFont typeface="Arial" charset="0"/>
              <a:buChar char="•"/>
            </a:pPr>
            <a:r>
              <a:rPr lang="pt-BR" b="1"/>
              <a:t> </a:t>
            </a:r>
            <a:r>
              <a:rPr lang="pt-BR"/>
              <a:t>Análise geral sobre o assunto do ponto de vista das incorporadoras - atualização/uniformização de entendimentos sobre custos, impactos e ações necessários para diversas alternativas de encaminhamentos</a:t>
            </a:r>
          </a:p>
          <a:p>
            <a:endParaRPr lang="en-US"/>
          </a:p>
          <a:p>
            <a:endParaRPr lang="pt-BR" b="1"/>
          </a:p>
          <a:p>
            <a:r>
              <a:rPr lang="pt-BR" b="1"/>
              <a:t>Questões referentes às </a:t>
            </a:r>
            <a:r>
              <a:rPr lang="pt-BR" b="1" i="1"/>
              <a:t>houses</a:t>
            </a:r>
            <a:r>
              <a:rPr lang="pt-BR" b="1"/>
              <a:t> das empresas- </a:t>
            </a:r>
            <a:r>
              <a:rPr lang="pt-BR"/>
              <a:t>discussão em CJ com Dr. Euclides Mendonça  (Marcelo Barbaresco – JHSF)</a:t>
            </a:r>
            <a:endParaRPr lang="en-US"/>
          </a:p>
          <a:p>
            <a:endParaRPr lang="pt-BR" b="1"/>
          </a:p>
          <a:p>
            <a:pPr lvl="1">
              <a:buFont typeface="Arial" charset="0"/>
              <a:buChar char="•"/>
            </a:pPr>
            <a:endParaRPr lang="pt-BR"/>
          </a:p>
          <a:p>
            <a:endParaRPr lang="pt-BR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/>
              <a:t>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721725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ABRAINC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5125" name="Retângulo 7"/>
          <p:cNvSpPr>
            <a:spLocks noChangeArrowheads="1"/>
          </p:cNvSpPr>
          <p:nvPr/>
        </p:nvSpPr>
        <p:spPr bwMode="auto">
          <a:xfrm>
            <a:off x="179388" y="765175"/>
            <a:ext cx="8624887" cy="394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/>
              <a:t>Ata de Constituição da ABRAINC – </a:t>
            </a:r>
            <a:r>
              <a:rPr lang="pt-BR"/>
              <a:t>assinaturas concluídas - </a:t>
            </a:r>
            <a:r>
              <a:rPr lang="pt-BR" b="1"/>
              <a:t>Registro – 4º Cartório – </a:t>
            </a:r>
            <a:r>
              <a:rPr lang="pt-BR"/>
              <a:t>prazo previsto 10 de abril</a:t>
            </a:r>
          </a:p>
          <a:p>
            <a:endParaRPr lang="pt-BR"/>
          </a:p>
          <a:p>
            <a:r>
              <a:rPr lang="pt-BR" b="1"/>
              <a:t>Lançamento/ informe </a:t>
            </a:r>
            <a:r>
              <a:rPr lang="pt-BR"/>
              <a:t>– 16 de abril</a:t>
            </a:r>
          </a:p>
          <a:p>
            <a:endParaRPr lang="pt-BR" b="1"/>
          </a:p>
          <a:p>
            <a:r>
              <a:rPr lang="pt-BR" b="1"/>
              <a:t>Sub-nome de fantasia</a:t>
            </a:r>
            <a:r>
              <a:rPr lang="pt-BR"/>
              <a:t>: parceira do crescimento do Brasil </a:t>
            </a:r>
          </a:p>
          <a:p>
            <a:endParaRPr lang="pt-BR"/>
          </a:p>
          <a:p>
            <a:r>
              <a:rPr lang="pt-BR" b="1"/>
              <a:t>Missão - </a:t>
            </a:r>
            <a:r>
              <a:rPr lang="pt-BR"/>
              <a:t>representar as empresas de incorporação imobiliária no âmbito nacional, fortalecendo o setor e contribuindo para o desenvolvimento sustentável do país e de suas cidades</a:t>
            </a:r>
          </a:p>
          <a:p>
            <a:endParaRPr lang="pt-BR"/>
          </a:p>
          <a:p>
            <a:endParaRPr lang="pt-BR"/>
          </a:p>
          <a:p>
            <a:endParaRPr lang="pt-BR" b="1"/>
          </a:p>
          <a:p>
            <a:endParaRPr lang="pt-BR" b="1"/>
          </a:p>
        </p:txBody>
      </p:sp>
      <p:sp>
        <p:nvSpPr>
          <p:cNvPr id="51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/>
              <a:t>1</a:t>
            </a:r>
          </a:p>
        </p:txBody>
      </p:sp>
      <p:pic>
        <p:nvPicPr>
          <p:cNvPr id="5127" name="523d1cf1-6642-4e3a-9bab-a47b69022ee4" descr="E1BB9BC2-3358-4BFF-9977-1311CB9C1564@TREELA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975" y="5157788"/>
            <a:ext cx="46085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Desenho estrutural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6147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14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2</a:t>
            </a:r>
            <a:endParaRPr lang="en-US" sz="100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468313" y="1052513"/>
            <a:ext cx="8350250" cy="30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latin typeface="+mj-lt"/>
              </a:rPr>
              <a:t>Conselho Deliberativo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95288" y="2781300"/>
            <a:ext cx="8350250" cy="30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latin typeface="+mj-lt"/>
              </a:rPr>
              <a:t>Diretoria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395288" y="4576763"/>
            <a:ext cx="8350250" cy="2921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300" b="1" dirty="0">
                <a:latin typeface="+mj-lt"/>
              </a:rPr>
              <a:t>Comitês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179388" y="5118100"/>
            <a:ext cx="1296987" cy="30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latin typeface="+mj-lt"/>
              </a:rPr>
              <a:t>Jurídico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619250" y="5118100"/>
            <a:ext cx="1296988" cy="30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 err="1">
                <a:latin typeface="+mj-lt"/>
              </a:rPr>
              <a:t>Fin</a:t>
            </a:r>
            <a:r>
              <a:rPr lang="pt-BR" sz="1400" b="1" dirty="0">
                <a:latin typeface="+mj-lt"/>
              </a:rPr>
              <a:t>/Contábi</a:t>
            </a:r>
            <a:r>
              <a:rPr lang="pt-BR" sz="1400" dirty="0">
                <a:latin typeface="+mj-lt"/>
              </a:rPr>
              <a:t>l</a:t>
            </a: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6011863" y="5118100"/>
            <a:ext cx="1368425" cy="30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latin typeface="+mj-lt"/>
              </a:rPr>
              <a:t>Incorporação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500563" y="5118100"/>
            <a:ext cx="1366837" cy="30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latin typeface="+mj-lt"/>
              </a:rPr>
              <a:t>Comunicação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059113" y="5118100"/>
            <a:ext cx="1296987" cy="30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latin typeface="+mj-lt"/>
              </a:rPr>
              <a:t>Técnico</a:t>
            </a: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75463" y="2060575"/>
            <a:ext cx="1296987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 dirty="0">
                <a:latin typeface="+mj-lt"/>
              </a:rPr>
              <a:t>VP: João Rossi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875463" y="1711325"/>
            <a:ext cx="2017712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 dirty="0">
                <a:latin typeface="+mj-lt"/>
              </a:rPr>
              <a:t>Presidente: Rubens Menin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187450" y="1628775"/>
            <a:ext cx="5329238" cy="738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 dirty="0">
                <a:latin typeface="+mj-lt"/>
              </a:rPr>
              <a:t>Assuntos estratégicos  -19 empresas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1200" dirty="0" err="1">
                <a:latin typeface="+mj-lt"/>
              </a:rPr>
              <a:t>Brookfield</a:t>
            </a:r>
            <a:r>
              <a:rPr lang="pt-BR" sz="1200" dirty="0">
                <a:latin typeface="+mj-lt"/>
              </a:rPr>
              <a:t>, Cury, </a:t>
            </a:r>
            <a:r>
              <a:rPr lang="pt-BR" sz="1200" dirty="0" err="1">
                <a:latin typeface="+mj-lt"/>
              </a:rPr>
              <a:t>Cyrela</a:t>
            </a:r>
            <a:r>
              <a:rPr lang="pt-BR" sz="1200" dirty="0">
                <a:latin typeface="+mj-lt"/>
              </a:rPr>
              <a:t>, Direcional, Emccamp, </a:t>
            </a:r>
            <a:r>
              <a:rPr lang="pt-BR" sz="1200" dirty="0" err="1">
                <a:latin typeface="+mj-lt"/>
              </a:rPr>
              <a:t>Even</a:t>
            </a:r>
            <a:r>
              <a:rPr lang="pt-BR" sz="1200" dirty="0">
                <a:latin typeface="+mj-lt"/>
              </a:rPr>
              <a:t>, </a:t>
            </a:r>
            <a:r>
              <a:rPr lang="pt-BR" sz="1200" dirty="0" err="1">
                <a:latin typeface="+mj-lt"/>
              </a:rPr>
              <a:t>Eztec</a:t>
            </a:r>
            <a:r>
              <a:rPr lang="pt-BR" sz="1200" dirty="0">
                <a:latin typeface="+mj-lt"/>
              </a:rPr>
              <a:t>, Gafisa, HM, </a:t>
            </a:r>
            <a:r>
              <a:rPr lang="pt-BR" sz="1200" dirty="0" err="1">
                <a:latin typeface="+mj-lt"/>
              </a:rPr>
              <a:t>Homex</a:t>
            </a:r>
            <a:r>
              <a:rPr lang="pt-BR" sz="1200" dirty="0">
                <a:latin typeface="+mj-lt"/>
              </a:rPr>
              <a:t>, JHSF, MRV, OR, PDG, Rodobens, Rossi, Tecnisa, Trisul, Viver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331913" y="3284538"/>
            <a:ext cx="547211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200" dirty="0">
                <a:latin typeface="+mj-lt"/>
              </a:rPr>
              <a:t>Gestão: 5 membros  (Leonardo Diniz, Marcelo Borges, Meyer Nigri,Nicholas Reade, Rafael Novellino -  1 suplente  Ronaldo Cury)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524750" y="5137150"/>
            <a:ext cx="1368425" cy="30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 err="1">
                <a:latin typeface="+mj-lt"/>
              </a:rPr>
              <a:t>RH-Pessoas</a:t>
            </a:r>
            <a:endParaRPr lang="pt-BR" sz="1400" b="1" dirty="0">
              <a:latin typeface="+mj-lt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1403350" y="3860800"/>
            <a:ext cx="3240088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200" dirty="0">
                <a:latin typeface="+mj-lt"/>
              </a:rPr>
              <a:t> Diretor Executivo: R. Ventura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287338" y="692150"/>
            <a:ext cx="8215312" cy="158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4" name="Retângulo 20"/>
          <p:cNvSpPr>
            <a:spLocks noChangeArrowheads="1"/>
          </p:cNvSpPr>
          <p:nvPr/>
        </p:nvSpPr>
        <p:spPr bwMode="auto">
          <a:xfrm>
            <a:off x="179388" y="4365625"/>
            <a:ext cx="8785225" cy="203041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pPr>
              <a:buFont typeface="Arial" charset="0"/>
              <a:buChar char="•"/>
            </a:pPr>
            <a:endParaRPr lang="pt-BR"/>
          </a:p>
          <a:p>
            <a:endParaRPr lang="pt-BR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288" y="5661025"/>
            <a:ext cx="8350250" cy="292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1300" b="1" dirty="0">
                <a:latin typeface="+mj-lt"/>
              </a:rPr>
              <a:t>Prioridades/ Propostas/ Estudos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1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Jurídico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3</a:t>
            </a:r>
            <a:endParaRPr lang="en-US" sz="1000"/>
          </a:p>
        </p:txBody>
      </p:sp>
      <p:sp>
        <p:nvSpPr>
          <p:cNvPr id="7174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/>
              <a:t>Focos </a:t>
            </a:r>
          </a:p>
          <a:p>
            <a:pPr>
              <a:buFont typeface="Arial" charset="0"/>
              <a:buChar char="•"/>
            </a:pPr>
            <a:r>
              <a:rPr lang="pt-BR" b="1"/>
              <a:t> </a:t>
            </a:r>
            <a:r>
              <a:rPr lang="pt-BR"/>
              <a:t>Trabalhista – interface com Comitê de RH</a:t>
            </a:r>
          </a:p>
          <a:p>
            <a:pPr>
              <a:buFont typeface="Arial" charset="0"/>
              <a:buChar char="•"/>
            </a:pPr>
            <a:r>
              <a:rPr lang="pt-BR"/>
              <a:t> Tributário – interface com Comitê Financeiro</a:t>
            </a:r>
          </a:p>
          <a:p>
            <a:pPr>
              <a:buFont typeface="Arial" charset="0"/>
              <a:buChar char="•"/>
            </a:pPr>
            <a:r>
              <a:rPr lang="pt-BR"/>
              <a:t> Negocial (contratos/modelos de negócios) – interface com Incorporações</a:t>
            </a:r>
          </a:p>
          <a:p>
            <a:pPr>
              <a:buFont typeface="Arial" charset="0"/>
              <a:buChar char="•"/>
            </a:pPr>
            <a:r>
              <a:rPr lang="pt-BR"/>
              <a:t> Acompanhamento legislativo – interface com CBIC/Secovi</a:t>
            </a:r>
          </a:p>
          <a:p>
            <a:endParaRPr lang="pt-BR" b="1"/>
          </a:p>
          <a:p>
            <a:r>
              <a:rPr lang="pt-BR" b="1"/>
              <a:t>Coordenação  - </a:t>
            </a:r>
            <a:r>
              <a:rPr lang="pt-BR"/>
              <a:t>Maria Fernanda Menin</a:t>
            </a:r>
          </a:p>
          <a:p>
            <a:endParaRPr lang="pt-BR" b="1"/>
          </a:p>
          <a:p>
            <a:r>
              <a:rPr lang="pt-BR" b="1"/>
              <a:t>Subcoordenação</a:t>
            </a:r>
          </a:p>
          <a:p>
            <a:pPr>
              <a:buFont typeface="Arial" charset="0"/>
              <a:buChar char="•"/>
            </a:pPr>
            <a:r>
              <a:rPr lang="pt-BR"/>
              <a:t>  Rubens Marin, Marcelo Barbaresco, Marina Gil Miguel/ Ana Medina</a:t>
            </a:r>
          </a:p>
          <a:p>
            <a:endParaRPr lang="pt-BR"/>
          </a:p>
          <a:p>
            <a:endParaRPr lang="pt-BR"/>
          </a:p>
          <a:p>
            <a:r>
              <a:rPr lang="pt-BR" b="1"/>
              <a:t>Calendário de reuniões </a:t>
            </a:r>
            <a:r>
              <a:rPr lang="pt-BR"/>
              <a:t>- </a:t>
            </a:r>
            <a:r>
              <a:rPr lang="pt-BR" b="1"/>
              <a:t>5as-feiras</a:t>
            </a:r>
            <a:r>
              <a:rPr lang="pt-BR"/>
              <a:t> das </a:t>
            </a:r>
            <a:r>
              <a:rPr lang="pt-BR" b="1"/>
              <a:t>9:30h às 11:30h,</a:t>
            </a:r>
            <a:r>
              <a:rPr lang="pt-BR"/>
              <a:t> no Secovi – </a:t>
            </a:r>
          </a:p>
          <a:p>
            <a:r>
              <a:rPr lang="en-US"/>
              <a:t>7/mar; 11 /abr; 9/mai; 13/jun; 11 /jul; 8/ago; 12/set; </a:t>
            </a:r>
            <a:r>
              <a:rPr lang="pt-BR"/>
              <a:t>10/out; 7/nov 12 /dez</a:t>
            </a:r>
            <a:endParaRPr lang="en-US"/>
          </a:p>
          <a:p>
            <a:endParaRPr lang="pt-BR"/>
          </a:p>
          <a:p>
            <a:r>
              <a:rPr lang="pt-BR" b="1"/>
              <a:t>Acompanhamento pela Diretoria – </a:t>
            </a:r>
            <a:r>
              <a:rPr lang="pt-BR"/>
              <a:t>Nicholas Reade</a:t>
            </a:r>
          </a:p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Prioridades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</a:t>
            </a:r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03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4</a:t>
            </a:r>
            <a:endParaRPr lang="en-US" sz="100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87450" y="620713"/>
          <a:ext cx="6697663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lanilha" r:id="rId3" imgW="4191102" imgH="4657704" progId="Excel.Sheet.12">
                  <p:embed/>
                </p:oleObj>
              </mc:Choice>
              <mc:Fallback>
                <p:oleObj name="Planilha" r:id="rId3" imgW="4191102" imgH="4657704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20713"/>
                        <a:ext cx="6697663" cy="604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197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ctr"/>
            <a:r>
              <a:rPr lang="pt-BR" b="1" u="sng" dirty="0">
                <a:solidFill>
                  <a:schemeClr val="accent2"/>
                </a:solidFill>
              </a:rPr>
              <a:t>Jurídico </a:t>
            </a:r>
            <a:r>
              <a:rPr lang="pt-BR" u="sng" dirty="0">
                <a:solidFill>
                  <a:schemeClr val="accent2"/>
                </a:solidFill>
              </a:rPr>
              <a:t>– Coord. M. Fernanda </a:t>
            </a:r>
            <a:r>
              <a:rPr lang="pt-BR" u="sng" dirty="0" err="1">
                <a:solidFill>
                  <a:schemeClr val="accent2"/>
                </a:solidFill>
              </a:rPr>
              <a:t>Menin</a:t>
            </a:r>
            <a:r>
              <a:rPr lang="pt-BR" u="sng" dirty="0">
                <a:solidFill>
                  <a:schemeClr val="accent2"/>
                </a:solidFill>
              </a:rPr>
              <a:t> – </a:t>
            </a:r>
            <a:r>
              <a:rPr lang="pt-BR" u="sng" dirty="0" err="1">
                <a:solidFill>
                  <a:schemeClr val="accent2"/>
                </a:solidFill>
              </a:rPr>
              <a:t>Dir</a:t>
            </a:r>
            <a:r>
              <a:rPr lang="pt-BR" u="sng" dirty="0">
                <a:solidFill>
                  <a:schemeClr val="accent2"/>
                </a:solidFill>
              </a:rPr>
              <a:t>: Nicholas </a:t>
            </a:r>
            <a:r>
              <a:rPr lang="pt-BR" u="sng" dirty="0" err="1">
                <a:solidFill>
                  <a:schemeClr val="accent2"/>
                </a:solidFill>
              </a:rPr>
              <a:t>Reade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Reuniões mensais – </a:t>
            </a:r>
            <a:r>
              <a:rPr lang="en-US" dirty="0"/>
              <a:t>11/abr;9/mai;13/jun;11 /jul;8/ago;12/set;</a:t>
            </a:r>
            <a:r>
              <a:rPr lang="pt-BR" dirty="0"/>
              <a:t>10/out;7/nov;12 /dez</a:t>
            </a:r>
            <a:endParaRPr lang="en-US" dirty="0"/>
          </a:p>
          <a:p>
            <a:pPr>
              <a:buFont typeface="Arial" charset="0"/>
              <a:buChar char="•"/>
            </a:pPr>
            <a:endParaRPr lang="pt-BR" b="1" dirty="0"/>
          </a:p>
          <a:p>
            <a:pPr>
              <a:buFont typeface="Arial" charset="0"/>
              <a:buChar char="•"/>
            </a:pPr>
            <a:r>
              <a:rPr lang="pt-BR" b="1" dirty="0"/>
              <a:t> Modelo de registros – Cartórios (com Comitê Financeiro)</a:t>
            </a:r>
          </a:p>
          <a:p>
            <a:pPr>
              <a:buFont typeface="Arial" charset="0"/>
              <a:buChar char="•"/>
            </a:pPr>
            <a:endParaRPr lang="pt-BR" b="1" dirty="0"/>
          </a:p>
          <a:p>
            <a:pPr>
              <a:buFont typeface="Arial" charset="0"/>
              <a:buChar char="•"/>
            </a:pPr>
            <a:r>
              <a:rPr lang="pt-BR" b="1" dirty="0"/>
              <a:t> Modelo de vendas – Corretagem apartada (com Comitê Incorporação)</a:t>
            </a:r>
            <a:endParaRPr lang="pt-BR" dirty="0"/>
          </a:p>
          <a:p>
            <a:pPr>
              <a:buFont typeface="Arial" charset="0"/>
              <a:buChar char="•"/>
            </a:pPr>
            <a:endParaRPr lang="pt-BR" b="1" dirty="0"/>
          </a:p>
          <a:p>
            <a:pPr>
              <a:buFont typeface="Arial" charset="0"/>
              <a:buChar char="•"/>
            </a:pPr>
            <a:r>
              <a:rPr lang="pt-BR" b="1" dirty="0"/>
              <a:t>Relações de Trabalho - Terceirização, NR18, MPT, Trabalho análogo à escravidão (com Comitê RH)</a:t>
            </a:r>
          </a:p>
          <a:p>
            <a:r>
              <a:rPr lang="pt-BR" b="1" dirty="0"/>
              <a:t> 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Insegurança Jurídica (com Comitê Incorporação)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Desoneração da Folha (com Comitê </a:t>
            </a:r>
            <a:r>
              <a:rPr lang="pt-BR" dirty="0" smtClean="0"/>
              <a:t>Financeiro/RH)</a:t>
            </a:r>
            <a:endParaRPr lang="pt-BR" dirty="0"/>
          </a:p>
          <a:p>
            <a:r>
              <a:rPr lang="pt-BR" dirty="0"/>
              <a:t> </a:t>
            </a:r>
          </a:p>
          <a:p>
            <a:pPr>
              <a:buFont typeface="Arial" charset="0"/>
              <a:buChar char="•"/>
            </a:pPr>
            <a:r>
              <a:rPr lang="pt-BR" dirty="0"/>
              <a:t> Atraso de obras/ PL 178 &amp; outros (com Comitê de Incorporação)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Normas de Desempenho (com Comitê Técnico)</a:t>
            </a:r>
          </a:p>
          <a:p>
            <a:endParaRPr lang="en-US" dirty="0"/>
          </a:p>
          <a:p>
            <a:r>
              <a:rPr lang="pt-BR" b="1" dirty="0"/>
              <a:t> </a:t>
            </a:r>
            <a:r>
              <a:rPr lang="pt-BR" dirty="0"/>
              <a:t> </a:t>
            </a:r>
            <a:endParaRPr lang="en-US" sz="2000" dirty="0"/>
          </a:p>
        </p:txBody>
      </p:sp>
      <p:sp>
        <p:nvSpPr>
          <p:cNvPr id="819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Jurídico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922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/>
              <a:t>6</a:t>
            </a:r>
            <a:endParaRPr lang="en-US" sz="1000"/>
          </a:p>
        </p:txBody>
      </p:sp>
      <p:sp>
        <p:nvSpPr>
          <p:cNvPr id="9222" name="Retângulo 7"/>
          <p:cNvSpPr>
            <a:spLocks noChangeArrowheads="1"/>
          </p:cNvSpPr>
          <p:nvPr/>
        </p:nvSpPr>
        <p:spPr bwMode="auto">
          <a:xfrm>
            <a:off x="179388" y="836613"/>
            <a:ext cx="8624887" cy="311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Outros assuntos/ outros comitês com interface ao Jurídico</a:t>
            </a:r>
          </a:p>
          <a:p>
            <a:endParaRPr lang="pt-BR" dirty="0"/>
          </a:p>
          <a:p>
            <a:r>
              <a:rPr lang="pt-BR" b="1" dirty="0"/>
              <a:t>Financeiro </a:t>
            </a:r>
          </a:p>
          <a:p>
            <a:r>
              <a:rPr lang="pt-BR" dirty="0"/>
              <a:t>Legislação tributária; Fianças imóvel na planta, cadastro positivo </a:t>
            </a:r>
          </a:p>
          <a:p>
            <a:endParaRPr lang="pt-BR" dirty="0"/>
          </a:p>
          <a:p>
            <a:r>
              <a:rPr lang="pt-BR" b="1" dirty="0"/>
              <a:t>Incor</a:t>
            </a:r>
            <a:r>
              <a:rPr lang="en-US" b="1" dirty="0" err="1"/>
              <a:t>poração</a:t>
            </a:r>
            <a:endParaRPr lang="en-US" b="1" dirty="0"/>
          </a:p>
          <a:p>
            <a:r>
              <a:rPr lang="pt-BR" dirty="0" smtClean="0"/>
              <a:t>Lei </a:t>
            </a:r>
            <a:r>
              <a:rPr lang="pt-BR" dirty="0"/>
              <a:t>4591-equilíbrio nas relações com compradores </a:t>
            </a:r>
            <a:endParaRPr lang="en-US" dirty="0"/>
          </a:p>
          <a:p>
            <a:endParaRPr lang="pt-BR" dirty="0"/>
          </a:p>
          <a:p>
            <a:r>
              <a:rPr lang="pt-BR" b="1" dirty="0"/>
              <a:t>Técnico</a:t>
            </a:r>
          </a:p>
          <a:p>
            <a:r>
              <a:rPr lang="pt-BR" dirty="0"/>
              <a:t>Normas de Desempenho – preparação/adequação N CP Jurídico </a:t>
            </a:r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3193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Relações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Terceirização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24508</TotalTime>
  <Words>1681</Words>
  <Application>Microsoft Office PowerPoint</Application>
  <PresentationFormat>Apresentação na tela (4:3)</PresentationFormat>
  <Paragraphs>375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</vt:lpstr>
      <vt:lpstr>Tahoma</vt:lpstr>
      <vt:lpstr>Verdana</vt:lpstr>
      <vt:lpstr>Design padrão</vt:lpstr>
      <vt:lpstr>Planilha</vt:lpstr>
      <vt:lpstr>Apresentação do PowerPoint</vt:lpstr>
      <vt:lpstr>Pauta</vt:lpstr>
      <vt:lpstr>ABRAINC - atualizações </vt:lpstr>
      <vt:lpstr>Desenho estrutural</vt:lpstr>
      <vt:lpstr>Comitê Jurídico</vt:lpstr>
      <vt:lpstr>Prioridades ABRAINC</vt:lpstr>
      <vt:lpstr>Atualizações - Comitês</vt:lpstr>
      <vt:lpstr>Comitê Jurídico</vt:lpstr>
      <vt:lpstr>Apresentação do PowerPoint</vt:lpstr>
      <vt:lpstr>Terceirização/ Relações de Trabalho </vt:lpstr>
      <vt:lpstr>Terceirização/ Relações de Trabalho  - Estudos</vt:lpstr>
      <vt:lpstr>Estudo FGV – Terceirização -  Brookfield</vt:lpstr>
      <vt:lpstr>Apresentação do PowerPoint</vt:lpstr>
      <vt:lpstr>Cartórios – Atualizações – Min. Planejamento 12/3</vt:lpstr>
      <vt:lpstr>Cartórios – Atualizações – Registro Eletrônico</vt:lpstr>
      <vt:lpstr>Cartórios – Atualizações – Rio de Janeiro</vt:lpstr>
      <vt:lpstr>Desoneração da Folha – Reuniões 20/2 e 19/3 com Min. Fazenda/ Receita</vt:lpstr>
      <vt:lpstr>Desoneração da Folha – Reuniões 9/4 – CBIC/ Receita</vt:lpstr>
      <vt:lpstr>Outras atualizações -  Cadastro Positivo </vt:lpstr>
      <vt:lpstr>Outras atualizações </vt:lpstr>
      <vt:lpstr>Apresentação do PowerPoint</vt:lpstr>
      <vt:lpstr>Corretagem Apartada</vt:lpstr>
      <vt:lpstr>Corretagem Apartada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Venato Ventura</cp:lastModifiedBy>
  <cp:revision>2536</cp:revision>
  <dcterms:created xsi:type="dcterms:W3CDTF">2009-08-13T21:08:28Z</dcterms:created>
  <dcterms:modified xsi:type="dcterms:W3CDTF">2013-04-13T00:11:17Z</dcterms:modified>
</cp:coreProperties>
</file>