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1" r:id="rId2"/>
    <p:sldId id="1061" r:id="rId3"/>
    <p:sldId id="1240" r:id="rId4"/>
    <p:sldId id="1241" r:id="rId5"/>
    <p:sldId id="1242" r:id="rId6"/>
    <p:sldId id="1243" r:id="rId7"/>
    <p:sldId id="1249" r:id="rId8"/>
    <p:sldId id="1221" r:id="rId9"/>
    <p:sldId id="1235" r:id="rId10"/>
    <p:sldId id="1236" r:id="rId11"/>
    <p:sldId id="1238" r:id="rId12"/>
    <p:sldId id="1224" r:id="rId13"/>
    <p:sldId id="1244" r:id="rId14"/>
    <p:sldId id="1245" r:id="rId15"/>
    <p:sldId id="1250" r:id="rId16"/>
    <p:sldId id="1246" r:id="rId17"/>
    <p:sldId id="1230" r:id="rId18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17/04/2014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4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ara.gov.br/proposicoesWeb/prop_mostrarintegra?codteor=837710&amp;filename=PL+178/2011" TargetMode="External"/><Relationship Id="rId2" Type="http://schemas.openxmlformats.org/officeDocument/2006/relationships/hyperlink" Target="http://www.camara.gov.br/proposicoesWeb/prop_mostrarintegra?codteor=545240&amp;filename=PL+3019/20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mara.gov.br/proposicoesWeb/prop_mostrarintegra?codteor=1059700&amp;filename=PL+5015/201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15/4/2014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3 - Discussão </a:t>
            </a:r>
            <a:r>
              <a:rPr lang="pt-BR" b="1" dirty="0"/>
              <a:t>sobre legislação e jurisprudência - desequilíbrios nas </a:t>
            </a:r>
            <a:r>
              <a:rPr lang="pt-BR" b="1" dirty="0" smtClean="0"/>
              <a:t>relações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Encontro com Magistrados </a:t>
            </a:r>
          </a:p>
          <a:p>
            <a:pPr lvl="0"/>
            <a:endParaRPr lang="pt-BR" b="1" dirty="0"/>
          </a:p>
          <a:p>
            <a:r>
              <a:rPr lang="pt-BR" b="1" dirty="0"/>
              <a:t>Debate com STJ </a:t>
            </a:r>
            <a:r>
              <a:rPr lang="pt-BR" dirty="0"/>
              <a:t>– Min. Luiz Otávio Noronha e Herman Benjamin. Debates com Judiciários Estaduais </a:t>
            </a:r>
          </a:p>
          <a:p>
            <a:endParaRPr lang="pt-BR" b="1" dirty="0" smtClean="0"/>
          </a:p>
          <a:p>
            <a:r>
              <a:rPr lang="pt-BR" b="1" dirty="0" smtClean="0"/>
              <a:t>São </a:t>
            </a:r>
            <a:r>
              <a:rPr lang="pt-BR" b="1" dirty="0"/>
              <a:t>Paulo</a:t>
            </a:r>
            <a:r>
              <a:rPr lang="pt-B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Encontros com a Magistratura - Secovi e EPM em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Contatos com </a:t>
            </a:r>
            <a:r>
              <a:rPr lang="pt-BR" dirty="0" smtClean="0"/>
              <a:t>Desembargador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Secovi – Cláudio Bernardes, Marcos Lopes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Parecer Dra. Ada </a:t>
            </a:r>
            <a:r>
              <a:rPr lang="pt-BR" b="1" dirty="0"/>
              <a:t>Pellegrini (Odebrecht)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relações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CDC </a:t>
            </a:r>
            <a:r>
              <a:rPr lang="pt-BR" dirty="0"/>
              <a:t>vs. Código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Situações de atraso de obra e sem atraso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Rescisões </a:t>
            </a:r>
            <a:r>
              <a:rPr lang="pt-BR" b="1" dirty="0"/>
              <a:t>– valor dos contratos vs. pequenas </a:t>
            </a:r>
            <a:r>
              <a:rPr lang="pt-BR" b="1" dirty="0" smtClean="0"/>
              <a:t>causas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884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Rio de Janeiro </a:t>
            </a:r>
            <a:r>
              <a:rPr lang="pt-BR" dirty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por relação pessoal e por postura do </a:t>
            </a:r>
            <a:r>
              <a:rPr lang="pt-BR" dirty="0" smtClean="0"/>
              <a:t>TJ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fluxo operacional e </a:t>
            </a:r>
            <a:r>
              <a:rPr lang="pt-BR" dirty="0" smtClean="0"/>
              <a:t>margens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publicidade</a:t>
            </a:r>
          </a:p>
          <a:p>
            <a:endParaRPr lang="pt-BR" b="1" dirty="0"/>
          </a:p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dobre e demais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9352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Temas enviados a Secovi – 5/2 </a:t>
            </a:r>
            <a:r>
              <a:rPr lang="pt-BR" dirty="0" smtClean="0"/>
              <a:t>- encontro C. Bernardes/Des. Armando Toledo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Equilíbrio </a:t>
            </a:r>
            <a:r>
              <a:rPr lang="pt-BR" b="1" dirty="0"/>
              <a:t>das relações entre adquirente e </a:t>
            </a:r>
            <a:r>
              <a:rPr lang="pt-BR" b="1" dirty="0" smtClean="0"/>
              <a:t>incorporador </a:t>
            </a:r>
            <a:r>
              <a:rPr lang="pt-BR" dirty="0" smtClean="0"/>
              <a:t>- descrição </a:t>
            </a:r>
            <a:r>
              <a:rPr lang="pt-BR" dirty="0"/>
              <a:t>do </a:t>
            </a:r>
            <a:r>
              <a:rPr lang="pt-BR" dirty="0" smtClean="0"/>
              <a:t>negócio, </a:t>
            </a:r>
            <a:r>
              <a:rPr lang="pt-BR" dirty="0"/>
              <a:t>as obrigações/despesas incorridas, </a:t>
            </a:r>
            <a:r>
              <a:rPr lang="pt-BR" dirty="0" smtClean="0"/>
              <a:t>compromissos </a:t>
            </a:r>
            <a:r>
              <a:rPr lang="pt-BR" dirty="0"/>
              <a:t>assumidos </a:t>
            </a:r>
            <a:r>
              <a:rPr lang="pt-BR" dirty="0" smtClean="0"/>
              <a:t>no longo prazo </a:t>
            </a:r>
            <a:r>
              <a:rPr lang="pt-BR" dirty="0"/>
              <a:t>pretendida, o distrato e seu </a:t>
            </a:r>
            <a:r>
              <a:rPr lang="pt-BR" dirty="0" smtClean="0"/>
              <a:t>tratamento - </a:t>
            </a:r>
            <a:r>
              <a:rPr lang="pt-BR" i="1" dirty="0" smtClean="0"/>
              <a:t>Dra. Ada Pellegrino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</a:t>
            </a:r>
            <a:r>
              <a:rPr lang="pt-BR" b="1" dirty="0"/>
              <a:t>, </a:t>
            </a:r>
            <a:r>
              <a:rPr lang="pt-BR" b="1" dirty="0" err="1"/>
              <a:t>sub-contratação</a:t>
            </a:r>
            <a:r>
              <a:rPr lang="pt-BR" b="1" dirty="0"/>
              <a:t> </a:t>
            </a:r>
            <a:r>
              <a:rPr lang="pt-BR" dirty="0"/>
              <a:t>– produtividade, especialização e o direito dos contratados. </a:t>
            </a:r>
            <a:r>
              <a:rPr lang="pt-BR" dirty="0" smtClean="0"/>
              <a:t>Outro tema: a </a:t>
            </a:r>
            <a:r>
              <a:rPr lang="pt-BR" dirty="0"/>
              <a:t>segurança no trabalho e mudanças na NR18.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Dr. Caputo, Dr. Pazzianotto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 adicional a ser discutido: </a:t>
            </a:r>
            <a:r>
              <a:rPr lang="pt-BR" b="1" dirty="0" smtClean="0"/>
              <a:t>Corretagem apartada</a:t>
            </a:r>
            <a:r>
              <a:rPr lang="pt-BR" dirty="0"/>
              <a:t>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Propostas Secovi (Rodrigo Bicalho</a:t>
            </a:r>
            <a:r>
              <a:rPr lang="pt-BR" b="1" dirty="0" smtClean="0"/>
              <a:t>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Associação de Loteamentos</a:t>
            </a:r>
            <a:r>
              <a:rPr lang="pt-BR" dirty="0"/>
              <a:t> </a:t>
            </a:r>
          </a:p>
          <a:p>
            <a:r>
              <a:rPr lang="pt-BR" dirty="0"/>
              <a:t>Julgamento pendente no STF em que o Secovi atua como </a:t>
            </a:r>
            <a:r>
              <a:rPr lang="pt-BR" i="1" dirty="0" err="1"/>
              <a:t>amicus</a:t>
            </a:r>
            <a:r>
              <a:rPr lang="pt-BR" i="1" dirty="0"/>
              <a:t> </a:t>
            </a:r>
            <a:r>
              <a:rPr lang="pt-BR" i="1" dirty="0" err="1"/>
              <a:t>curae</a:t>
            </a:r>
            <a:r>
              <a:rPr lang="pt-BR" dirty="0"/>
              <a:t>. Possibilidade que associado deixe a associação e seja liberado das taxas nos loteamentos fechados, planos urbanísticos integrados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Empreendimentos em Terrenos Contaminados</a:t>
            </a:r>
            <a:endParaRPr lang="pt-BR" dirty="0"/>
          </a:p>
          <a:p>
            <a:r>
              <a:rPr lang="pt-BR" dirty="0"/>
              <a:t>Esclarecimento sobre processo, sobre seu benefício à sociedade e recuperação dos terrenos. Trabalho prévio de identificação do nível de contaminação e plano de remediação para tornar a área compatível com o uso pretendido.  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8863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>
              <a:defRPr/>
            </a:pPr>
            <a:r>
              <a:rPr lang="pt-BR" sz="2400" b="1" dirty="0" smtClean="0"/>
              <a:t>Modelo </a:t>
            </a:r>
            <a:r>
              <a:rPr lang="pt-BR" sz="2400" b="1" dirty="0"/>
              <a:t>de Vendas – corretagem </a:t>
            </a:r>
          </a:p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dirty="0" smtClean="0"/>
          </a:p>
          <a:p>
            <a:pPr>
              <a:defRPr/>
            </a:pPr>
            <a:endParaRPr lang="pt-BR" sz="2400" dirty="0"/>
          </a:p>
          <a:p>
            <a:pPr>
              <a:defRPr/>
            </a:pPr>
            <a:r>
              <a:rPr lang="pt-BR" sz="2400" dirty="0" smtClean="0"/>
              <a:t>Atualizações</a:t>
            </a:r>
          </a:p>
          <a:p>
            <a:pPr>
              <a:defRPr/>
            </a:pPr>
            <a:endParaRPr lang="pt-BR" sz="2400" dirty="0"/>
          </a:p>
          <a:p>
            <a:pPr>
              <a:defRPr/>
            </a:pPr>
            <a:endParaRPr lang="pt-BR" sz="2400" dirty="0" smtClean="0"/>
          </a:p>
          <a:p>
            <a:pPr>
              <a:defRPr/>
            </a:pPr>
            <a:r>
              <a:rPr lang="pt-BR" sz="2400" dirty="0" smtClean="0"/>
              <a:t>Encontro com MP</a:t>
            </a:r>
            <a:endParaRPr lang="pt-BR" sz="2400" dirty="0"/>
          </a:p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26277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dirty="0" smtClean="0"/>
              <a:t>Experiência das empresas – acompanhamento para definições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Esclarecimentos e maior luz sobre pontos controversos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Nelson Nery – R$ 400 mil + R$ 800 mil –sucesso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J. V. Amaral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Marcelo </a:t>
            </a:r>
            <a:r>
              <a:rPr lang="pt-BR" dirty="0" err="1" smtClean="0"/>
              <a:t>Manhães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Rubens Carmo Elias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136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Dr. NN </a:t>
            </a:r>
            <a:r>
              <a:rPr lang="pt-BR" dirty="0" smtClean="0"/>
              <a:t>– R$ 400k + R$ 800k sucesso</a:t>
            </a:r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Dr. RCE </a:t>
            </a:r>
            <a:r>
              <a:rPr lang="pt-BR" dirty="0" smtClean="0"/>
              <a:t>– orçamento por hora – R$ 400 a R$ 815 – </a:t>
            </a:r>
            <a:r>
              <a:rPr lang="pt-BR" dirty="0" err="1" smtClean="0"/>
              <a:t>cap</a:t>
            </a:r>
            <a:r>
              <a:rPr lang="pt-BR" dirty="0" smtClean="0"/>
              <a:t> 50k + R$ 100K (Homologação)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Dr. MM </a:t>
            </a:r>
            <a:r>
              <a:rPr lang="pt-BR" dirty="0" smtClean="0"/>
              <a:t>– R$ 30k + R$ 120K - assinatura</a:t>
            </a:r>
          </a:p>
          <a:p>
            <a:pPr lvl="0"/>
            <a:endParaRPr lang="pt-BR" b="1" dirty="0"/>
          </a:p>
          <a:p>
            <a:pPr lvl="0"/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1080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Outros pontos </a:t>
            </a:r>
            <a:r>
              <a:rPr lang="pt-BR" dirty="0" smtClean="0"/>
              <a:t>– medidas preventivas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Questões trabalhistas </a:t>
            </a:r>
            <a:r>
              <a:rPr lang="pt-BR" dirty="0" smtClean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Palma de </a:t>
            </a:r>
            <a:r>
              <a:rPr lang="pt-BR" dirty="0" err="1"/>
              <a:t>Natale</a:t>
            </a:r>
            <a:r>
              <a:rPr lang="pt-BR" dirty="0"/>
              <a:t> &amp; </a:t>
            </a:r>
            <a:r>
              <a:rPr lang="pt-BR" dirty="0" err="1" smtClean="0"/>
              <a:t>Teracin</a:t>
            </a:r>
            <a:r>
              <a:rPr lang="pt-BR" dirty="0" smtClean="0"/>
              <a:t>, </a:t>
            </a:r>
            <a:r>
              <a:rPr lang="pt-BR" dirty="0" err="1" smtClean="0"/>
              <a:t>Valton</a:t>
            </a:r>
            <a:r>
              <a:rPr lang="pt-BR" dirty="0" smtClean="0"/>
              <a:t> Pessoa, Daniel Sgai, </a:t>
            </a:r>
            <a:r>
              <a:rPr lang="pt-BR" dirty="0" err="1" smtClean="0"/>
              <a:t>Demarest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Subordinação é ponto prioritário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Onerosidade é ponto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 fiscais </a:t>
            </a:r>
            <a:r>
              <a:rPr lang="pt-BR" dirty="0" smtClean="0"/>
              <a:t>– 0,16%</a:t>
            </a:r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devoluções – até 0,7% do valor de vendas</a:t>
            </a:r>
          </a:p>
          <a:p>
            <a:endParaRPr lang="pt-BR" b="1" dirty="0" smtClean="0"/>
          </a:p>
          <a:p>
            <a:r>
              <a:rPr lang="pt-BR" b="1" dirty="0" smtClean="0"/>
              <a:t>Maiores controles</a:t>
            </a:r>
          </a:p>
          <a:p>
            <a:endParaRPr lang="pt-BR" b="1" dirty="0" smtClean="0"/>
          </a:p>
          <a:p>
            <a:r>
              <a:rPr lang="pt-BR" b="1" dirty="0" smtClean="0"/>
              <a:t>Questões consumeristas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IDEC, </a:t>
            </a:r>
            <a:r>
              <a:rPr lang="pt-BR" dirty="0" err="1" smtClean="0"/>
              <a:t>Idebec</a:t>
            </a:r>
            <a:r>
              <a:rPr lang="pt-BR" dirty="0" smtClean="0"/>
              <a:t>, MP-SP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percentuais vs. dados reais e vs. outros tipos de ações?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413698"/>
            <a:ext cx="2135187" cy="3077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7111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- 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ARISP </a:t>
            </a:r>
            <a:r>
              <a:rPr lang="pt-BR" dirty="0" smtClean="0"/>
              <a:t>– </a:t>
            </a:r>
            <a:r>
              <a:rPr lang="pt-BR" dirty="0" err="1" smtClean="0"/>
              <a:t>Lay-Out</a:t>
            </a:r>
            <a:r>
              <a:rPr lang="pt-BR" dirty="0" smtClean="0"/>
              <a:t> Ok. Piloto Caixa 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Reuniões12/12 e 25/2  </a:t>
            </a:r>
            <a:r>
              <a:rPr lang="pt-BR" b="1" dirty="0"/>
              <a:t>– </a:t>
            </a:r>
            <a:r>
              <a:rPr lang="pt-BR" b="1" dirty="0" smtClean="0"/>
              <a:t>Brasília. Min. Planejamento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atualização de medidas </a:t>
            </a:r>
            <a:r>
              <a:rPr lang="pt-BR" dirty="0" smtClean="0"/>
              <a:t>- informatização </a:t>
            </a:r>
            <a:r>
              <a:rPr lang="pt-BR" dirty="0"/>
              <a:t>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</a:t>
            </a:r>
            <a:r>
              <a:rPr lang="pt-BR" i="1" dirty="0" err="1" smtClean="0"/>
              <a:t>check-list</a:t>
            </a:r>
            <a:r>
              <a:rPr lang="pt-BR" dirty="0" smtClean="0"/>
              <a:t> unificado – envio para a CBIC em 30/12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</a:t>
            </a:r>
            <a:r>
              <a:rPr lang="pt-BR" b="1" dirty="0" smtClean="0"/>
              <a:t>discutidos</a:t>
            </a:r>
            <a:r>
              <a:rPr lang="pt-BR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nacional – </a:t>
            </a:r>
            <a:r>
              <a:rPr lang="pt-BR" dirty="0" err="1" smtClean="0"/>
              <a:t>ex</a:t>
            </a:r>
            <a:r>
              <a:rPr lang="pt-BR" dirty="0" smtClean="0"/>
              <a:t>: Formulário de Referência CVM vs. Objeto e Pé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Suscitação </a:t>
            </a:r>
            <a:r>
              <a:rPr lang="pt-BR" b="1" dirty="0"/>
              <a:t>de dúvida com prazo menor ou </a:t>
            </a:r>
            <a:r>
              <a:rPr lang="pt-BR" b="1" dirty="0" smtClean="0"/>
              <a:t>Ouvidoria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Individualização/desmembramentos</a:t>
            </a:r>
            <a:r>
              <a:rPr lang="pt-BR" dirty="0" smtClean="0"/>
              <a:t>- </a:t>
            </a:r>
            <a:r>
              <a:rPr lang="pt-BR" dirty="0"/>
              <a:t>aplicativo </a:t>
            </a:r>
            <a:r>
              <a:rPr lang="pt-BR" dirty="0" smtClean="0"/>
              <a:t>– nova apresentação ARCA –agendamento proposto</a:t>
            </a:r>
          </a:p>
          <a:p>
            <a:endParaRPr lang="pt-BR" dirty="0"/>
          </a:p>
          <a:p>
            <a:pPr lvl="0"/>
            <a:r>
              <a:rPr lang="pt-BR" b="1" dirty="0"/>
              <a:t>ARISP – </a:t>
            </a:r>
            <a:r>
              <a:rPr lang="pt-BR" b="1" dirty="0" smtClean="0"/>
              <a:t>agenda – reunião 12/3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evento ARISP/ABRAINC/Secovi em abril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Termo </a:t>
            </a:r>
            <a:r>
              <a:rPr lang="pt-BR" dirty="0"/>
              <a:t>de Cooperação Técnica com ARISP e IRIB, para a criação desta instância,  em São Paulo e em seguida nos demais estados.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9868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</a:t>
            </a:r>
            <a:r>
              <a:rPr lang="pt-BR" dirty="0" smtClean="0"/>
              <a:t> </a:t>
            </a:r>
            <a:r>
              <a:rPr lang="pt-BR" dirty="0"/>
              <a:t>- 9h às 9:15h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Modelo </a:t>
            </a:r>
            <a:r>
              <a:rPr lang="pt-BR" b="1" dirty="0"/>
              <a:t>de Negócios</a:t>
            </a:r>
            <a:r>
              <a:rPr lang="pt-BR" dirty="0"/>
              <a:t> -  vendas mais firmes – 9:15h às 10h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•       Alternativas em discussão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•       Encontros com Magistratura e outros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Modelo </a:t>
            </a:r>
            <a:r>
              <a:rPr lang="pt-BR" b="1" dirty="0"/>
              <a:t>de Vendas</a:t>
            </a:r>
            <a:r>
              <a:rPr lang="pt-BR" dirty="0"/>
              <a:t> – 10h às 10:45h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•       Atualizações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•       Acesso ao MP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endParaRPr lang="pt-BR" b="1" dirty="0"/>
          </a:p>
          <a:p>
            <a:r>
              <a:rPr lang="pt-BR" b="1" dirty="0" smtClean="0"/>
              <a:t>Encontro </a:t>
            </a:r>
            <a:r>
              <a:rPr lang="pt-BR" b="1" dirty="0"/>
              <a:t>com Dra. Ada Pellegrini e Dr. Luís Guilherme Aidar </a:t>
            </a:r>
            <a:r>
              <a:rPr lang="pt-BR" b="1" dirty="0" err="1"/>
              <a:t>Bondioli</a:t>
            </a:r>
            <a:r>
              <a:rPr lang="pt-BR" b="1" dirty="0"/>
              <a:t> –</a:t>
            </a:r>
            <a:r>
              <a:rPr lang="pt-BR" dirty="0"/>
              <a:t> discussão de Parecer*– 11h às </a:t>
            </a:r>
            <a:r>
              <a:rPr lang="pt-BR" dirty="0" smtClean="0"/>
              <a:t>12h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Evento PCD e aprendizes -  </a:t>
            </a:r>
            <a:r>
              <a:rPr lang="pt-BR" b="1" dirty="0" err="1" smtClean="0"/>
              <a:t>Sinduscon</a:t>
            </a:r>
            <a:r>
              <a:rPr lang="pt-BR" b="1" dirty="0" smtClean="0"/>
              <a:t>, SECONCI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geral de encaminhamentos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Atendimento é viável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Aprendizes vs. ajudantes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Mapa </a:t>
            </a:r>
            <a:r>
              <a:rPr lang="pt-BR" dirty="0" err="1" smtClean="0"/>
              <a:t>Seconci</a:t>
            </a:r>
            <a:r>
              <a:rPr lang="pt-BR" dirty="0" smtClean="0"/>
              <a:t> vs. possibilidades de atendimento</a:t>
            </a:r>
          </a:p>
          <a:p>
            <a:endParaRPr lang="pt-BR" b="1" dirty="0"/>
          </a:p>
          <a:p>
            <a:r>
              <a:rPr lang="pt-BR" b="1" dirty="0" smtClean="0"/>
              <a:t>Cartórios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Agendamento de evento ARISP/ABRAINC/Secovi em abril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Termo de Cooperação Técnica com ARISP e IRIB, para a criação desta instância,  em São Paulo e em seguida nos demais estados. </a:t>
            </a:r>
          </a:p>
          <a:p>
            <a:r>
              <a:rPr lang="pt-BR" b="1" dirty="0" smtClean="0"/>
              <a:t>CETIP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Mensageria para 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Rating, custódia, relação com </a:t>
            </a:r>
            <a:r>
              <a:rPr lang="pt-BR" dirty="0" smtClean="0"/>
              <a:t>bancos – banco de dados </a:t>
            </a:r>
            <a:r>
              <a:rPr lang="pt-BR" dirty="0" smtClean="0"/>
              <a:t>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Prefeitura SP </a:t>
            </a:r>
            <a:r>
              <a:rPr lang="pt-BR" dirty="0" smtClean="0"/>
              <a:t>- encaminhamento </a:t>
            </a:r>
            <a:r>
              <a:rPr lang="pt-BR" dirty="0"/>
              <a:t>junto à Prefeitura de São Paulo de ação com Secretaria da Fazenda por atualizações de cadastro -  IPTU e ITBI, evitando execuções fiscais e esforços indevidos. </a:t>
            </a:r>
            <a:r>
              <a:rPr lang="pt-BR" dirty="0" smtClean="0"/>
              <a:t>Empresa indica 1600 casos seus.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2290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outros 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247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CADE - Lei </a:t>
            </a:r>
            <a:r>
              <a:rPr lang="pt-BR" b="1" dirty="0"/>
              <a:t>12.529/2011 </a:t>
            </a:r>
            <a:r>
              <a:rPr lang="pt-BR" dirty="0"/>
              <a:t>- aprovação prévia CADE p/ atos de concentração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 (i) um grupo com faturamento bruto anual ou vol. de negócios &gt;  R$ 750 MM e </a:t>
            </a:r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um outro grupo com faturamento bruto anual ou vol. de negócios &gt; R$ 75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 prevista por não submissão à aprovação prévia de R$ 60 mil a R$ 60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Ato de concentração</a:t>
            </a:r>
            <a:r>
              <a:rPr lang="pt-BR" dirty="0"/>
              <a:t>: Fusão; aquisição direta ou indireta de controle ou partes via compra ou permuta de ações, quotas, </a:t>
            </a:r>
            <a:r>
              <a:rPr lang="pt-BR" dirty="0" smtClean="0"/>
              <a:t>títulos... </a:t>
            </a:r>
            <a:r>
              <a:rPr lang="pt-BR" dirty="0"/>
              <a:t>conversíveis em ações, ativos; incorporação de empresas; contrato associativo, consórcio, </a:t>
            </a:r>
            <a:r>
              <a:rPr lang="pt-BR" dirty="0" smtClean="0"/>
              <a:t>JV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</a:t>
            </a:r>
            <a:r>
              <a:rPr lang="pt-BR" dirty="0" smtClean="0"/>
              <a:t>- Discussão geral com IDRAC – minuta nos será enviada para avaliação sobre oportunidade – prazo CADE – 22/4</a:t>
            </a:r>
          </a:p>
          <a:p>
            <a:endParaRPr lang="pt-BR" b="1" dirty="0" smtClean="0"/>
          </a:p>
          <a:p>
            <a:pPr>
              <a:defRPr/>
            </a:pPr>
            <a:r>
              <a:rPr lang="pt-BR" b="1" dirty="0"/>
              <a:t>Dissídio – </a:t>
            </a:r>
            <a:r>
              <a:rPr lang="pt-BR" b="1" dirty="0" err="1"/>
              <a:t>Sinduscon</a:t>
            </a:r>
            <a:r>
              <a:rPr lang="pt-BR" b="1" dirty="0"/>
              <a:t> </a:t>
            </a:r>
            <a:r>
              <a:rPr lang="pt-BR" b="1" dirty="0" smtClean="0"/>
              <a:t>- </a:t>
            </a:r>
            <a:r>
              <a:rPr lang="pt-BR" dirty="0" smtClean="0"/>
              <a:t>Representação </a:t>
            </a:r>
            <a:r>
              <a:rPr lang="pt-BR" dirty="0"/>
              <a:t>CPN e </a:t>
            </a:r>
            <a:r>
              <a:rPr lang="pt-BR" dirty="0" smtClean="0"/>
              <a:t>NN </a:t>
            </a:r>
            <a:r>
              <a:rPr lang="pt-BR" dirty="0"/>
              <a:t>– nome ABRAINC – </a:t>
            </a:r>
            <a:r>
              <a:rPr lang="pt-BR" dirty="0" smtClean="0"/>
              <a:t>M. </a:t>
            </a:r>
            <a:r>
              <a:rPr lang="pt-BR" dirty="0"/>
              <a:t>Zappia</a:t>
            </a:r>
          </a:p>
          <a:p>
            <a:endParaRPr lang="pt-BR" b="1" dirty="0" smtClean="0"/>
          </a:p>
          <a:p>
            <a:r>
              <a:rPr lang="pt-BR" b="1" dirty="0" smtClean="0"/>
              <a:t>Associação </a:t>
            </a:r>
            <a:r>
              <a:rPr lang="pt-BR" b="1" dirty="0"/>
              <a:t>Paulista de Consumidores</a:t>
            </a:r>
            <a:r>
              <a:rPr lang="pt-BR" dirty="0"/>
              <a:t>- Adriano </a:t>
            </a:r>
            <a:r>
              <a:rPr lang="pt-BR" dirty="0" smtClean="0"/>
              <a:t>- legitimidade </a:t>
            </a:r>
            <a:r>
              <a:rPr lang="pt-BR" dirty="0"/>
              <a:t>da Associação, de sua constituição e de suas </a:t>
            </a:r>
            <a:r>
              <a:rPr lang="pt-BR" dirty="0" smtClean="0"/>
              <a:t>ações – aguardo de decisão de Agravo para ver de interesse </a:t>
            </a:r>
            <a:r>
              <a:rPr lang="pt-BR" dirty="0" smtClean="0"/>
              <a:t>coletivo</a:t>
            </a:r>
          </a:p>
          <a:p>
            <a:endParaRPr lang="pt-BR" dirty="0"/>
          </a:p>
          <a:p>
            <a:r>
              <a:rPr lang="pt-BR" b="1" dirty="0" smtClean="0"/>
              <a:t>PMCMV</a:t>
            </a:r>
            <a:r>
              <a:rPr lang="pt-BR" dirty="0" smtClean="0"/>
              <a:t> – Portaria Min. Cidades – permissão de cobrança de taxas de intermediação dos compradores – encaminhamento com Comitê PMCMV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9580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TACs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acompanhamento legislativo – Pedro Krahenbuhl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/>
          </a:p>
          <a:p>
            <a:r>
              <a:rPr lang="pt-BR" b="1" u="sng" dirty="0">
                <a:hlinkClick r:id="rId2"/>
              </a:rPr>
              <a:t>PL 3019/2008</a:t>
            </a:r>
            <a:r>
              <a:rPr lang="pt-BR" b="1" dirty="0"/>
              <a:t> </a:t>
            </a:r>
            <a:r>
              <a:rPr lang="pt-BR" dirty="0"/>
              <a:t>- aluguel em razão do atraso de entrega de </a:t>
            </a:r>
            <a:r>
              <a:rPr lang="pt-BR" dirty="0" smtClean="0"/>
              <a:t>obra</a:t>
            </a:r>
          </a:p>
          <a:p>
            <a:endParaRPr lang="pt-BR" dirty="0"/>
          </a:p>
          <a:p>
            <a:r>
              <a:rPr lang="pt-BR" u="sng" dirty="0"/>
              <a:t>http://www.camara.gov.br/proposicoesWeb/prop_mostrarintegra?codteor=545240&amp;filename=PL+3019/2008</a:t>
            </a:r>
          </a:p>
          <a:p>
            <a:r>
              <a:rPr lang="pt-BR" dirty="0"/>
              <a:t> </a:t>
            </a:r>
          </a:p>
          <a:p>
            <a:r>
              <a:rPr lang="pt-BR" b="1" u="sng" dirty="0">
                <a:hlinkClick r:id="rId3"/>
              </a:rPr>
              <a:t>PL 178/2011 </a:t>
            </a:r>
            <a:r>
              <a:rPr lang="pt-BR" dirty="0"/>
              <a:t>- atraso de entrega de obra e prazo de </a:t>
            </a:r>
            <a:r>
              <a:rPr lang="pt-BR" dirty="0" smtClean="0"/>
              <a:t>tolerância</a:t>
            </a:r>
          </a:p>
          <a:p>
            <a:endParaRPr lang="pt-BR" dirty="0"/>
          </a:p>
          <a:p>
            <a:r>
              <a:rPr lang="pt-BR" u="sng" dirty="0"/>
              <a:t>http://www.camara.gov.br/proposicoesWeb/prop_mostrarintegra?codteor=545240&amp;filename=PL+3019/2008</a:t>
            </a:r>
          </a:p>
          <a:p>
            <a:r>
              <a:rPr lang="pt-BR" dirty="0"/>
              <a:t> </a:t>
            </a:r>
          </a:p>
          <a:p>
            <a:r>
              <a:rPr lang="pt-BR" b="1" u="sng" dirty="0">
                <a:hlinkClick r:id="rId4"/>
              </a:rPr>
              <a:t>PL 5015/2013</a:t>
            </a:r>
            <a:r>
              <a:rPr lang="pt-BR" b="1" dirty="0"/>
              <a:t> -</a:t>
            </a:r>
            <a:r>
              <a:rPr lang="pt-BR" dirty="0"/>
              <a:t> Contrapartida pela valorização imobiliária em razão do aumento do potencial </a:t>
            </a:r>
            <a:r>
              <a:rPr lang="pt-BR" dirty="0" smtClean="0"/>
              <a:t>construtivo</a:t>
            </a:r>
          </a:p>
          <a:p>
            <a:endParaRPr lang="pt-BR" dirty="0"/>
          </a:p>
          <a:p>
            <a:r>
              <a:rPr lang="pt-BR" u="sng" dirty="0"/>
              <a:t>http://www.camara.gov.br/proposicoesWeb/prop_mostrarintegra?codteor=1059700&amp;filename=PL+5015/2013</a:t>
            </a:r>
            <a:endParaRPr lang="pt-BR" u="sng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MP 627 </a:t>
            </a:r>
            <a:r>
              <a:rPr lang="pt-BR" dirty="0" smtClean="0"/>
              <a:t>-  texto para o Senado</a:t>
            </a:r>
            <a:endParaRPr lang="pt-BR" dirty="0"/>
          </a:p>
          <a:p>
            <a:endParaRPr lang="pt-BR" b="1" dirty="0" smtClean="0"/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570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r>
              <a:rPr lang="pt-BR" sz="2400" b="1" dirty="0" smtClean="0"/>
              <a:t>Modelo </a:t>
            </a:r>
            <a:r>
              <a:rPr lang="pt-BR" sz="2400" b="1" dirty="0"/>
              <a:t>de Negócios -  vendas mais </a:t>
            </a:r>
            <a:r>
              <a:rPr lang="pt-BR" sz="2400" b="1" dirty="0" smtClean="0"/>
              <a:t>firmes</a:t>
            </a: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2400" b="1" dirty="0"/>
          </a:p>
          <a:p>
            <a:pPr>
              <a:defRPr/>
            </a:pPr>
            <a:r>
              <a:rPr lang="pt-BR" sz="2400" b="1" dirty="0" smtClean="0"/>
              <a:t>Encontros </a:t>
            </a:r>
            <a:r>
              <a:rPr lang="pt-BR" sz="2400" b="1" dirty="0"/>
              <a:t>com </a:t>
            </a:r>
            <a:r>
              <a:rPr lang="pt-BR" sz="2400" b="1" dirty="0" smtClean="0"/>
              <a:t>Magistratura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2440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r>
              <a:rPr lang="pt-BR" b="1" dirty="0" smtClean="0"/>
              <a:t>1 - Crédito e definições das empresas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-  CETIP</a:t>
            </a:r>
          </a:p>
          <a:p>
            <a:endParaRPr lang="pt-BR" b="1" dirty="0" smtClean="0"/>
          </a:p>
          <a:p>
            <a:r>
              <a:rPr lang="pt-BR" b="1" dirty="0" smtClean="0"/>
              <a:t>2 - Modelo Financeiro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Vendas mais firmes, com compromissos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PJ viabilizado com sub-rogação de direitos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– ITBI, desistência da incorporação, efeitos no médio prazo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Definição de proposta e discussões com Ministérios da Fazenda e da Justiça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Secretário </a:t>
            </a:r>
            <a:r>
              <a:rPr lang="pt-BR" dirty="0" err="1"/>
              <a:t>Caffarelli</a:t>
            </a:r>
            <a:r>
              <a:rPr lang="pt-BR" dirty="0"/>
              <a:t> – 11/4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Procuradoria Geral do Min. </a:t>
            </a:r>
            <a:r>
              <a:rPr lang="pt-BR" dirty="0" smtClean="0"/>
              <a:t>Fazenda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584283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29790</TotalTime>
  <Words>1082</Words>
  <Application>Microsoft Office PowerPoint</Application>
  <PresentationFormat>Apresentação na tela (4:3)</PresentationFormat>
  <Paragraphs>284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Verdana</vt:lpstr>
      <vt:lpstr>Design padrão</vt:lpstr>
      <vt:lpstr>Apresentação do PowerPoint</vt:lpstr>
      <vt:lpstr>Pauta</vt:lpstr>
      <vt:lpstr>Defesa da Concorrência </vt:lpstr>
      <vt:lpstr>Defesa da Concorrência </vt:lpstr>
      <vt:lpstr>Atualizações ABRAINC </vt:lpstr>
      <vt:lpstr>Aperfeiçoamento do Ciclo do Negócio – outros pontos</vt:lpstr>
      <vt:lpstr>TACs, acompanhamento legislativo – Pedro Krahenbuhl</vt:lpstr>
      <vt:lpstr>Apresentação do PowerPoint</vt:lpstr>
      <vt:lpstr>Modelo de Negócios  - vendas definitivas , equilíbrio nas relações  </vt:lpstr>
      <vt:lpstr>Modelo de Negócios  - vendas definitivas , equilíbrio nas relações  </vt:lpstr>
      <vt:lpstr>Acordo TJ-RJ/ Encontros com Magistratura </vt:lpstr>
      <vt:lpstr>Encontros com Magistratura </vt:lpstr>
      <vt:lpstr>Apresentação do PowerPoint</vt:lpstr>
      <vt:lpstr>Modelo de vendas – atualizações e encaminhamento  </vt:lpstr>
      <vt:lpstr>Modelo de vendas – atualizações e encaminhamento  </vt:lpstr>
      <vt:lpstr>Modelo de vendas – atualizações e encaminhamento  </vt:lpstr>
      <vt:lpstr>Aperfeiçoamento do Ciclo do Negócio - Registros - Cartórios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3037</cp:revision>
  <cp:lastPrinted>2013-12-11T19:29:55Z</cp:lastPrinted>
  <dcterms:created xsi:type="dcterms:W3CDTF">2009-08-13T21:08:28Z</dcterms:created>
  <dcterms:modified xsi:type="dcterms:W3CDTF">2014-04-17T17:04:13Z</dcterms:modified>
</cp:coreProperties>
</file>