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8"/>
  </p:notesMasterIdLst>
  <p:sldIdLst>
    <p:sldId id="481" r:id="rId4"/>
    <p:sldId id="720" r:id="rId5"/>
    <p:sldId id="1160" r:id="rId6"/>
    <p:sldId id="1150" r:id="rId7"/>
    <p:sldId id="1151" r:id="rId8"/>
    <p:sldId id="1163" r:id="rId9"/>
    <p:sldId id="1164" r:id="rId10"/>
    <p:sldId id="1154" r:id="rId11"/>
    <p:sldId id="1130" r:id="rId12"/>
    <p:sldId id="1126" r:id="rId13"/>
    <p:sldId id="1156" r:id="rId14"/>
    <p:sldId id="1158" r:id="rId15"/>
    <p:sldId id="1155" r:id="rId16"/>
    <p:sldId id="1131" r:id="rId17"/>
    <p:sldId id="1145" r:id="rId18"/>
    <p:sldId id="1137" r:id="rId19"/>
    <p:sldId id="1159" r:id="rId20"/>
    <p:sldId id="1166" r:id="rId21"/>
    <p:sldId id="1167" r:id="rId22"/>
    <p:sldId id="1140" r:id="rId23"/>
    <p:sldId id="1161" r:id="rId24"/>
    <p:sldId id="1135" r:id="rId25"/>
    <p:sldId id="1165" r:id="rId26"/>
    <p:sldId id="1143" r:id="rId27"/>
    <p:sldId id="1144" r:id="rId28"/>
    <p:sldId id="1134" r:id="rId29"/>
    <p:sldId id="1133" r:id="rId30"/>
    <p:sldId id="1132" r:id="rId31"/>
    <p:sldId id="1118" r:id="rId32"/>
    <p:sldId id="1141" r:id="rId33"/>
    <p:sldId id="1119" r:id="rId34"/>
    <p:sldId id="1120" r:id="rId35"/>
    <p:sldId id="1009" r:id="rId36"/>
    <p:sldId id="1162" r:id="rId3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74" d="100"/>
          <a:sy n="74" d="100"/>
        </p:scale>
        <p:origin x="15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16/08/2013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8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93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16/08/2013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16/08/2013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16/08/2013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16/08/2013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16/08/2013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16/08/2013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16/08/2013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16/08/2013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16/08/2013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16/08/2013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16/08/2013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16/08/2013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211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16/08/2013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74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16/08/2013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9346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16/08/2013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210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16/08/2013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321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16/08/2013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656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16/08/2013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96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16/08/2013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360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16/08/2013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8906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16/08/2013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434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16/08/2013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9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16/08/2013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16/08/2013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770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15/08/2013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4625" y="68679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Projetos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aprovados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olidFill>
                  <a:srgbClr val="000000"/>
                </a:solidFill>
                <a:sym typeface="Arial" charset="0"/>
              </a:rPr>
              <a:t>  </a:t>
            </a:r>
            <a:endParaRPr lang="en-US" b="1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7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548680"/>
            <a:ext cx="8624887" cy="64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</a:rPr>
              <a:t>Projeto FGV  -  155 mil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Estimativa </a:t>
            </a:r>
            <a:r>
              <a:rPr lang="pt-BR" dirty="0"/>
              <a:t>da carga tributária incidente sobre a </a:t>
            </a:r>
            <a:r>
              <a:rPr lang="pt-BR" dirty="0" smtClean="0"/>
              <a:t>construção - impostos </a:t>
            </a:r>
            <a:r>
              <a:rPr lang="pt-BR" dirty="0"/>
              <a:t>para a produção do bem imóvel: </a:t>
            </a:r>
            <a:r>
              <a:rPr lang="pt-BR" dirty="0" smtClean="0"/>
              <a:t>materiais, </a:t>
            </a:r>
            <a:r>
              <a:rPr lang="pt-BR" dirty="0"/>
              <a:t>mão de obra, faturamento, </a:t>
            </a:r>
            <a:r>
              <a:rPr lang="pt-BR" dirty="0" smtClean="0"/>
              <a:t>propriedade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</a:t>
            </a:r>
            <a:r>
              <a:rPr lang="pt-BR" dirty="0" smtClean="0"/>
              <a:t>stimativas </a:t>
            </a:r>
            <a:r>
              <a:rPr lang="pt-BR" dirty="0"/>
              <a:t>dos impactos dos investimentos em habitação sobre a renda e o emprego no Brasil – separado SFH, PMCMV, outros; contribuição no </a:t>
            </a:r>
            <a:r>
              <a:rPr lang="pt-BR" dirty="0" smtClean="0"/>
              <a:t>PIB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Estimativa </a:t>
            </a:r>
            <a:r>
              <a:rPr lang="pt-BR" dirty="0"/>
              <a:t>de impactos de desoneração </a:t>
            </a:r>
            <a:r>
              <a:rPr lang="pt-BR" dirty="0" smtClean="0"/>
              <a:t>tributária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Não incluídos edif. comerciais</a:t>
            </a:r>
            <a:r>
              <a:rPr lang="pt-BR" dirty="0"/>
              <a:t>, galpões </a:t>
            </a:r>
            <a:r>
              <a:rPr lang="pt-BR" dirty="0" smtClean="0"/>
              <a:t>e </a:t>
            </a:r>
            <a:r>
              <a:rPr lang="pt-BR" dirty="0"/>
              <a:t>shopping centers – faltam dados</a:t>
            </a:r>
          </a:p>
          <a:p>
            <a:r>
              <a:rPr lang="pt-BR" b="1" dirty="0" smtClean="0">
                <a:solidFill>
                  <a:srgbClr val="000000"/>
                </a:solidFill>
              </a:rPr>
              <a:t>3 parcelas</a:t>
            </a:r>
            <a:r>
              <a:rPr lang="pt-BR" dirty="0" smtClean="0">
                <a:solidFill>
                  <a:srgbClr val="000000"/>
                </a:solidFill>
              </a:rPr>
              <a:t>  - </a:t>
            </a:r>
            <a:r>
              <a:rPr lang="pt-BR" b="1" dirty="0" smtClean="0">
                <a:solidFill>
                  <a:srgbClr val="000000"/>
                </a:solidFill>
              </a:rPr>
              <a:t>3*42 cotas </a:t>
            </a:r>
            <a:r>
              <a:rPr lang="pt-BR" dirty="0" smtClean="0">
                <a:solidFill>
                  <a:srgbClr val="000000"/>
                </a:solidFill>
              </a:rPr>
              <a:t>(</a:t>
            </a:r>
            <a:r>
              <a:rPr lang="pt-BR" dirty="0">
                <a:solidFill>
                  <a:srgbClr val="000000"/>
                </a:solidFill>
              </a:rPr>
              <a:t>+</a:t>
            </a:r>
            <a:r>
              <a:rPr lang="pt-BR" dirty="0" smtClean="0">
                <a:solidFill>
                  <a:srgbClr val="000000"/>
                </a:solidFill>
              </a:rPr>
              <a:t> 5%) </a:t>
            </a:r>
            <a:r>
              <a:rPr lang="pt-BR" b="1" dirty="0" smtClean="0">
                <a:solidFill>
                  <a:srgbClr val="000000"/>
                </a:solidFill>
              </a:rPr>
              <a:t>-  R$ 1.400,00/cota</a:t>
            </a:r>
          </a:p>
          <a:p>
            <a:endParaRPr lang="pt-BR" b="1" dirty="0">
              <a:solidFill>
                <a:srgbClr val="000000"/>
              </a:solidFill>
            </a:endParaRPr>
          </a:p>
          <a:p>
            <a:r>
              <a:rPr lang="pt-BR" b="1" dirty="0" smtClean="0">
                <a:solidFill>
                  <a:srgbClr val="000000"/>
                </a:solidFill>
              </a:rPr>
              <a:t>Projeto </a:t>
            </a:r>
            <a:r>
              <a:rPr lang="pt-BR" b="1" dirty="0" err="1" smtClean="0">
                <a:solidFill>
                  <a:srgbClr val="000000"/>
                </a:solidFill>
              </a:rPr>
              <a:t>Falconi</a:t>
            </a:r>
            <a:r>
              <a:rPr lang="pt-BR" b="1" dirty="0" smtClean="0">
                <a:solidFill>
                  <a:srgbClr val="000000"/>
                </a:solidFill>
              </a:rPr>
              <a:t>/MBC – R$ 2.083.000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Doação </a:t>
            </a:r>
            <a:r>
              <a:rPr lang="pt-BR" dirty="0"/>
              <a:t>de recursos ao MBC (com ITCMD de 4%)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2</a:t>
            </a:r>
            <a:r>
              <a:rPr lang="pt-BR" dirty="0" smtClean="0"/>
              <a:t> </a:t>
            </a:r>
            <a:r>
              <a:rPr lang="pt-BR" dirty="0"/>
              <a:t>reuniões </a:t>
            </a:r>
            <a:r>
              <a:rPr lang="pt-BR" dirty="0" smtClean="0"/>
              <a:t>com </a:t>
            </a:r>
            <a:r>
              <a:rPr lang="pt-BR" dirty="0"/>
              <a:t>Paula Motta e </a:t>
            </a:r>
            <a:r>
              <a:rPr lang="pt-BR" dirty="0" smtClean="0"/>
              <a:t>coordenadores/ acompanhamento </a:t>
            </a:r>
            <a:r>
              <a:rPr lang="pt-BR" dirty="0"/>
              <a:t>quinzenal – bimensal com </a:t>
            </a:r>
            <a:r>
              <a:rPr lang="pt-BR" dirty="0" smtClean="0"/>
              <a:t>Prefeito - Retomar </a:t>
            </a:r>
            <a:r>
              <a:rPr lang="pt-BR" dirty="0"/>
              <a:t>pontos ou começar do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Cetesb e modificações de Leis não </a:t>
            </a:r>
            <a:r>
              <a:rPr lang="pt-BR" dirty="0" smtClean="0"/>
              <a:t>incluídos</a:t>
            </a:r>
          </a:p>
          <a:p>
            <a:r>
              <a:rPr lang="pt-BR" b="1" dirty="0">
                <a:solidFill>
                  <a:srgbClr val="000000"/>
                </a:solidFill>
              </a:rPr>
              <a:t>12 parcelas – R$ 173.600/mês </a:t>
            </a:r>
            <a:r>
              <a:rPr lang="pt-BR" dirty="0">
                <a:solidFill>
                  <a:srgbClr val="000000"/>
                </a:solidFill>
              </a:rPr>
              <a:t>- </a:t>
            </a:r>
            <a:r>
              <a:rPr lang="pt-BR" b="1" dirty="0">
                <a:solidFill>
                  <a:srgbClr val="000000"/>
                </a:solidFill>
              </a:rPr>
              <a:t>12*42 cotas </a:t>
            </a:r>
            <a:r>
              <a:rPr lang="pt-BR" dirty="0">
                <a:solidFill>
                  <a:srgbClr val="000000"/>
                </a:solidFill>
              </a:rPr>
              <a:t>(+ 5%) – </a:t>
            </a:r>
            <a:r>
              <a:rPr lang="pt-BR" b="1" dirty="0">
                <a:solidFill>
                  <a:srgbClr val="000000"/>
                </a:solidFill>
              </a:rPr>
              <a:t>R$ 4.340/cota</a:t>
            </a:r>
          </a:p>
          <a:p>
            <a:endParaRPr lang="pt-BR" b="1" dirty="0">
              <a:solidFill>
                <a:srgbClr val="000000"/>
              </a:solidFill>
            </a:endParaRPr>
          </a:p>
          <a:p>
            <a:r>
              <a:rPr lang="pt-BR" b="1" dirty="0">
                <a:solidFill>
                  <a:srgbClr val="000000"/>
                </a:solidFill>
              </a:rPr>
              <a:t>Projeto </a:t>
            </a:r>
            <a:r>
              <a:rPr lang="pt-BR" b="1" dirty="0" err="1" smtClean="0">
                <a:solidFill>
                  <a:srgbClr val="000000"/>
                </a:solidFill>
              </a:rPr>
              <a:t>Booz</a:t>
            </a:r>
            <a:r>
              <a:rPr lang="pt-BR" b="1" dirty="0" smtClean="0">
                <a:solidFill>
                  <a:srgbClr val="000000"/>
                </a:solidFill>
              </a:rPr>
              <a:t>/CBIC/MBC </a:t>
            </a:r>
            <a:r>
              <a:rPr lang="pt-BR" b="1" dirty="0">
                <a:solidFill>
                  <a:srgbClr val="000000"/>
                </a:solidFill>
              </a:rPr>
              <a:t>– R$ </a:t>
            </a:r>
            <a:r>
              <a:rPr lang="pt-BR" b="1" dirty="0" smtClean="0">
                <a:solidFill>
                  <a:srgbClr val="000000"/>
                </a:solidFill>
              </a:rPr>
              <a:t>614.000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Casos recebidos: </a:t>
            </a:r>
            <a:r>
              <a:rPr lang="pt-BR" dirty="0" err="1"/>
              <a:t>Brookfield</a:t>
            </a:r>
            <a:r>
              <a:rPr lang="pt-BR" dirty="0"/>
              <a:t>, Gafisa/Tenda, MRV, Rossi, </a:t>
            </a:r>
            <a:r>
              <a:rPr lang="pt-BR" dirty="0" err="1"/>
              <a:t>Rodobens</a:t>
            </a:r>
            <a:r>
              <a:rPr lang="pt-BR" dirty="0"/>
              <a:t>, </a:t>
            </a:r>
            <a:r>
              <a:rPr lang="pt-BR" dirty="0" smtClean="0"/>
              <a:t>Tecnisa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BRAINC </a:t>
            </a:r>
            <a:r>
              <a:rPr lang="pt-BR" dirty="0"/>
              <a:t>- condução, divulgação e responsabilidade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Cláudio </a:t>
            </a:r>
            <a:r>
              <a:rPr lang="pt-BR" dirty="0"/>
              <a:t>Gastal – 31/7; </a:t>
            </a:r>
            <a:r>
              <a:rPr lang="pt-BR" dirty="0" err="1"/>
              <a:t>Booz</a:t>
            </a:r>
            <a:r>
              <a:rPr lang="pt-BR" dirty="0"/>
              <a:t>; CBIC em 5/8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Apresentação do projeto com Jorge Gerdau – 20/8, em </a:t>
            </a:r>
            <a:r>
              <a:rPr lang="pt-BR" dirty="0" smtClean="0"/>
              <a:t>Brasília - representação</a:t>
            </a:r>
            <a:endParaRPr lang="pt-BR" b="1" dirty="0">
              <a:solidFill>
                <a:srgbClr val="000000"/>
              </a:solidFill>
            </a:endParaRPr>
          </a:p>
          <a:p>
            <a:r>
              <a:rPr lang="pt-BR" b="1" dirty="0" smtClean="0">
                <a:solidFill>
                  <a:srgbClr val="000000"/>
                </a:solidFill>
              </a:rPr>
              <a:t>2 parcelas </a:t>
            </a:r>
            <a:r>
              <a:rPr lang="pt-BR" b="1" dirty="0">
                <a:solidFill>
                  <a:srgbClr val="000000"/>
                </a:solidFill>
              </a:rPr>
              <a:t>– R$ </a:t>
            </a:r>
            <a:r>
              <a:rPr lang="pt-BR" b="1" dirty="0" smtClean="0">
                <a:solidFill>
                  <a:srgbClr val="000000"/>
                </a:solidFill>
              </a:rPr>
              <a:t>307.000/mês - 12*42 </a:t>
            </a:r>
            <a:r>
              <a:rPr lang="pt-BR" b="1" dirty="0">
                <a:solidFill>
                  <a:srgbClr val="000000"/>
                </a:solidFill>
              </a:rPr>
              <a:t>cotas </a:t>
            </a:r>
            <a:r>
              <a:rPr lang="pt-BR" dirty="0" smtClean="0">
                <a:solidFill>
                  <a:srgbClr val="000000"/>
                </a:solidFill>
              </a:rPr>
              <a:t>(+ 5%) </a:t>
            </a:r>
            <a:r>
              <a:rPr lang="pt-BR" dirty="0">
                <a:solidFill>
                  <a:srgbClr val="000000"/>
                </a:solidFill>
              </a:rPr>
              <a:t>– </a:t>
            </a:r>
            <a:r>
              <a:rPr lang="pt-BR" b="1" dirty="0">
                <a:solidFill>
                  <a:srgbClr val="000000"/>
                </a:solidFill>
              </a:rPr>
              <a:t>R$ </a:t>
            </a:r>
            <a:r>
              <a:rPr lang="pt-BR" b="1" dirty="0" smtClean="0">
                <a:solidFill>
                  <a:srgbClr val="000000"/>
                </a:solidFill>
              </a:rPr>
              <a:t>7.676/cota</a:t>
            </a:r>
            <a:endParaRPr lang="pt-BR" b="1" dirty="0">
              <a:solidFill>
                <a:srgbClr val="000000"/>
              </a:solidFill>
            </a:endParaRPr>
          </a:p>
          <a:p>
            <a:endParaRPr lang="pt-BR" b="1" u="sng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92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29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Apresentações 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Novos associados </a:t>
            </a:r>
            <a:r>
              <a:rPr lang="pt-BR" b="1" dirty="0" smtClean="0"/>
              <a:t>- </a:t>
            </a:r>
            <a:r>
              <a:rPr lang="pt-BR" dirty="0"/>
              <a:t>Carvalho </a:t>
            </a:r>
            <a:r>
              <a:rPr lang="pt-BR" dirty="0" err="1"/>
              <a:t>Hosken</a:t>
            </a:r>
            <a:r>
              <a:rPr lang="pt-BR" dirty="0"/>
              <a:t>, Moura </a:t>
            </a:r>
            <a:r>
              <a:rPr lang="pt-BR" dirty="0" err="1"/>
              <a:t>Dubeux</a:t>
            </a:r>
            <a:r>
              <a:rPr lang="pt-BR" dirty="0"/>
              <a:t>, João </a:t>
            </a:r>
            <a:r>
              <a:rPr lang="pt-BR" dirty="0" smtClean="0"/>
              <a:t>Fortes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Pendência – </a:t>
            </a:r>
            <a:r>
              <a:rPr lang="pt-BR" dirty="0" err="1" smtClean="0"/>
              <a:t>Homex</a:t>
            </a:r>
            <a:r>
              <a:rPr lang="pt-BR" dirty="0" smtClean="0"/>
              <a:t>. Reunião CD – 2/8: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Maxcap</a:t>
            </a:r>
            <a:r>
              <a:rPr lang="pt-BR" dirty="0" smtClean="0"/>
              <a:t> – PL R$ 500 MM, não propriamente incorporador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WT – manifestação após a reunião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Diretoria </a:t>
            </a:r>
            <a:r>
              <a:rPr lang="pt-BR" dirty="0"/>
              <a:t>analisará estas propostas com base nas indicações recebidas e no estatuto da ABRAINC, trazendo suas recomendações para a próxima </a:t>
            </a:r>
            <a:r>
              <a:rPr lang="pt-BR" dirty="0" smtClean="0"/>
              <a:t>reunião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Reuniões Diretoria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18/9</a:t>
            </a:r>
            <a:r>
              <a:rPr lang="pt-BR" dirty="0" smtClean="0"/>
              <a:t> </a:t>
            </a:r>
            <a:r>
              <a:rPr lang="pt-BR" b="1" dirty="0"/>
              <a:t>– </a:t>
            </a:r>
            <a:r>
              <a:rPr lang="pt-BR" b="1" dirty="0" smtClean="0"/>
              <a:t>4ª-feira </a:t>
            </a:r>
            <a:r>
              <a:rPr lang="pt-BR" dirty="0" smtClean="0"/>
              <a:t>-  Maria Fernanda – Comitê Jurídico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17/10</a:t>
            </a:r>
            <a:r>
              <a:rPr lang="pt-BR" dirty="0" smtClean="0"/>
              <a:t> – Lélio </a:t>
            </a:r>
            <a:r>
              <a:rPr lang="pt-BR" dirty="0" err="1" smtClean="0"/>
              <a:t>Lauretti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28/11</a:t>
            </a:r>
            <a:r>
              <a:rPr lang="pt-BR" b="1" dirty="0"/>
              <a:t>; 19/12</a:t>
            </a:r>
          </a:p>
          <a:p>
            <a:endParaRPr lang="pt-BR" b="1" dirty="0" smtClean="0"/>
          </a:p>
          <a:p>
            <a:r>
              <a:rPr lang="pt-BR" b="1" dirty="0" smtClean="0"/>
              <a:t>Site, disponibilização de informações – a partir de 31/8</a:t>
            </a:r>
          </a:p>
          <a:p>
            <a:endParaRPr lang="pt-BR" b="1" dirty="0"/>
          </a:p>
          <a:p>
            <a:r>
              <a:rPr lang="pt-BR" b="1" dirty="0"/>
              <a:t>FIA </a:t>
            </a:r>
            <a:r>
              <a:rPr lang="pt-BR" b="1" dirty="0" smtClean="0"/>
              <a:t>vs. FIPE– </a:t>
            </a:r>
            <a:r>
              <a:rPr lang="pt-BR" b="1" dirty="0"/>
              <a:t>coleta de dados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Ajuda Pacífico e Juliano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Pontos básicos para definição – contrato de experiência de 6 </a:t>
            </a:r>
            <a:r>
              <a:rPr lang="pt-BR" dirty="0" smtClean="0"/>
              <a:t>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FIA – maior experiência na coleta de dados de associações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FIPE – maior potencial de cruzamentos e agregação de inteligência ao processo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89326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183664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defTabSz="914145" fontAlgn="base" hangingPunct="0">
              <a:spcAft>
                <a:spcPct val="0"/>
              </a:spcAft>
              <a:defRPr/>
            </a:pPr>
            <a:r>
              <a:rPr lang="en-US" sz="1800" b="1" dirty="0" err="1">
                <a:latin typeface="Arial" charset="0"/>
                <a:ea typeface="+mn-ea"/>
                <a:cs typeface="Arial" charset="0"/>
                <a:sym typeface="Arial" pitchFamily="34" charset="0"/>
              </a:rPr>
              <a:t>Atualizações</a:t>
            </a:r>
            <a:r>
              <a:rPr lang="en-US" sz="18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- Abrainc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07918" y="566360"/>
            <a:ext cx="8624887" cy="578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Contratações, pessoas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Sandra- secretária a partir de </a:t>
            </a:r>
            <a:r>
              <a:rPr lang="pt-BR" dirty="0" smtClean="0"/>
              <a:t>17/6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Alex </a:t>
            </a:r>
            <a:r>
              <a:rPr lang="pt-BR" dirty="0"/>
              <a:t>Peters a partir de </a:t>
            </a:r>
            <a:r>
              <a:rPr lang="pt-BR" dirty="0" smtClean="0"/>
              <a:t>24/6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Ajustes necessários: atenção a detalhes, confiança na postura, retrabalho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Cotações ABRAINC (Edson Pires- </a:t>
            </a:r>
            <a:r>
              <a:rPr lang="pt-BR" dirty="0" err="1"/>
              <a:t>Carasso</a:t>
            </a:r>
            <a:r>
              <a:rPr lang="pt-BR" dirty="0"/>
              <a:t>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Seguro Saúde* – R$ 3.200/mês (plano top); R$ 1.700/mês Seguro de Vida – R$ 1.600/mês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Previdência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DO- responsabilidade civil Diretores PF – descaracterização PF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Responsabilidade Civil Profissional – Erros, ações, omissões atividade </a:t>
            </a:r>
            <a:r>
              <a:rPr lang="pt-BR" dirty="0" smtClean="0"/>
              <a:t>profissional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de serviços unificados para Associados ABRAINC</a:t>
            </a:r>
          </a:p>
          <a:p>
            <a:pPr lvl="1"/>
            <a:endParaRPr lang="pt-BR" dirty="0" smtClean="0"/>
          </a:p>
          <a:p>
            <a:r>
              <a:rPr lang="pt-BR" b="1" dirty="0" smtClean="0"/>
              <a:t>Proposta</a:t>
            </a:r>
            <a:r>
              <a:rPr lang="pt-BR" b="1" dirty="0"/>
              <a:t>: reunião especial para fechamento com Rafael Novellino e outros </a:t>
            </a:r>
            <a:r>
              <a:rPr lang="pt-BR" b="1" dirty="0" smtClean="0"/>
              <a:t>membros </a:t>
            </a:r>
            <a:r>
              <a:rPr lang="pt-BR" b="1" dirty="0"/>
              <a:t>da Diretoria na próxima semana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0" lvl="1"/>
            <a:r>
              <a:rPr lang="pt-BR" sz="1600" dirty="0"/>
              <a:t>*valores não incluem Diretor Executivo – por questão de continuidade, sugerida por </a:t>
            </a:r>
            <a:r>
              <a:rPr lang="pt-BR" sz="1600" dirty="0" err="1"/>
              <a:t>Carasso</a:t>
            </a:r>
            <a:r>
              <a:rPr lang="pt-BR" sz="1600" dirty="0"/>
              <a:t> manutenção e reembolso de plano empresa RV existente, com reembolso por </a:t>
            </a:r>
            <a:r>
              <a:rPr lang="pt-BR" sz="1600" dirty="0" smtClean="0"/>
              <a:t>ABRAINC</a:t>
            </a:r>
          </a:p>
          <a:p>
            <a:pPr marL="0" lvl="1"/>
            <a:endParaRPr lang="pt-BR" sz="1600" b="1" dirty="0"/>
          </a:p>
          <a:p>
            <a:endParaRPr lang="pt-BR" b="1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9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99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Estudos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internos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serem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encaminhados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476672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 smtClean="0"/>
              <a:t>Modelo </a:t>
            </a:r>
            <a:r>
              <a:rPr lang="pt-BR" b="1" dirty="0"/>
              <a:t>de </a:t>
            </a:r>
            <a:r>
              <a:rPr lang="pt-BR" b="1" dirty="0" smtClean="0"/>
              <a:t>Negócios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Discussão sobre o momento da venda-  áreas de Crédito dos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Vendas definitivas - repasses durante a obra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Compromisso/qualidade do comprador versus flexibilidade das PCV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</a:t>
            </a:r>
            <a:r>
              <a:rPr lang="pt-BR" dirty="0"/>
              <a:t>de trabalho – </a:t>
            </a:r>
            <a:r>
              <a:rPr lang="pt-BR" dirty="0" smtClean="0"/>
              <a:t>13/8 </a:t>
            </a:r>
            <a:r>
              <a:rPr lang="pt-BR" dirty="0"/>
              <a:t>– finalização do </a:t>
            </a:r>
            <a:r>
              <a:rPr lang="pt-BR" dirty="0" smtClean="0"/>
              <a:t>modelo, aproximação </a:t>
            </a:r>
            <a:r>
              <a:rPr lang="pt-BR" dirty="0"/>
              <a:t>com Bancos. 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Modelo de  Vendas </a:t>
            </a:r>
            <a:r>
              <a:rPr lang="pt-BR" dirty="0" smtClean="0"/>
              <a:t>- </a:t>
            </a:r>
            <a:r>
              <a:rPr lang="pt-BR" dirty="0"/>
              <a:t>Comitê de Incorporação </a:t>
            </a:r>
            <a:r>
              <a:rPr lang="pt-BR" dirty="0" smtClean="0"/>
              <a:t>(+ Jurídico) </a:t>
            </a:r>
            <a:endParaRPr lang="pt-B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O modelo de corretagem com contratação pela </a:t>
            </a:r>
            <a:r>
              <a:rPr lang="pt-BR" dirty="0" smtClean="0"/>
              <a:t>empresa tem </a:t>
            </a:r>
            <a:r>
              <a:rPr lang="pt-BR" dirty="0"/>
              <a:t>reflexos positivos no médio e longo prazo para suas associadas e para o setor.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Termo </a:t>
            </a:r>
            <a:r>
              <a:rPr lang="pt-BR" dirty="0"/>
              <a:t>de Adesão sobre o assunto com data de vigor – proposta: 1º de janeiro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Apoio- aperfeiçoamentos - formalização: Corretores Associados/</a:t>
            </a:r>
            <a:r>
              <a:rPr lang="pt-BR" dirty="0" err="1" smtClean="0"/>
              <a:t>Microempreend</a:t>
            </a:r>
            <a:r>
              <a:rPr lang="pt-BR" dirty="0" smtClean="0"/>
              <a:t>.</a:t>
            </a:r>
            <a:endParaRPr lang="pt-BR" dirty="0"/>
          </a:p>
          <a:p>
            <a:pPr marL="0" lvl="1"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b="1" dirty="0" smtClean="0"/>
              <a:t>Impactos </a:t>
            </a:r>
            <a:r>
              <a:rPr lang="pt-BR" b="1" dirty="0"/>
              <a:t>nos </a:t>
            </a:r>
            <a:r>
              <a:rPr lang="pt-BR" b="1" dirty="0" smtClean="0"/>
              <a:t>preços/ </a:t>
            </a:r>
            <a:r>
              <a:rPr lang="pt-BR" b="1" dirty="0"/>
              <a:t>implementação </a:t>
            </a:r>
            <a:r>
              <a:rPr lang="pt-BR" dirty="0" smtClean="0"/>
              <a:t>– Comitê de </a:t>
            </a:r>
            <a:r>
              <a:rPr lang="pt-BR" dirty="0" err="1" smtClean="0"/>
              <a:t>Incorp</a:t>
            </a:r>
            <a:r>
              <a:rPr lang="pt-BR" dirty="0" smtClean="0"/>
              <a:t>. com ajuda do Jurídico - definição </a:t>
            </a:r>
            <a:r>
              <a:rPr lang="pt-BR" dirty="0"/>
              <a:t>final em </a:t>
            </a:r>
            <a:r>
              <a:rPr lang="pt-BR" dirty="0" smtClean="0"/>
              <a:t>11/10</a:t>
            </a:r>
          </a:p>
          <a:p>
            <a:pPr marL="0" lvl="1">
              <a:buFont typeface="Arial" pitchFamily="34" charset="0"/>
              <a:buChar char="•"/>
            </a:pPr>
            <a:endParaRPr lang="pt-BR" b="1" dirty="0"/>
          </a:p>
          <a:p>
            <a:r>
              <a:rPr lang="pt-BR" b="1" dirty="0"/>
              <a:t>Estudo Poupança</a:t>
            </a:r>
            <a:r>
              <a:rPr lang="pt-BR" dirty="0"/>
              <a:t> - Comitê Financeiro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Argumentos diretos? Aumento de receita, público-alvo?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Fim da redução de unidades lançadas (</a:t>
            </a:r>
            <a:r>
              <a:rPr lang="pt-BR" dirty="0" err="1"/>
              <a:t>ex</a:t>
            </a:r>
            <a:r>
              <a:rPr lang="pt-BR" dirty="0"/>
              <a:t>: 100 m2 para 50 m2) 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7903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227013"/>
            <a:ext cx="8696325" cy="1714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Reputação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Comunicação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457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71439"/>
            <a:ext cx="8624887" cy="5881897"/>
          </a:xfrm>
          <a:prstGeom prst="rect">
            <a:avLst/>
          </a:prstGeom>
          <a:noFill/>
          <a:ln>
            <a:noFill/>
          </a:ln>
          <a:extLst/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Encontro com Jornalistas </a:t>
            </a:r>
            <a:r>
              <a:rPr lang="pt-BR" dirty="0" smtClean="0"/>
              <a:t>– 6/6 – Secovi – Seminário Jornalismo e Urbanismo - A São Paulo que queremos – Jovem Pan, CBN, Folha, Estado, Eldorado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Trânsito, enchentes, lucros: o setor ganha (e muito) e não tem compromisso com a cidade, não devolvendo parte destes ganhos a 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eputação (com Comitê Comunicação)</a:t>
            </a:r>
          </a:p>
          <a:p>
            <a:endParaRPr lang="pt-BR" b="1" dirty="0" smtClean="0"/>
          </a:p>
          <a:p>
            <a:r>
              <a:rPr lang="pt-BR" b="1" dirty="0" smtClean="0"/>
              <a:t>Ações locais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Levantar melhorias e externalidades de obras de associados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Gentilezas Urbanas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Secovi – 12 x R$ 65,6 mil - Lua Branca Propaganda – </a:t>
            </a:r>
            <a:r>
              <a:rPr lang="pt-BR" dirty="0" err="1" smtClean="0"/>
              <a:t>Brookfield</a:t>
            </a:r>
            <a:r>
              <a:rPr lang="pt-BR" dirty="0" smtClean="0"/>
              <a:t>, </a:t>
            </a:r>
            <a:r>
              <a:rPr lang="pt-BR" dirty="0" err="1" smtClean="0"/>
              <a:t>Cyrela</a:t>
            </a:r>
            <a:r>
              <a:rPr lang="pt-BR" dirty="0" smtClean="0"/>
              <a:t>, </a:t>
            </a:r>
            <a:r>
              <a:rPr lang="pt-BR" dirty="0" err="1" smtClean="0"/>
              <a:t>Eztec</a:t>
            </a:r>
            <a:r>
              <a:rPr lang="pt-BR" dirty="0" smtClean="0"/>
              <a:t>/</a:t>
            </a:r>
            <a:r>
              <a:rPr lang="pt-BR" dirty="0" err="1" smtClean="0"/>
              <a:t>Even</a:t>
            </a:r>
            <a:r>
              <a:rPr lang="pt-BR" dirty="0" smtClean="0"/>
              <a:t>, Gafisa, OR, Rossi, </a:t>
            </a:r>
            <a:r>
              <a:rPr lang="pt-BR" dirty="0" err="1" smtClean="0"/>
              <a:t>Yuni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Lixo, descarte, </a:t>
            </a:r>
            <a:r>
              <a:rPr lang="pt-BR" dirty="0" err="1" smtClean="0"/>
              <a:t>wi-fi</a:t>
            </a:r>
            <a:r>
              <a:rPr lang="pt-BR" dirty="0"/>
              <a:t> </a:t>
            </a:r>
            <a:r>
              <a:rPr lang="pt-BR" dirty="0" smtClean="0"/>
              <a:t>vizinhança, tapumes, árvores</a:t>
            </a:r>
          </a:p>
          <a:p>
            <a:endParaRPr lang="pt-BR" dirty="0" smtClean="0"/>
          </a:p>
          <a:p>
            <a:r>
              <a:rPr lang="pt-BR" b="1" dirty="0" smtClean="0"/>
              <a:t>Ações gerais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Seminário: relatar quantidades de terrenos </a:t>
            </a:r>
            <a:r>
              <a:rPr lang="pt-BR" dirty="0" err="1" smtClean="0"/>
              <a:t>descontaminados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Relatar ações por drenagem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Quantificar e descrever áreas públicas criadas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Apoiar incentivos para melhorias no centro e criação de áreas públicas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Comitê de Responsabilidade Social – disseminar experiências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Encontros com Judiciário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de Princípios ABRAINC</a:t>
            </a:r>
          </a:p>
        </p:txBody>
      </p:sp>
      <p:sp>
        <p:nvSpPr>
          <p:cNvPr id="24581" name="Rectangle 2"/>
          <p:cNvSpPr>
            <a:spLocks/>
          </p:cNvSpPr>
          <p:nvPr/>
        </p:nvSpPr>
        <p:spPr bwMode="auto">
          <a:xfrm>
            <a:off x="6551613" y="6309320"/>
            <a:ext cx="21351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/>
            <a:endParaRPr lang="en-US" sz="1000"/>
          </a:p>
        </p:txBody>
      </p:sp>
      <p:sp>
        <p:nvSpPr>
          <p:cNvPr id="24582" name="Rectangle 2"/>
          <p:cNvSpPr>
            <a:spLocks/>
          </p:cNvSpPr>
          <p:nvPr/>
        </p:nvSpPr>
        <p:spPr bwMode="auto">
          <a:xfrm>
            <a:off x="6704013" y="6309320"/>
            <a:ext cx="21351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52831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9388" y="6207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Compliance,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Código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Princípios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Grupo de controle - </a:t>
            </a:r>
            <a:r>
              <a:rPr lang="pt-BR" b="1" dirty="0" err="1"/>
              <a:t>Compliance</a:t>
            </a:r>
            <a:r>
              <a:rPr lang="pt-BR" dirty="0"/>
              <a:t> – Comitê Jurídico e outros participantes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Defesa da </a:t>
            </a:r>
            <a:r>
              <a:rPr lang="pt-BR" dirty="0" smtClean="0"/>
              <a:t>Concorrência  - grupo para verificação e controle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</a:t>
            </a:r>
            <a:r>
              <a:rPr lang="pt-BR" dirty="0"/>
              <a:t>de </a:t>
            </a:r>
            <a:r>
              <a:rPr lang="pt-BR" dirty="0" smtClean="0"/>
              <a:t>Princípios, se adequado</a:t>
            </a:r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Código </a:t>
            </a:r>
            <a:r>
              <a:rPr lang="pt-BR" b="1" dirty="0"/>
              <a:t>de </a:t>
            </a:r>
            <a:r>
              <a:rPr lang="pt-BR" b="1" dirty="0" smtClean="0"/>
              <a:t>Princípios - 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</a:t>
            </a:r>
            <a:r>
              <a:rPr lang="pt-BR" dirty="0"/>
              <a:t>iniciada em Insegurança Jurídica – Comitê de Incorporação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Proposta de conversa com Lélio </a:t>
            </a:r>
            <a:r>
              <a:rPr lang="pt-BR" dirty="0" err="1"/>
              <a:t>Lauretti</a:t>
            </a:r>
            <a:r>
              <a:rPr lang="pt-BR" dirty="0"/>
              <a:t> - reunião de Diretoria  - </a:t>
            </a:r>
            <a:r>
              <a:rPr lang="pt-BR" dirty="0" smtClean="0"/>
              <a:t>17/10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Documento mínimo que seja respeitado – Princípios ABRAINC (aprovar Diretoria)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Ética e integridade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Sustentabilidade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Respeito ao cliente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Conformidade técnica e urbanística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Defesa da livre concorrência</a:t>
            </a:r>
            <a:r>
              <a:rPr lang="pt-B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Lei 12.846/2013</a:t>
            </a:r>
          </a:p>
          <a:p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12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67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encontros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/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apresentações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Prefeito de Campinas </a:t>
            </a:r>
            <a:r>
              <a:rPr lang="pt-BR" b="1" dirty="0" smtClean="0"/>
              <a:t>– 22/8 </a:t>
            </a:r>
            <a:r>
              <a:rPr lang="pt-BR" dirty="0" smtClean="0"/>
              <a:t>(sugestão </a:t>
            </a:r>
            <a:r>
              <a:rPr lang="pt-BR" dirty="0"/>
              <a:t>HB – presença Caixa)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Mesa única de aprovação (</a:t>
            </a:r>
            <a:r>
              <a:rPr lang="pt-BR" dirty="0" err="1"/>
              <a:t>ex</a:t>
            </a:r>
            <a:r>
              <a:rPr lang="pt-BR" dirty="0"/>
              <a:t>: de Decreto 620-2009 – RJ)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Integração nas aprovações de empreendimentos: condomínios e loteamentos.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Bases para estas aprovações reconhecidas pelos </a:t>
            </a:r>
            <a:r>
              <a:rPr lang="pt-BR" i="1" dirty="0" err="1"/>
              <a:t>stakeholders</a:t>
            </a:r>
            <a:r>
              <a:rPr lang="pt-BR" dirty="0"/>
              <a:t>, como o 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Banco Central </a:t>
            </a:r>
            <a:r>
              <a:rPr lang="pt-BR" dirty="0"/>
              <a:t>– Registros - Desembolsos – </a:t>
            </a:r>
            <a:r>
              <a:rPr lang="pt-BR" dirty="0" err="1" smtClean="0"/>
              <a:t>Dinor</a:t>
            </a:r>
            <a:r>
              <a:rPr lang="pt-BR" dirty="0" smtClean="0"/>
              <a:t>- Regulação </a:t>
            </a:r>
            <a:r>
              <a:rPr lang="pt-BR" dirty="0"/>
              <a:t>Luís </a:t>
            </a:r>
            <a:r>
              <a:rPr lang="pt-BR" dirty="0" err="1" smtClean="0"/>
              <a:t>Awazu</a:t>
            </a:r>
            <a:r>
              <a:rPr lang="pt-BR" dirty="0" smtClean="0"/>
              <a:t>/ </a:t>
            </a:r>
            <a:r>
              <a:rPr lang="pt-BR" dirty="0" err="1" smtClean="0"/>
              <a:t>Denor</a:t>
            </a:r>
            <a:r>
              <a:rPr lang="pt-BR" dirty="0" smtClean="0"/>
              <a:t> Sergio Odilon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Resolução 3706 – </a:t>
            </a:r>
            <a:r>
              <a:rPr lang="pt-BR" dirty="0" smtClean="0"/>
              <a:t>BACEN - pagamento </a:t>
            </a:r>
            <a:r>
              <a:rPr lang="pt-BR" dirty="0"/>
              <a:t>de remuneração PF até o </a:t>
            </a:r>
            <a:r>
              <a:rPr lang="pt-BR" dirty="0" smtClean="0"/>
              <a:t>registro.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 </a:t>
            </a:r>
            <a:r>
              <a:rPr lang="pt-BR" dirty="0"/>
              <a:t>gráfica com </a:t>
            </a:r>
            <a:r>
              <a:rPr lang="pt-BR" dirty="0" smtClean="0"/>
              <a:t>remuneração. Para </a:t>
            </a:r>
            <a:r>
              <a:rPr lang="pt-BR" dirty="0"/>
              <a:t>as incorporadoras – solução não atende</a:t>
            </a:r>
          </a:p>
          <a:p>
            <a:pPr>
              <a:spcAft>
                <a:spcPts val="0"/>
              </a:spcAft>
            </a:pPr>
            <a:endParaRPr lang="pt-BR" b="1" dirty="0"/>
          </a:p>
          <a:p>
            <a:pPr>
              <a:spcAft>
                <a:spcPts val="0"/>
              </a:spcAft>
            </a:pPr>
            <a:r>
              <a:rPr lang="pt-BR" b="1" dirty="0" smtClean="0"/>
              <a:t>Reunião a ser agendada </a:t>
            </a:r>
            <a:r>
              <a:rPr lang="pt-BR" dirty="0" smtClean="0"/>
              <a:t>– </a:t>
            </a:r>
            <a:r>
              <a:rPr lang="pt-BR" b="1" dirty="0" smtClean="0"/>
              <a:t>Gov. Alckmin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CETESB, GRAPROHAB, DAEE, SABESP, </a:t>
            </a:r>
            <a:r>
              <a:rPr lang="pt-BR" dirty="0"/>
              <a:t> Código Sanitário Estadual/ Códigos </a:t>
            </a:r>
            <a:r>
              <a:rPr lang="pt-BR" dirty="0" smtClean="0"/>
              <a:t>Municipais</a:t>
            </a:r>
            <a:r>
              <a:rPr lang="pt-BR" b="1" dirty="0" smtClean="0"/>
              <a:t>, </a:t>
            </a:r>
            <a:r>
              <a:rPr lang="pt-BR" dirty="0" smtClean="0"/>
              <a:t>grupo </a:t>
            </a:r>
            <a:r>
              <a:rPr lang="pt-BR" dirty="0"/>
              <a:t>de gerenciamento de operações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err="1" smtClean="0"/>
              <a:t>Sinduscon</a:t>
            </a:r>
            <a:r>
              <a:rPr lang="pt-BR" b="1" dirty="0" smtClean="0"/>
              <a:t>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Participação </a:t>
            </a:r>
            <a:r>
              <a:rPr lang="pt-BR" dirty="0"/>
              <a:t>de Comissão para negociar </a:t>
            </a:r>
            <a:r>
              <a:rPr lang="pt-BR" dirty="0" smtClean="0"/>
              <a:t>dissídio – </a:t>
            </a:r>
            <a:r>
              <a:rPr lang="pt-BR" dirty="0" err="1" smtClean="0"/>
              <a:t>O.Senra</a:t>
            </a:r>
            <a:r>
              <a:rPr lang="pt-BR" dirty="0"/>
              <a:t>/ Sergio </a:t>
            </a:r>
            <a:r>
              <a:rPr lang="pt-BR" dirty="0" smtClean="0"/>
              <a:t>Watanabe</a:t>
            </a:r>
          </a:p>
          <a:p>
            <a:endParaRPr lang="pt-BR" dirty="0"/>
          </a:p>
          <a:p>
            <a:r>
              <a:rPr lang="pt-BR" b="1" dirty="0"/>
              <a:t>Min. Aguinaldo Ribeiro </a:t>
            </a:r>
            <a:r>
              <a:rPr lang="pt-BR" dirty="0"/>
              <a:t>– pauta proposta: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Agenda ABRAINC – burocracia, prefeituras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Projeto PMCMV3 –participação na discussão/elaboração (Miriam Belchior)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Limites do SFH; limite de 60% do VGV no </a:t>
            </a:r>
            <a:r>
              <a:rPr lang="pt-BR" dirty="0" smtClean="0"/>
              <a:t>PMCMV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Almoço Secovi 19/8 - cancelado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23950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486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Prefeito Haddad – 25/6 e 29/7 - </a:t>
            </a:r>
            <a:r>
              <a:rPr lang="pt-BR" dirty="0"/>
              <a:t>agendamento por SGE Caixa – foco Faixa </a:t>
            </a:r>
            <a:r>
              <a:rPr lang="pt-BR" dirty="0" smtClean="0"/>
              <a:t>1</a:t>
            </a:r>
          </a:p>
          <a:p>
            <a:r>
              <a:rPr lang="pt-BR" dirty="0" smtClean="0"/>
              <a:t>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Mesa única </a:t>
            </a:r>
            <a:r>
              <a:rPr lang="pt-BR" dirty="0"/>
              <a:t>de aprovação/prazos/comunique-se (Decreto 620-2009 – RJ)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Prazos e responsabilidades no HIS/HMP – Decreto esperado p/ 20/8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CAIEPS  - 4 secretarias (SEL, SVMA&lt; SIURB e SEHAB + SMT e SMC). Reuniões mensais para acompanhamento – previstos </a:t>
            </a:r>
            <a:r>
              <a:rPr lang="pt-BR" dirty="0" err="1"/>
              <a:t>Graprohab</a:t>
            </a:r>
            <a:r>
              <a:rPr lang="pt-BR" dirty="0"/>
              <a:t>/CETESB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Prazos máximos de 90 dias para Diretrizes e 120 dias Parcel./Edificações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Graprohab</a:t>
            </a:r>
            <a:r>
              <a:rPr lang="pt-BR" dirty="0" smtClean="0"/>
              <a:t> </a:t>
            </a:r>
            <a:r>
              <a:rPr lang="pt-BR" dirty="0"/>
              <a:t>- </a:t>
            </a:r>
            <a:r>
              <a:rPr lang="pt-BR" dirty="0" smtClean="0"/>
              <a:t> tratamento especial no município - TCRA incluído.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Convênio </a:t>
            </a:r>
            <a:r>
              <a:rPr lang="pt-BR" dirty="0"/>
              <a:t>com CETESB – reunião em </a:t>
            </a:r>
            <a:r>
              <a:rPr lang="pt-BR" dirty="0" smtClean="0"/>
              <a:t>13/8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Acompanhamento mensal com Prefeito </a:t>
            </a:r>
            <a:r>
              <a:rPr lang="pt-BR" dirty="0"/>
              <a:t>– alinhamento </a:t>
            </a:r>
            <a:r>
              <a:rPr lang="pt-BR" dirty="0" smtClean="0"/>
              <a:t>Flávio </a:t>
            </a:r>
            <a:r>
              <a:rPr lang="pt-BR" dirty="0"/>
              <a:t>Prando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Retrofit</a:t>
            </a:r>
            <a:r>
              <a:rPr lang="pt-BR" dirty="0"/>
              <a:t> - Habite-se/ entregas - Extensão a demais </a:t>
            </a:r>
            <a:r>
              <a:rPr lang="pt-BR" dirty="0" smtClean="0"/>
              <a:t>segmentos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Código de Obras: exigências desalinhadas</a:t>
            </a:r>
            <a:r>
              <a:rPr lang="pt-BR" dirty="0"/>
              <a:t> – envio em </a:t>
            </a:r>
            <a:r>
              <a:rPr lang="pt-BR" dirty="0" smtClean="0"/>
              <a:t>13/8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Menção a propostas gerais - ofício </a:t>
            </a:r>
            <a:r>
              <a:rPr lang="pt-BR" dirty="0"/>
              <a:t>357/2013 </a:t>
            </a:r>
            <a:r>
              <a:rPr lang="pt-BR" dirty="0" smtClean="0"/>
              <a:t>- Secovi SDU 3/6/2013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1"/>
            <a:endParaRPr lang="pt-BR" b="1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95832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Código </a:t>
            </a:r>
            <a:r>
              <a:rPr lang="pt-BR" b="1" dirty="0"/>
              <a:t>de Obras: exigências desalinhadas</a:t>
            </a:r>
            <a:r>
              <a:rPr lang="pt-BR" dirty="0"/>
              <a:t> – envio em </a:t>
            </a:r>
            <a:r>
              <a:rPr lang="pt-BR" dirty="0" smtClean="0"/>
              <a:t>13/8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Menção a propostas gerais - ofício </a:t>
            </a:r>
            <a:r>
              <a:rPr lang="pt-BR" dirty="0"/>
              <a:t>357/2013 </a:t>
            </a:r>
            <a:r>
              <a:rPr lang="pt-BR" dirty="0" smtClean="0"/>
              <a:t>- Secovi SDU 3/6/2013</a:t>
            </a:r>
            <a:endParaRPr lang="pt-BR" b="1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17815"/>
            <a:ext cx="7992887" cy="524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63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998538"/>
            <a:ext cx="8624887" cy="286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Orçamento - atualizações </a:t>
            </a:r>
            <a:r>
              <a:rPr lang="pt-BR" dirty="0"/>
              <a:t>– </a:t>
            </a:r>
            <a:r>
              <a:rPr lang="pt-BR" dirty="0" smtClean="0"/>
              <a:t>13h </a:t>
            </a:r>
            <a:r>
              <a:rPr lang="pt-BR" dirty="0"/>
              <a:t>às </a:t>
            </a:r>
            <a:r>
              <a:rPr lang="pt-BR" dirty="0" smtClean="0"/>
              <a:t>13:40h</a:t>
            </a:r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Atualizações </a:t>
            </a:r>
            <a:r>
              <a:rPr lang="pt-BR" b="1" dirty="0"/>
              <a:t>gerais </a:t>
            </a:r>
            <a:r>
              <a:rPr lang="pt-BR" dirty="0"/>
              <a:t>– </a:t>
            </a:r>
            <a:r>
              <a:rPr lang="pt-BR" dirty="0" smtClean="0"/>
              <a:t>13:40h </a:t>
            </a:r>
            <a:r>
              <a:rPr lang="pt-BR" dirty="0"/>
              <a:t>às </a:t>
            </a:r>
            <a:r>
              <a:rPr lang="pt-BR" dirty="0" smtClean="0"/>
              <a:t>14:20h</a:t>
            </a:r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Atualizações/ Comitês</a:t>
            </a:r>
            <a:r>
              <a:rPr lang="pt-BR" dirty="0" smtClean="0"/>
              <a:t> </a:t>
            </a:r>
            <a:r>
              <a:rPr lang="pt-BR" dirty="0"/>
              <a:t>- </a:t>
            </a:r>
            <a:r>
              <a:rPr lang="pt-BR" dirty="0" smtClean="0"/>
              <a:t>14:20h </a:t>
            </a:r>
            <a:r>
              <a:rPr lang="pt-BR" dirty="0"/>
              <a:t>às 15h</a:t>
            </a:r>
          </a:p>
          <a:p>
            <a:endParaRPr lang="pt-BR" dirty="0" smtClean="0"/>
          </a:p>
          <a:p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30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Outros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destaques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Registro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Eletrônico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,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Terceirização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, COAF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Registro Eletrônico </a:t>
            </a:r>
            <a:r>
              <a:rPr lang="pt-BR" dirty="0" smtClean="0"/>
              <a:t>– transmissão eletrônica de contratos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Discussões </a:t>
            </a:r>
            <a:r>
              <a:rPr lang="pt-BR" dirty="0"/>
              <a:t>Reunião com ABECIP – 4/7 - Octávio de </a:t>
            </a:r>
            <a:r>
              <a:rPr lang="pt-BR" dirty="0" err="1"/>
              <a:t>Lazaris</a:t>
            </a:r>
            <a:r>
              <a:rPr lang="pt-BR" dirty="0"/>
              <a:t>, Filipe </a:t>
            </a:r>
            <a:r>
              <a:rPr lang="pt-BR" dirty="0" smtClean="0"/>
              <a:t>Pontual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Artigo Exame – repercussão com ARISP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BB – 13/8 – pendências persistem – TI (adaptação do Penhor Eletrônico) e riscos para Bancos; </a:t>
            </a:r>
            <a:r>
              <a:rPr lang="pt-BR" dirty="0" err="1" smtClean="0"/>
              <a:t>ex</a:t>
            </a:r>
            <a:r>
              <a:rPr lang="pt-BR" dirty="0" smtClean="0"/>
              <a:t>: Cartório de Notas Brasília (R$ 900/contrato)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Caixa - reunião 13/7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Necessidade premente de mais envolvimento e mais ações</a:t>
            </a:r>
          </a:p>
          <a:p>
            <a:pPr lvl="0"/>
            <a:endParaRPr lang="pt-BR" dirty="0" smtClean="0"/>
          </a:p>
          <a:p>
            <a:r>
              <a:rPr lang="pt-BR" b="1" dirty="0"/>
              <a:t>Terceirização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PL 4330/04 </a:t>
            </a:r>
            <a:r>
              <a:rPr lang="pt-BR" dirty="0"/>
              <a:t>– relator - </a:t>
            </a:r>
            <a:r>
              <a:rPr lang="pt-BR" dirty="0" smtClean="0"/>
              <a:t>Etapa </a:t>
            </a:r>
            <a:r>
              <a:rPr lang="pt-BR" dirty="0"/>
              <a:t>final de aprovação – CCJ - votação no dia 4/9 </a:t>
            </a:r>
          </a:p>
          <a:p>
            <a:pPr>
              <a:buFont typeface="Arial" charset="0"/>
              <a:buChar char="•"/>
            </a:pPr>
            <a:r>
              <a:rPr lang="pt-BR" dirty="0"/>
              <a:t> </a:t>
            </a:r>
            <a:r>
              <a:rPr lang="pt-BR" b="1" dirty="0"/>
              <a:t>Trabalho FGV – </a:t>
            </a:r>
            <a:r>
              <a:rPr lang="pt-BR" b="1" dirty="0" err="1"/>
              <a:t>Brookfield</a:t>
            </a:r>
            <a:r>
              <a:rPr lang="pt-BR" b="1" dirty="0"/>
              <a:t> – Luiz Fernando Moura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 dirty="0" err="1"/>
              <a:t>Turn</a:t>
            </a:r>
            <a:r>
              <a:rPr lang="pt-BR" i="1" dirty="0"/>
              <a:t>-over </a:t>
            </a:r>
            <a:r>
              <a:rPr lang="pt-BR" dirty="0"/>
              <a:t>/especialização: efeito negativo se proibição - FGV (</a:t>
            </a:r>
            <a:r>
              <a:rPr lang="pt-BR" dirty="0" err="1"/>
              <a:t>Brookfield</a:t>
            </a:r>
            <a:r>
              <a:rPr lang="pt-B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Indicativos numéricos sobre precarização ou não do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Acesso a CNI e entidades – </a:t>
            </a:r>
            <a:r>
              <a:rPr lang="pt-BR" dirty="0"/>
              <a:t>assessoria de </a:t>
            </a:r>
            <a:r>
              <a:rPr lang="pt-BR" dirty="0" smtClean="0"/>
              <a:t>imprensa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defRPr/>
            </a:pPr>
            <a:r>
              <a:rPr lang="pt-BR" b="1" dirty="0">
                <a:cs typeface="Arial" pitchFamily="34" charset="0"/>
                <a:sym typeface="Arial" pitchFamily="34" charset="0"/>
              </a:rPr>
              <a:t>COAF- </a:t>
            </a:r>
            <a:r>
              <a:rPr lang="pt-BR" b="1" dirty="0" err="1">
                <a:cs typeface="Arial" pitchFamily="34" charset="0"/>
                <a:sym typeface="Arial" pitchFamily="34" charset="0"/>
              </a:rPr>
              <a:t>Cofeci</a:t>
            </a:r>
            <a:r>
              <a:rPr lang="pt-BR" b="1" dirty="0">
                <a:cs typeface="Arial" pitchFamily="34" charset="0"/>
                <a:sym typeface="Arial" pitchFamily="34" charset="0"/>
              </a:rPr>
              <a:t> -   reunião COAF/CBIC/Secovi – 6/8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Resolução </a:t>
            </a:r>
            <a:r>
              <a:rPr lang="pt-BR" dirty="0" err="1"/>
              <a:t>Cofeci</a:t>
            </a:r>
            <a:r>
              <a:rPr lang="pt-BR" dirty="0"/>
              <a:t> 1.168/2.010 – regulação e fiscalização de corretores, incorporadores, imobiliárias, loteadores a cargo do </a:t>
            </a:r>
            <a:r>
              <a:rPr lang="pt-BR" dirty="0" err="1"/>
              <a:t>Cofeci</a:t>
            </a:r>
            <a:r>
              <a:rPr lang="pt-BR" dirty="0"/>
              <a:t> e dos CRECI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Fiscalização da atividade imobiliária pelo COAF será revogada - </a:t>
            </a:r>
            <a:r>
              <a:rPr lang="pt-BR" dirty="0" err="1"/>
              <a:t>Cofeci</a:t>
            </a:r>
            <a:r>
              <a:rPr lang="pt-BR" dirty="0"/>
              <a:t> regulador no caso de ativo </a:t>
            </a:r>
            <a:r>
              <a:rPr lang="pt-BR" dirty="0" smtClean="0"/>
              <a:t>circulante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COFECI: filiação, fiscalização das empresas, tabela de corretores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Comitê Jurídico – empresas trarão </a:t>
            </a:r>
            <a:r>
              <a:rPr lang="pt-BR" dirty="0" smtClean="0"/>
              <a:t>impactos; </a:t>
            </a:r>
            <a:r>
              <a:rPr lang="pt-BR" b="1" dirty="0" smtClean="0"/>
              <a:t>reunião Secovi 21/8, 14:30h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6204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Modelo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Negócios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Flexibilidade </a:t>
            </a:r>
            <a:r>
              <a:rPr lang="pt-BR" dirty="0"/>
              <a:t>no </a:t>
            </a:r>
            <a:r>
              <a:rPr lang="pt-BR" dirty="0" smtClean="0"/>
              <a:t>produto - Apoio </a:t>
            </a:r>
            <a:r>
              <a:rPr lang="pt-BR" dirty="0"/>
              <a:t>à Produção: PJ e </a:t>
            </a:r>
            <a:r>
              <a:rPr lang="pt-BR" dirty="0" err="1"/>
              <a:t>PFs</a:t>
            </a:r>
            <a:r>
              <a:rPr lang="pt-BR" dirty="0"/>
              <a:t> (desligamentos na venda)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U</a:t>
            </a:r>
            <a:r>
              <a:rPr lang="pt-BR" dirty="0" smtClean="0"/>
              <a:t>so </a:t>
            </a:r>
            <a:r>
              <a:rPr lang="pt-BR" dirty="0"/>
              <a:t>do FGTS antes do Habite-se pelos compradores </a:t>
            </a:r>
            <a:r>
              <a:rPr lang="pt-BR" dirty="0" smtClean="0"/>
              <a:t>– não só CEF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LTV de 90% no financiamento </a:t>
            </a:r>
            <a:r>
              <a:rPr lang="pt-BR" dirty="0" smtClean="0"/>
              <a:t>PF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/>
              <a:t>Alinhamento banco-incorporadora pela qualidade da carteira: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articipação </a:t>
            </a:r>
            <a:r>
              <a:rPr lang="pt-BR" dirty="0"/>
              <a:t>direta dos Bancos no momento da venda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Entrega de chaves com adimplência do cliente em todos os seus compromissos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Alinhamento banco-incorporadora no sucesso </a:t>
            </a:r>
            <a:r>
              <a:rPr lang="pt-BR" b="1" dirty="0" smtClean="0"/>
              <a:t>comercial:</a:t>
            </a:r>
            <a:endParaRPr lang="pt-BR" dirty="0"/>
          </a:p>
          <a:p>
            <a:pPr lvl="0"/>
            <a:r>
              <a:rPr lang="pt-BR" dirty="0"/>
              <a:t>Modelo vale para empreendimentos médios, em regiões conhecidas das empresas</a:t>
            </a:r>
          </a:p>
          <a:p>
            <a:pPr lvl="0"/>
            <a:r>
              <a:rPr lang="pt-BR" dirty="0"/>
              <a:t>Estudos detalhados com comparáveis </a:t>
            </a:r>
            <a:r>
              <a:rPr lang="pt-BR" dirty="0" smtClean="0"/>
              <a:t>- segurança </a:t>
            </a:r>
            <a:r>
              <a:rPr lang="pt-BR" dirty="0"/>
              <a:t>sobre mercado</a:t>
            </a:r>
          </a:p>
          <a:p>
            <a:pPr lvl="0"/>
            <a:r>
              <a:rPr lang="pt-BR" dirty="0"/>
              <a:t>Incorporador registra incorporação, inicia </a:t>
            </a:r>
            <a:r>
              <a:rPr lang="pt-BR" dirty="0" smtClean="0"/>
              <a:t>obras </a:t>
            </a:r>
            <a:r>
              <a:rPr lang="pt-BR" dirty="0"/>
              <a:t>e </a:t>
            </a:r>
            <a:r>
              <a:rPr lang="pt-BR" dirty="0" smtClean="0"/>
              <a:t>abre </a:t>
            </a:r>
            <a:r>
              <a:rPr lang="pt-BR" dirty="0"/>
              <a:t>mão </a:t>
            </a:r>
            <a:r>
              <a:rPr lang="pt-BR" dirty="0" smtClean="0"/>
              <a:t>de desistência </a:t>
            </a:r>
            <a:r>
              <a:rPr lang="pt-BR" dirty="0"/>
              <a:t> </a:t>
            </a:r>
          </a:p>
          <a:p>
            <a:endParaRPr lang="pt-BR" b="1" dirty="0" smtClean="0"/>
          </a:p>
          <a:p>
            <a:r>
              <a:rPr lang="pt-BR" b="1" dirty="0" smtClean="0"/>
              <a:t>Correção </a:t>
            </a:r>
            <a:r>
              <a:rPr lang="pt-BR" b="1" dirty="0"/>
              <a:t>dos valores na construção. Alternativas a serem discutidas: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Swap</a:t>
            </a:r>
            <a:r>
              <a:rPr lang="pt-BR" dirty="0" smtClean="0"/>
              <a:t> </a:t>
            </a:r>
            <a:r>
              <a:rPr lang="pt-BR" dirty="0"/>
              <a:t>cliente incorporadora – </a:t>
            </a:r>
            <a:r>
              <a:rPr lang="pt-BR" dirty="0" smtClean="0"/>
              <a:t>comprador com INCC</a:t>
            </a:r>
            <a:r>
              <a:rPr lang="pt-BR" dirty="0"/>
              <a:t>, </a:t>
            </a:r>
            <a:r>
              <a:rPr lang="pt-BR" dirty="0" smtClean="0"/>
              <a:t>incorporador com juros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Início </a:t>
            </a:r>
            <a:r>
              <a:rPr lang="pt-BR" dirty="0"/>
              <a:t>dos repasses com 50% a 60% de </a:t>
            </a:r>
            <a:r>
              <a:rPr lang="pt-BR" dirty="0" smtClean="0"/>
              <a:t>obra - menos </a:t>
            </a:r>
            <a:r>
              <a:rPr lang="pt-BR" dirty="0"/>
              <a:t>exposição </a:t>
            </a:r>
            <a:r>
              <a:rPr lang="pt-BR" dirty="0" smtClean="0"/>
              <a:t>às mudanças 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Próximos passos: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Apresentação: explicitar ganhos do modelo para bancos e demais </a:t>
            </a:r>
            <a:r>
              <a:rPr lang="pt-BR" dirty="0" smtClean="0"/>
              <a:t>participantes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Trazer </a:t>
            </a:r>
            <a:r>
              <a:rPr lang="pt-BR" dirty="0"/>
              <a:t>banco a banco (Diretores, Diretor de Crédito) para conversa com ABRAINC 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0422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Outros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destaques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Plano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Diretor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6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Publicação </a:t>
            </a:r>
            <a:r>
              <a:rPr lang="pt-BR" dirty="0"/>
              <a:t>de texto a ser enviado à Câmara em 14/8 – 30 </a:t>
            </a:r>
            <a:r>
              <a:rPr lang="pt-BR" dirty="0" smtClean="0"/>
              <a:t>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</a:t>
            </a:r>
            <a:r>
              <a:rPr lang="pt-BR" dirty="0"/>
              <a:t>de 3 pontos principais para defesa – Comitê de </a:t>
            </a:r>
            <a:r>
              <a:rPr lang="pt-BR" dirty="0" smtClean="0"/>
              <a:t>Incorporação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Secovi- 8/8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Regras claras, sem subjetividade; mecanismos de ajustes; mobilidade; metodologia objetiva para capacidade de suporte das regiões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Parâmetros HIS (%, 10sm)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Planos de Urbanização Específicos para </a:t>
            </a:r>
            <a:r>
              <a:rPr lang="pt-BR" sz="1700" dirty="0" err="1"/>
              <a:t>AIUs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Incentivos para empreendimentos de menor impacto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Revisão das Contrapartidas ( e do nome Polos Geradores de Tráfego)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Revisão da classificação das vias (estruturais, coletoras, locais)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Compatibilização –leis gerais e planos regionais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Revisão: direito de preempção e transferência direito de construir)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Nova conceituação Operações Urbanas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Verticalização inteligente – </a:t>
            </a:r>
            <a:r>
              <a:rPr lang="pt-BR" sz="1700" dirty="0" err="1"/>
              <a:t>multi-uso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Revisão do Plano Diretor Estratégico e Lei de Uso e Ocupação do Solo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Nova conceituação da operação Centro -  Código de Obras e Edificações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Rever estoques de outorga </a:t>
            </a:r>
            <a:r>
              <a:rPr lang="pt-BR" sz="1700" dirty="0" smtClean="0"/>
              <a:t>onerosa</a:t>
            </a:r>
          </a:p>
          <a:p>
            <a:endParaRPr lang="pt-BR" b="1" dirty="0" smtClean="0"/>
          </a:p>
          <a:p>
            <a:r>
              <a:rPr lang="pt-BR" b="1" dirty="0" smtClean="0"/>
              <a:t>Outros </a:t>
            </a:r>
            <a:r>
              <a:rPr lang="pt-BR" b="1" dirty="0"/>
              <a:t>pontos/ideias: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Direito de </a:t>
            </a:r>
            <a:r>
              <a:rPr lang="pt-BR" dirty="0" smtClean="0"/>
              <a:t>protocolo/ NAR </a:t>
            </a:r>
            <a:r>
              <a:rPr lang="pt-BR" dirty="0"/>
              <a:t>– grupos por </a:t>
            </a:r>
            <a:r>
              <a:rPr lang="pt-BR" dirty="0" smtClean="0"/>
              <a:t>vereador/ Maquete</a:t>
            </a:r>
            <a:r>
              <a:rPr lang="pt-BR" dirty="0"/>
              <a:t>, Filme – como funciona o mercado </a:t>
            </a:r>
            <a:r>
              <a:rPr lang="pt-BR" dirty="0" smtClean="0"/>
              <a:t>imobiliário - Mídia </a:t>
            </a:r>
            <a:r>
              <a:rPr lang="pt-BR" dirty="0" err="1"/>
              <a:t>Eletrôncia</a:t>
            </a:r>
            <a:r>
              <a:rPr lang="pt-BR" dirty="0"/>
              <a:t>/social/sites das </a:t>
            </a:r>
            <a:r>
              <a:rPr lang="pt-BR" dirty="0" smtClean="0"/>
              <a:t>empresas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08467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476672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Recomendações à Diretoria e ao Conselho </a:t>
            </a:r>
            <a:r>
              <a:rPr lang="pt-BR" dirty="0" smtClean="0"/>
              <a:t>Deliberativo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Alimentação </a:t>
            </a:r>
            <a:r>
              <a:rPr lang="pt-BR" dirty="0"/>
              <a:t>de dados para Comitê de </a:t>
            </a:r>
            <a:r>
              <a:rPr lang="pt-BR" dirty="0" smtClean="0"/>
              <a:t>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Atualizações </a:t>
            </a:r>
            <a:r>
              <a:rPr lang="pt-BR" dirty="0"/>
              <a:t>no site da </a:t>
            </a:r>
            <a:r>
              <a:rPr lang="pt-BR" dirty="0" smtClean="0"/>
              <a:t>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u="sng" dirty="0"/>
              <a:t>Comitê de Incorporação – prioridades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Complexidade na Legislação (aprovações</a:t>
            </a:r>
            <a:r>
              <a:rPr lang="pt-BR" dirty="0" smtClean="0"/>
              <a:t>) – estudos MBC Prefeitura, </a:t>
            </a:r>
            <a:r>
              <a:rPr lang="pt-BR" dirty="0" err="1" smtClean="0"/>
              <a:t>Booz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Modelo de </a:t>
            </a:r>
            <a:r>
              <a:rPr lang="pt-BR" b="1" dirty="0" smtClean="0"/>
              <a:t>Negócios </a:t>
            </a:r>
            <a:r>
              <a:rPr lang="pt-BR" dirty="0" smtClean="0"/>
              <a:t>– avançar com bancos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Insegurança Jurídica 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Plano Diretor </a:t>
            </a:r>
            <a:r>
              <a:rPr lang="pt-BR" dirty="0" smtClean="0"/>
              <a:t>- estabelecer 3 pontos prioritários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lvl="0"/>
            <a:r>
              <a:rPr lang="pt-BR" b="1" u="sng" dirty="0"/>
              <a:t>Comitê Jurídico - prioridades</a:t>
            </a:r>
            <a:endParaRPr lang="pt-BR" b="1" dirty="0"/>
          </a:p>
          <a:p>
            <a:pPr marL="342900" lvl="0" indent="-342900">
              <a:buFont typeface="+mj-lt"/>
              <a:buAutoNum type="arabicPeriod"/>
            </a:pPr>
            <a:r>
              <a:rPr lang="pt-BR" b="1" dirty="0"/>
              <a:t>Modelo de Vendas </a:t>
            </a:r>
            <a:r>
              <a:rPr lang="pt-BR" dirty="0"/>
              <a:t>(com Comitê de Incorporação)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Normas de Desempenho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b="1" dirty="0"/>
              <a:t>Relações de Trabalho (com Comitê de RH)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b="1" dirty="0"/>
              <a:t>Defesa da Concorrência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 smtClean="0"/>
              <a:t>Magistratura – sugestões Meyer</a:t>
            </a:r>
            <a:endParaRPr lang="pt-BR" dirty="0" smtClean="0"/>
          </a:p>
          <a:p>
            <a:pPr marL="342900" lvl="0" indent="-342900">
              <a:buFont typeface="+mj-lt"/>
              <a:buAutoNum type="arabicPeriod"/>
            </a:pPr>
            <a:endParaRPr lang="pt-BR" dirty="0"/>
          </a:p>
          <a:p>
            <a:r>
              <a:rPr lang="pt-BR" b="1" u="sng" dirty="0"/>
              <a:t>Comitê de RH - prioridades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Formação de Mão de Obra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Produtividade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Modernização das Relações de </a:t>
            </a:r>
            <a:r>
              <a:rPr lang="pt-BR" dirty="0" smtClean="0"/>
              <a:t>trabalho - formalização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26115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0466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16632"/>
            <a:ext cx="8696325" cy="281831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tx1"/>
                </a:solidFill>
              </a:rPr>
              <a:t>Comitês</a:t>
            </a:r>
            <a:r>
              <a:rPr lang="pt-BR" sz="1800" u="sng" dirty="0"/>
              <a:t/>
            </a:r>
            <a:br>
              <a:rPr lang="pt-BR" sz="1800" u="sng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476672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/>
              <a:t>Comitê Financeiro </a:t>
            </a:r>
            <a:r>
              <a:rPr lang="pt-BR" b="1" u="sng" dirty="0"/>
              <a:t>- prioridades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Impacto </a:t>
            </a:r>
            <a:r>
              <a:rPr lang="pt-BR" b="1" dirty="0"/>
              <a:t>do </a:t>
            </a:r>
            <a:r>
              <a:rPr lang="pt-BR" b="1" dirty="0" smtClean="0"/>
              <a:t>setor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Modelo </a:t>
            </a:r>
            <a:r>
              <a:rPr lang="pt-BR" b="1" dirty="0"/>
              <a:t>de </a:t>
            </a:r>
            <a:r>
              <a:rPr lang="pt-BR" b="1" dirty="0" smtClean="0"/>
              <a:t>Negócios – Financiamento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Registros/ Cartórios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Cadastro Positivo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Informações/Mercado </a:t>
            </a:r>
            <a:r>
              <a:rPr lang="pt-BR" dirty="0"/>
              <a:t>de </a:t>
            </a:r>
            <a:r>
              <a:rPr lang="pt-BR" dirty="0" smtClean="0"/>
              <a:t>Capitais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Outros assuntos: Tabela </a:t>
            </a:r>
            <a:r>
              <a:rPr lang="pt-BR" dirty="0" err="1" smtClean="0"/>
              <a:t>Price</a:t>
            </a:r>
            <a:r>
              <a:rPr lang="pt-BR" dirty="0" smtClean="0"/>
              <a:t>, Desoneração da Folha </a:t>
            </a:r>
            <a:endParaRPr lang="pt-BR" dirty="0"/>
          </a:p>
          <a:p>
            <a:endParaRPr lang="pt-BR" b="1" dirty="0" smtClean="0"/>
          </a:p>
          <a:p>
            <a:r>
              <a:rPr lang="pt-BR" b="1" u="sng" dirty="0" smtClean="0"/>
              <a:t>Comitê </a:t>
            </a:r>
            <a:r>
              <a:rPr lang="pt-BR" b="1" u="sng" dirty="0"/>
              <a:t>de Responsabilidade Social – prioridades </a:t>
            </a:r>
            <a:r>
              <a:rPr lang="pt-BR" dirty="0"/>
              <a:t>– apresentação </a:t>
            </a:r>
            <a:r>
              <a:rPr lang="pt-BR" dirty="0" smtClean="0"/>
              <a:t>AZ</a:t>
            </a:r>
            <a:endParaRPr lang="pt-BR" b="1" dirty="0"/>
          </a:p>
          <a:p>
            <a:endParaRPr lang="pt-BR" b="1" dirty="0" smtClean="0"/>
          </a:p>
          <a:p>
            <a:r>
              <a:rPr lang="pt-BR" b="1" u="sng" dirty="0"/>
              <a:t>Comitê de Comunicação - prioridades</a:t>
            </a:r>
            <a:endParaRPr lang="pt-BR" b="1" dirty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Reputação – Gentilezas Urbanas</a:t>
            </a:r>
            <a:r>
              <a:rPr lang="pt-BR" b="1" smtClean="0"/>
              <a:t>, sugestões MN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Indicadores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Plano de </a:t>
            </a:r>
            <a:r>
              <a:rPr lang="pt-BR" dirty="0" smtClean="0"/>
              <a:t>Comunicação - interna </a:t>
            </a:r>
            <a:r>
              <a:rPr lang="pt-BR" dirty="0"/>
              <a:t>e externa. Agenda com veículos de comunicação, prefeituras, entidades </a:t>
            </a:r>
            <a:r>
              <a:rPr lang="pt-BR" dirty="0" smtClean="0"/>
              <a:t>(Secovi</a:t>
            </a:r>
            <a:r>
              <a:rPr lang="pt-BR" dirty="0"/>
              <a:t>, </a:t>
            </a:r>
            <a:r>
              <a:rPr lang="pt-BR" dirty="0" err="1"/>
              <a:t>Ademis</a:t>
            </a:r>
            <a:r>
              <a:rPr lang="pt-BR" dirty="0"/>
              <a:t>, </a:t>
            </a:r>
            <a:r>
              <a:rPr lang="pt-BR" dirty="0" err="1"/>
              <a:t>Sinduscons</a:t>
            </a:r>
            <a:r>
              <a:rPr lang="pt-BR" dirty="0"/>
              <a:t>, CBIC</a:t>
            </a:r>
            <a:r>
              <a:rPr lang="pt-B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u="sng" dirty="0"/>
              <a:t>Comitê Técnico – prioridades</a:t>
            </a:r>
            <a:endParaRPr lang="pt-BR" b="1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Processo de construção – verticalização, industrialização.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Qualidade/Sustentabilidade – </a:t>
            </a:r>
            <a:r>
              <a:rPr lang="pt-BR" b="1" dirty="0" smtClean="0"/>
              <a:t>Seminário ND, Selo Azul, Práticas Caixa 5/9</a:t>
            </a:r>
            <a:endParaRPr lang="pt-BR" b="1" dirty="0"/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Segurança do trabalho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Revisões de índices, PMCMV Faixa 1, Casa </a:t>
            </a:r>
            <a:r>
              <a:rPr lang="pt-BR" dirty="0" smtClean="0"/>
              <a:t>Paulista</a:t>
            </a:r>
          </a:p>
          <a:p>
            <a:pPr lvl="0"/>
            <a:r>
              <a:rPr lang="pt-BR" b="1" dirty="0" smtClean="0"/>
              <a:t>Possível mudança na Coordenadoria – José Roberto Pereira de Lima (MRV)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613277" y="6453336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379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98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171938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Anexo - Comitê de Incorporação - Modelo de Negócios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>
                <a:cs typeface="Arial" pitchFamily="34" charset="0"/>
              </a:rPr>
              <a:t>Modelo proposto - </a:t>
            </a:r>
            <a:r>
              <a:rPr lang="pt-BR" b="1" dirty="0" smtClean="0"/>
              <a:t>Tamanho médio – </a:t>
            </a:r>
            <a:r>
              <a:rPr lang="pt-BR" b="1" dirty="0" err="1" smtClean="0"/>
              <a:t>empreend</a:t>
            </a:r>
            <a:r>
              <a:rPr lang="pt-BR" b="1" dirty="0" smtClean="0"/>
              <a:t>. convencionais</a:t>
            </a:r>
          </a:p>
          <a:p>
            <a:endParaRPr lang="pt-BR" b="1" dirty="0"/>
          </a:p>
          <a:p>
            <a:r>
              <a:rPr lang="pt-BR" b="1" dirty="0" smtClean="0"/>
              <a:t>Discussão </a:t>
            </a:r>
            <a:r>
              <a:rPr lang="pt-BR" b="1" dirty="0"/>
              <a:t>sobre o momento da venda-  </a:t>
            </a:r>
            <a:r>
              <a:rPr lang="pt-BR" dirty="0"/>
              <a:t>a quem servem as pré-vendas</a:t>
            </a:r>
            <a:r>
              <a:rPr lang="pt-BR" dirty="0" smtClean="0"/>
              <a:t>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Conversas </a:t>
            </a:r>
            <a:r>
              <a:rPr lang="pt-BR" dirty="0"/>
              <a:t>com áreas de Crédito dos Bancos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Busca por desenvolvimento de capacidade de análise dos bancos </a:t>
            </a:r>
            <a:r>
              <a:rPr lang="pt-BR" dirty="0" smtClean="0"/>
              <a:t>– instrumentos </a:t>
            </a:r>
            <a:r>
              <a:rPr lang="pt-BR" dirty="0"/>
              <a:t>para acompanhamento de vendas e mercado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Busca por alternativas: seguro de comercialização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/>
              <a:t>Vendas </a:t>
            </a:r>
            <a:r>
              <a:rPr lang="pt-BR" b="1" dirty="0" smtClean="0"/>
              <a:t>definitivas - repasses </a:t>
            </a:r>
            <a:r>
              <a:rPr lang="pt-BR" b="1" dirty="0"/>
              <a:t>durante a </a:t>
            </a:r>
            <a:r>
              <a:rPr lang="pt-BR" b="1" dirty="0" smtClean="0"/>
              <a:t>obra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Compromisso/qualidade </a:t>
            </a:r>
            <a:r>
              <a:rPr lang="pt-BR" dirty="0"/>
              <a:t>do comprador versus a flexibilidade das Promessas de Compra e Venda (positiva com a gestão do incorporador nas vendas</a:t>
            </a:r>
            <a:r>
              <a:rPr lang="pt-BR" dirty="0" smtClean="0"/>
              <a:t>). </a:t>
            </a:r>
            <a:r>
              <a:rPr lang="pt-BR" dirty="0"/>
              <a:t>Exemplo de discussão neste sentido: modelo de distrato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antecipação dos repasses – na venda, de preferência.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Risco dos bancos com PF apenas marginalmente aumentado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Compromisso traz maior qualidade nas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Seguro de término de obra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Correção das </a:t>
            </a:r>
            <a:r>
              <a:rPr lang="pt-BR" dirty="0" smtClean="0"/>
              <a:t>parcelas. </a:t>
            </a:r>
            <a:r>
              <a:rPr lang="pt-BR" dirty="0" err="1" smtClean="0"/>
              <a:t>Ex</a:t>
            </a:r>
            <a:r>
              <a:rPr lang="pt-BR" dirty="0" smtClean="0"/>
              <a:t>; INCC comprador, juros pela incorporadora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Uso do FGTS pelo </a:t>
            </a:r>
            <a:r>
              <a:rPr lang="pt-BR" dirty="0" smtClean="0"/>
              <a:t>comprador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Reunião de trabalho – representantes Comitê Incorporação e Financeiro – finalização do modelo e aproximação com Bancos.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22903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227013"/>
            <a:ext cx="8696325" cy="1714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Anexo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Jurídico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Incorporação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Corretagem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Apartada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0675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</a:pPr>
            <a:r>
              <a:rPr lang="en-US" sz="1500" b="1">
                <a:sym typeface="Arial" panose="020B0604020202020204" pitchFamily="34" charset="0"/>
              </a:rPr>
              <a:t>  </a:t>
            </a:r>
            <a:endParaRPr lang="en-US" b="1">
              <a:sym typeface="Arial" panose="020B0604020202020204" pitchFamily="34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242888" y="980728"/>
          <a:ext cx="8696325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3" name="Worksheet" r:id="rId5" imgW="7486540" imgH="2914743" progId="Excel.Sheet.12">
                  <p:embed/>
                </p:oleObj>
              </mc:Choice>
              <mc:Fallback>
                <p:oleObj name="Worksheet" r:id="rId5" imgW="7486540" imgH="29147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888" y="980728"/>
                        <a:ext cx="8696325" cy="5256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08025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07398"/>
            <a:ext cx="8696325" cy="191064"/>
          </a:xfrm>
        </p:spPr>
        <p:txBody>
          <a:bodyPr lIns="0" tIns="0" rIns="0" bIns="0" anchor="t"/>
          <a:lstStyle/>
          <a:p>
            <a:pPr algn="l"/>
            <a:r>
              <a:rPr lang="pt-BR" sz="1800" b="1" dirty="0" smtClean="0">
                <a:solidFill>
                  <a:schemeClr val="tx1"/>
                </a:solidFill>
              </a:rPr>
              <a:t>Anexo - Trabalho </a:t>
            </a:r>
            <a:r>
              <a:rPr lang="pt-BR" sz="1800" b="1" dirty="0">
                <a:solidFill>
                  <a:schemeClr val="tx1"/>
                </a:solidFill>
              </a:rPr>
              <a:t>Setorial – </a:t>
            </a:r>
            <a:r>
              <a:rPr lang="pt-BR" sz="1800" b="1" dirty="0" err="1" smtClean="0">
                <a:solidFill>
                  <a:schemeClr val="tx1"/>
                </a:solidFill>
              </a:rPr>
              <a:t>Booz</a:t>
            </a:r>
            <a:r>
              <a:rPr lang="pt-BR" sz="1800" b="1" dirty="0" smtClean="0">
                <a:solidFill>
                  <a:schemeClr val="tx1"/>
                </a:solidFill>
              </a:rPr>
              <a:t>/MBC</a:t>
            </a:r>
            <a:r>
              <a:rPr lang="pt-BR" sz="1800" b="1" dirty="0">
                <a:solidFill>
                  <a:schemeClr val="tx1"/>
                </a:solidFill>
              </a:rPr>
              <a:t>/ </a:t>
            </a:r>
            <a:r>
              <a:rPr lang="pt-BR" sz="1800" b="1" dirty="0" smtClean="0">
                <a:solidFill>
                  <a:schemeClr val="tx1"/>
                </a:solidFill>
              </a:rPr>
              <a:t>CBIC -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 de Incorporação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Impacto </a:t>
            </a:r>
            <a:r>
              <a:rPr lang="pt-BR" b="1" dirty="0"/>
              <a:t>das barreiras regulatórias e burocráticas no setor </a:t>
            </a:r>
            <a:r>
              <a:rPr lang="pt-BR" b="1" dirty="0" smtClean="0"/>
              <a:t>imobiliário - participação </a:t>
            </a:r>
            <a:r>
              <a:rPr lang="pt-BR" b="1" dirty="0"/>
              <a:t>aprovada na reunião CD de 7/6</a:t>
            </a:r>
          </a:p>
          <a:p>
            <a:endParaRPr lang="pt-BR" b="1" dirty="0" smtClean="0"/>
          </a:p>
          <a:p>
            <a:r>
              <a:rPr lang="pt-BR" b="1" dirty="0" smtClean="0"/>
              <a:t>6 </a:t>
            </a:r>
            <a:r>
              <a:rPr lang="pt-BR" b="1" dirty="0"/>
              <a:t>categorias -</a:t>
            </a:r>
            <a:r>
              <a:rPr lang="pt-BR" dirty="0"/>
              <a:t> FAR, Faixa 2, SBPE, Condomínio Casas, </a:t>
            </a:r>
            <a:r>
              <a:rPr lang="pt-BR" i="1" dirty="0" err="1"/>
              <a:t>Mixed</a:t>
            </a:r>
            <a:r>
              <a:rPr lang="pt-BR" i="1" dirty="0"/>
              <a:t> Use</a:t>
            </a:r>
            <a:r>
              <a:rPr lang="pt-BR" dirty="0"/>
              <a:t> e Loteamentos – tempo, recursos e insegurança jurídica/riscos de imagem</a:t>
            </a:r>
            <a:endParaRPr lang="pt-BR" b="1" dirty="0"/>
          </a:p>
          <a:p>
            <a:pPr lvl="1">
              <a:buFont typeface="Arial" pitchFamily="34" charset="0"/>
              <a:buChar char="•"/>
            </a:pPr>
            <a:r>
              <a:rPr lang="pt-BR" dirty="0"/>
              <a:t> Casos com impactos </a:t>
            </a:r>
            <a:r>
              <a:rPr lang="pt-BR" dirty="0" smtClean="0"/>
              <a:t>em 6 </a:t>
            </a:r>
            <a:r>
              <a:rPr lang="pt-BR" dirty="0"/>
              <a:t>gargalos listados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Empreendimentos com </a:t>
            </a:r>
            <a:r>
              <a:rPr lang="pt-BR" dirty="0"/>
              <a:t>um ou mais </a:t>
            </a:r>
            <a:r>
              <a:rPr lang="pt-BR" dirty="0" smtClean="0"/>
              <a:t>gargalos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Casos recebidos: </a:t>
            </a:r>
            <a:r>
              <a:rPr lang="pt-BR" dirty="0" err="1" smtClean="0"/>
              <a:t>Brookfield</a:t>
            </a:r>
            <a:r>
              <a:rPr lang="pt-BR" dirty="0" smtClean="0"/>
              <a:t>, Gafisa/Tenda, MRV, Rossi, </a:t>
            </a:r>
            <a:r>
              <a:rPr lang="pt-BR" dirty="0" err="1" smtClean="0"/>
              <a:t>Rodobens</a:t>
            </a:r>
            <a:r>
              <a:rPr lang="pt-BR" dirty="0" smtClean="0"/>
              <a:t>, Tecnisa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Resultado </a:t>
            </a:r>
            <a:r>
              <a:rPr lang="pt-BR" dirty="0"/>
              <a:t>final: diagnóstico/recomendações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r>
              <a:rPr lang="pt-BR" b="1" dirty="0" smtClean="0"/>
              <a:t>Proposta </a:t>
            </a:r>
            <a:r>
              <a:rPr lang="pt-BR" b="1" dirty="0" err="1"/>
              <a:t>Booz</a:t>
            </a:r>
            <a:r>
              <a:rPr lang="pt-BR" dirty="0"/>
              <a:t>: R$ 715 mil + 14,25% </a:t>
            </a:r>
            <a:r>
              <a:rPr lang="pt-BR" dirty="0" smtClean="0"/>
              <a:t>+</a:t>
            </a:r>
            <a:r>
              <a:rPr lang="pt-BR" b="1" dirty="0" smtClean="0"/>
              <a:t> </a:t>
            </a:r>
            <a:r>
              <a:rPr lang="pt-BR" dirty="0" smtClean="0"/>
              <a:t>4% MBC </a:t>
            </a:r>
            <a:r>
              <a:rPr lang="pt-BR" dirty="0"/>
              <a:t>+ 10% extras </a:t>
            </a:r>
            <a:r>
              <a:rPr lang="pt-BR" dirty="0" smtClean="0"/>
              <a:t>– R$ 921 mil</a:t>
            </a:r>
            <a:endParaRPr lang="pt-BR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Participação 66,67% ABRAINC e 33,33% </a:t>
            </a:r>
            <a:r>
              <a:rPr lang="pt-BR" dirty="0" smtClean="0"/>
              <a:t>CBIC</a:t>
            </a:r>
            <a:r>
              <a:rPr lang="pt-BR" dirty="0"/>
              <a:t> </a:t>
            </a:r>
            <a:r>
              <a:rPr lang="pt-BR" dirty="0" smtClean="0"/>
              <a:t>-  ABRAINC – R$ 614 mil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ABRAINC com </a:t>
            </a:r>
            <a:r>
              <a:rPr lang="pt-BR" dirty="0"/>
              <a:t>as 1as parcelas, até </a:t>
            </a:r>
            <a:r>
              <a:rPr lang="pt-BR" dirty="0" smtClean="0"/>
              <a:t>66,67%; </a:t>
            </a:r>
            <a:r>
              <a:rPr lang="pt-BR" dirty="0"/>
              <a:t>CBIC </a:t>
            </a:r>
            <a:r>
              <a:rPr lang="pt-BR" dirty="0" smtClean="0"/>
              <a:t>completa os </a:t>
            </a:r>
            <a:r>
              <a:rPr lang="pt-BR" dirty="0"/>
              <a:t>33,33% </a:t>
            </a:r>
            <a:r>
              <a:rPr lang="pt-BR" dirty="0" smtClean="0"/>
              <a:t>finais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de </a:t>
            </a:r>
            <a:r>
              <a:rPr lang="pt-BR" dirty="0"/>
              <a:t>Modelo de Negócios junto com </a:t>
            </a:r>
            <a:r>
              <a:rPr lang="pt-BR" dirty="0" smtClean="0"/>
              <a:t>Ambiente </a:t>
            </a:r>
            <a:r>
              <a:rPr lang="pt-BR" dirty="0"/>
              <a:t>de </a:t>
            </a:r>
            <a:r>
              <a:rPr lang="pt-BR" dirty="0" smtClean="0"/>
              <a:t>Negócios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Reverberação: MBC; painel ENIC – outubro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ABRAINC </a:t>
            </a:r>
            <a:r>
              <a:rPr lang="pt-BR" b="1" dirty="0"/>
              <a:t>- condução, divulgação e </a:t>
            </a:r>
            <a:r>
              <a:rPr lang="pt-BR" b="1" dirty="0" smtClean="0"/>
              <a:t>responsabilidade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Cláudio Gastal – 31/7; </a:t>
            </a:r>
            <a:r>
              <a:rPr lang="pt-BR" dirty="0" err="1" smtClean="0"/>
              <a:t>Booz</a:t>
            </a:r>
            <a:r>
              <a:rPr lang="pt-BR" dirty="0" smtClean="0"/>
              <a:t>; CBIC em 5/8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do projeto com Jorge Gerdau – 20/8, em Brasília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Pedir minuta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86117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Financeiro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Cadastro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Positivo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29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Anexo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: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Permuta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Financeiro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4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Receita - 2010- valor </a:t>
            </a:r>
            <a:r>
              <a:rPr lang="pt-BR" dirty="0"/>
              <a:t>atribuído à unidade imobiliária recebida em permuta </a:t>
            </a:r>
            <a:r>
              <a:rPr lang="pt-BR" u="sng" dirty="0"/>
              <a:t>integra </a:t>
            </a:r>
            <a:r>
              <a:rPr lang="pt-BR" dirty="0"/>
              <a:t>a base de cálculo do IRPJ, </a:t>
            </a:r>
            <a:r>
              <a:rPr lang="pt-BR" dirty="0" smtClean="0"/>
              <a:t>CSLL </a:t>
            </a:r>
            <a:r>
              <a:rPr lang="pt-BR" dirty="0"/>
              <a:t>e </a:t>
            </a:r>
            <a:r>
              <a:rPr lang="pt-BR" dirty="0" smtClean="0"/>
              <a:t>PIS-COFINS</a:t>
            </a:r>
            <a:r>
              <a:rPr lang="pt-BR" dirty="0"/>
              <a:t>, mesmo </a:t>
            </a:r>
            <a:r>
              <a:rPr lang="pt-BR" dirty="0" smtClean="0"/>
              <a:t>sem torna </a:t>
            </a:r>
            <a:r>
              <a:rPr lang="pt-BR" dirty="0"/>
              <a:t>(parcela complementar em dinheiro).</a:t>
            </a:r>
            <a:r>
              <a:rPr lang="pt-BR" u="sng" dirty="0"/>
              <a:t> </a:t>
            </a:r>
            <a:endParaRPr lang="pt-BR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u="sng" dirty="0"/>
              <a:t>IN 107/88 </a:t>
            </a:r>
            <a:r>
              <a:rPr lang="pt-BR" dirty="0" smtClean="0"/>
              <a:t>-  tributação </a:t>
            </a:r>
            <a:r>
              <a:rPr lang="pt-BR" dirty="0"/>
              <a:t>somente da torna </a:t>
            </a:r>
            <a:r>
              <a:rPr lang="pt-BR" dirty="0" smtClean="0"/>
              <a:t>na </a:t>
            </a:r>
            <a:r>
              <a:rPr lang="pt-BR" dirty="0"/>
              <a:t>medida de seu </a:t>
            </a:r>
            <a:r>
              <a:rPr lang="pt-BR" dirty="0" smtClean="0"/>
              <a:t>recebimento. Receita: </a:t>
            </a:r>
            <a:r>
              <a:rPr lang="pt-BR" i="1" dirty="0" smtClean="0"/>
              <a:t>necessidade </a:t>
            </a:r>
            <a:r>
              <a:rPr lang="pt-BR" i="1" dirty="0"/>
              <a:t>de um ato legal </a:t>
            </a:r>
            <a:r>
              <a:rPr lang="pt-BR" i="1" dirty="0" smtClean="0"/>
              <a:t>sobre essa situação que </a:t>
            </a:r>
            <a:r>
              <a:rPr lang="pt-BR" i="1" dirty="0"/>
              <a:t>não </a:t>
            </a:r>
            <a:r>
              <a:rPr lang="pt-BR" i="1" dirty="0" smtClean="0"/>
              <a:t>existia. </a:t>
            </a:r>
            <a:r>
              <a:rPr lang="pt-BR" dirty="0" smtClean="0"/>
              <a:t>Inaplicabilidade da IN 107/88 para as permutas por </a:t>
            </a:r>
            <a:r>
              <a:rPr lang="pt-BR" dirty="0" err="1" smtClean="0"/>
              <a:t>PJs</a:t>
            </a:r>
            <a:r>
              <a:rPr lang="pt-BR" dirty="0" smtClean="0"/>
              <a:t> lucro presumido: a) o valor da unidade permutada integra a receita, mesmo que não tenha havido torna; b) a receita é obtida por ocasião da venda/permuta, já no mês da celebração dos negócios jurídicos</a:t>
            </a:r>
            <a:endParaRPr lang="pt-B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u="sng" dirty="0" smtClean="0"/>
              <a:t>2012:</a:t>
            </a:r>
            <a:r>
              <a:rPr lang="pt-BR" i="1" dirty="0" smtClean="0"/>
              <a:t> CBIC/Secovi: que na permuta de imóveis, o valor dos bens recebidos na operação realizada por PJ com lucro presumido, dedicada a atividade imobiliária, não integre a base de cálculo do IRPJ, CSLL, COFINS e PIS; receita bruta exclusivamente a torna (IN 107/88)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Parecer Duarte Garcia, </a:t>
            </a:r>
            <a:r>
              <a:rPr lang="pt-BR" dirty="0" err="1"/>
              <a:t>Caselli</a:t>
            </a:r>
            <a:r>
              <a:rPr lang="pt-BR" dirty="0"/>
              <a:t> Guimarães e Terra - SECOVI-SP – jan2011: </a:t>
            </a:r>
            <a:r>
              <a:rPr lang="pt-BR" i="1" dirty="0"/>
              <a:t>a consequência prática da inaplicabilidade dessa Instrução Normativa é a incidência de carga tributária correspondente a 6,73%, se o imóvel estiver no circulante; e 34% sobre o lucro se estiver no permanente. Nos casos que a Instrução Normativa tem aplicabilidade quando não há torna, não incide IR, nem CSLL e quando há torna, somente o valor desta serve de base de cálculo</a:t>
            </a:r>
            <a:r>
              <a:rPr lang="pt-BR" dirty="0"/>
              <a:t>”.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227456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16632"/>
            <a:ext cx="8561387" cy="281831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Anexo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Aprovações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Pref. SP -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Projeto MBC/ Consultoria </a:t>
            </a:r>
            <a:r>
              <a:rPr lang="pt-BR" sz="1800" b="1" kern="1200" dirty="0" err="1">
                <a:solidFill>
                  <a:schemeClr val="tx1"/>
                </a:solidFill>
                <a:cs typeface="Arial" pitchFamily="34" charset="0"/>
              </a:rPr>
              <a:t>Falconi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Redesenho </a:t>
            </a:r>
            <a:r>
              <a:rPr lang="pt-BR" b="1" dirty="0"/>
              <a:t>do processo </a:t>
            </a:r>
            <a:r>
              <a:rPr lang="pt-BR" b="1" dirty="0" smtClean="0"/>
              <a:t>-  </a:t>
            </a:r>
            <a:r>
              <a:rPr lang="pt-BR" dirty="0" smtClean="0"/>
              <a:t>cadastros informatizados interligados, licenciamento eletrônico, prazos para análise e pronunciamento, responsabilidades definidas, possível revisão do Código de Obras. </a:t>
            </a:r>
          </a:p>
          <a:p>
            <a:endParaRPr lang="pt-BR" b="1" dirty="0"/>
          </a:p>
          <a:p>
            <a:r>
              <a:rPr lang="pt-BR" b="1" dirty="0"/>
              <a:t>Redução de prazos de aprovação </a:t>
            </a:r>
            <a:r>
              <a:rPr lang="pt-BR" dirty="0"/>
              <a:t>de 708 dias para 300 dias em 12 </a:t>
            </a:r>
            <a:r>
              <a:rPr lang="pt-BR" dirty="0" smtClean="0"/>
              <a:t>meses</a:t>
            </a:r>
          </a:p>
          <a:p>
            <a:pPr marL="0" lvl="1"/>
            <a:r>
              <a:rPr lang="pt-BR" dirty="0" smtClean="0"/>
              <a:t>R</a:t>
            </a:r>
            <a:r>
              <a:rPr lang="pt-BR" dirty="0"/>
              <a:t>$ </a:t>
            </a:r>
            <a:r>
              <a:rPr lang="pt-BR" dirty="0" smtClean="0"/>
              <a:t>1,8 </a:t>
            </a:r>
            <a:r>
              <a:rPr lang="pt-BR" dirty="0"/>
              <a:t>milhões + </a:t>
            </a:r>
            <a:r>
              <a:rPr lang="pt-BR" dirty="0" smtClean="0"/>
              <a:t>Logíst./Custeio MBC R$ 200 mil + Taxa Doação R$ 83 mil</a:t>
            </a:r>
          </a:p>
          <a:p>
            <a:pPr marL="0" lvl="1"/>
            <a:endParaRPr lang="pt-BR" dirty="0"/>
          </a:p>
          <a:p>
            <a:r>
              <a:rPr lang="pt-BR" b="1" dirty="0" smtClean="0"/>
              <a:t>Acompanhamento</a:t>
            </a:r>
            <a:r>
              <a:rPr lang="pt-BR" dirty="0" smtClean="0"/>
              <a:t> -  reuniões </a:t>
            </a:r>
            <a:r>
              <a:rPr lang="pt-BR" dirty="0"/>
              <a:t>quinzenais </a:t>
            </a:r>
            <a:r>
              <a:rPr lang="pt-BR" dirty="0" smtClean="0"/>
              <a:t>Grupo </a:t>
            </a:r>
            <a:r>
              <a:rPr lang="pt-BR" dirty="0"/>
              <a:t>de </a:t>
            </a:r>
            <a:r>
              <a:rPr lang="pt-BR" dirty="0" smtClean="0"/>
              <a:t>Trabalho (ABRAINC/6 empresas), </a:t>
            </a:r>
            <a:r>
              <a:rPr lang="pt-BR" dirty="0"/>
              <a:t>bimensais com outras secretarias e trimestrais com o Prefeito</a:t>
            </a:r>
            <a:r>
              <a:rPr lang="pt-BR" b="1" dirty="0"/>
              <a:t>.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Boas </a:t>
            </a:r>
            <a:r>
              <a:rPr lang="pt-BR" dirty="0"/>
              <a:t>práticas replicáveis para outras prefeituras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Falconi</a:t>
            </a:r>
            <a:r>
              <a:rPr lang="pt-BR" dirty="0" smtClean="0"/>
              <a:t>: </a:t>
            </a:r>
            <a:r>
              <a:rPr lang="pt-BR" i="1" dirty="0" smtClean="0"/>
              <a:t>benchmarks</a:t>
            </a:r>
            <a:r>
              <a:rPr lang="pt-BR" dirty="0" smtClean="0"/>
              <a:t> </a:t>
            </a:r>
            <a:r>
              <a:rPr lang="pt-BR" dirty="0"/>
              <a:t>e exemplos de outros </a:t>
            </a:r>
            <a:r>
              <a:rPr lang="pt-BR" dirty="0" smtClean="0"/>
              <a:t>lugares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Regulamentação de aperfeiçoamentos e avanços </a:t>
            </a:r>
            <a:r>
              <a:rPr lang="pt-BR" dirty="0" smtClean="0"/>
              <a:t>obtidos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Reuniões de trabalho - 22/7 e 9/8 </a:t>
            </a:r>
            <a:r>
              <a:rPr lang="pt-BR" dirty="0" smtClean="0"/>
              <a:t>– Paula Motta e coordenadores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Doação de recursos ao MBC (com ITCMD de 4%)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Duas reuniões de trabalho com Paula Motta e coordenadores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Acompanhamento quinzenal – bimensal com Prefeito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Retomar pontos ou começar do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Cetesb e modificações de Leis não </a:t>
            </a:r>
            <a:r>
              <a:rPr lang="pt-BR" dirty="0" smtClean="0"/>
              <a:t>incluídos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62627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60647"/>
            <a:ext cx="8696325" cy="137815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tx1"/>
                </a:solidFill>
              </a:rPr>
              <a:t>Anexo - estudo </a:t>
            </a:r>
            <a:r>
              <a:rPr lang="pt-BR" sz="1800" b="1" dirty="0">
                <a:solidFill>
                  <a:schemeClr val="tx1"/>
                </a:solidFill>
              </a:rPr>
              <a:t>sobre impacto econômico do setor - empregos, impostos 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FVG-SP</a:t>
            </a:r>
            <a:r>
              <a:rPr lang="pt-BR" dirty="0" smtClean="0"/>
              <a:t> </a:t>
            </a:r>
            <a:r>
              <a:rPr lang="pt-BR" dirty="0"/>
              <a:t>– mesma equipe que provê estudos </a:t>
            </a:r>
            <a:r>
              <a:rPr lang="pt-BR" dirty="0" smtClean="0"/>
              <a:t>p/ </a:t>
            </a:r>
            <a:r>
              <a:rPr lang="pt-BR" dirty="0"/>
              <a:t>CBIC, ABRAMAT e Min. </a:t>
            </a:r>
            <a:r>
              <a:rPr lang="pt-BR" dirty="0" smtClean="0"/>
              <a:t>Cidades</a:t>
            </a:r>
          </a:p>
          <a:p>
            <a:endParaRPr lang="pt-BR" dirty="0"/>
          </a:p>
          <a:p>
            <a:pPr marL="400050" indent="-400050">
              <a:buAutoNum type="romanLcParenR"/>
            </a:pPr>
            <a:r>
              <a:rPr lang="pt-BR" b="1" dirty="0" smtClean="0"/>
              <a:t>estimativa </a:t>
            </a:r>
            <a:r>
              <a:rPr lang="pt-BR" b="1" dirty="0"/>
              <a:t>da carga tributária incidente sobre a </a:t>
            </a:r>
            <a:r>
              <a:rPr lang="pt-BR" b="1" dirty="0" smtClean="0"/>
              <a:t>construção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Impostos para a produção do bem imóvel: materiais de construção, mão de obra, faturamento, propriedade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err="1"/>
              <a:t>ii</a:t>
            </a:r>
            <a:r>
              <a:rPr lang="pt-BR" b="1" dirty="0"/>
              <a:t>) estimativas dos impactos dos investimentos em habitação sobre a renda e o emprego no Brasil </a:t>
            </a:r>
            <a:r>
              <a:rPr lang="pt-BR" dirty="0"/>
              <a:t>– separado SFH, PMCMV, </a:t>
            </a:r>
            <a:r>
              <a:rPr lang="pt-BR" dirty="0" smtClean="0"/>
              <a:t>outros; contribuição no PIB</a:t>
            </a:r>
          </a:p>
          <a:p>
            <a:endParaRPr lang="pt-BR" b="1" dirty="0"/>
          </a:p>
          <a:p>
            <a:r>
              <a:rPr lang="pt-BR" b="1" dirty="0" err="1"/>
              <a:t>iii</a:t>
            </a:r>
            <a:r>
              <a:rPr lang="pt-BR" b="1" dirty="0"/>
              <a:t>) estimativa de impactos de desoneração tributária</a:t>
            </a:r>
            <a:r>
              <a:rPr lang="pt-BR" b="1" dirty="0" smtClean="0"/>
              <a:t>.</a:t>
            </a: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Edifícios comerciais, galpões logísticos e shopping centers – faltam </a:t>
            </a:r>
            <a:r>
              <a:rPr lang="pt-BR" dirty="0" smtClean="0"/>
              <a:t>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enviada </a:t>
            </a:r>
            <a:r>
              <a:rPr lang="pt-BR" dirty="0"/>
              <a:t>nos próximos dias: R$ </a:t>
            </a:r>
            <a:r>
              <a:rPr lang="pt-BR" dirty="0" smtClean="0"/>
              <a:t>170 mil. Revisão 1/8 – R$ 155 mil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90 dias</a:t>
            </a:r>
            <a:endParaRPr lang="pt-BR" dirty="0"/>
          </a:p>
        </p:txBody>
      </p:sp>
      <p:sp>
        <p:nvSpPr>
          <p:cNvPr id="7" name="Retângulo 6"/>
          <p:cNvSpPr>
            <a:spLocks noChangeArrowheads="1"/>
          </p:cNvSpPr>
          <p:nvPr/>
        </p:nvSpPr>
        <p:spPr bwMode="auto">
          <a:xfrm>
            <a:off x="244475" y="2852936"/>
            <a:ext cx="8624887" cy="3419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626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Tahoma" pitchFamily="34" charset="0"/>
                <a:sym typeface="Arial" charset="0"/>
              </a:rPr>
              <a:t>Cartórios – Atualizações – Min. Planejamento 12/3</a:t>
            </a:r>
            <a:endParaRPr lang="en-US" sz="1800" b="1" dirty="0" smtClean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620688"/>
            <a:ext cx="8964612" cy="603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Racionalização e padronização </a:t>
            </a:r>
            <a:endParaRPr lang="en-US" sz="2000" b="1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Padronização nacional de documentos</a:t>
            </a:r>
            <a:endParaRPr lang="en-US" sz="2000" b="1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Automatização de processos </a:t>
            </a:r>
            <a:r>
              <a:rPr lang="pt-BR" dirty="0" smtClean="0"/>
              <a:t>– informatização – piloto em São Paulo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Ouvidoria</a:t>
            </a:r>
            <a:r>
              <a:rPr lang="pt-BR" dirty="0" smtClean="0"/>
              <a:t> -  mesas de </a:t>
            </a:r>
            <a:r>
              <a:rPr lang="pt-BR" dirty="0" err="1" smtClean="0"/>
              <a:t>pactuação</a:t>
            </a:r>
            <a:r>
              <a:rPr lang="pt-BR" dirty="0" smtClean="0"/>
              <a:t> e controle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Unificação de cadastros </a:t>
            </a:r>
            <a:r>
              <a:rPr lang="pt-BR" dirty="0" smtClean="0"/>
              <a:t>– territorialidade/competição </a:t>
            </a:r>
            <a:endParaRPr lang="en-US" sz="2000" dirty="0" smtClean="0"/>
          </a:p>
          <a:p>
            <a:r>
              <a:rPr lang="pt-BR" dirty="0" smtClean="0"/>
              <a:t> 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Caixa/Bancos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Revisão dos contratos/ conferência prévia/“Banco de cláusulas”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Assinatura eletrônica/ troca de informações via arquivos Banco/Empresas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Reuniões com Diretorias – RN/Comitê Financeiro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Reunião com ABECIP – 4/7 – Por que CETIP?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Reuniões com CBIC/ARISP – proposta nacional ao CNJ</a:t>
            </a:r>
          </a:p>
          <a:p>
            <a:pPr lvl="1">
              <a:buFont typeface="Arial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Regulamentação Res. 4088/12 CMN </a:t>
            </a:r>
            <a:r>
              <a:rPr lang="pt-BR" dirty="0" smtClean="0"/>
              <a:t>- alternativa para acompanhamento: integrar informações de Cartórios e Sistema Público de Garantias de Crédito, viabilizando as operações com base neste Sistema</a:t>
            </a:r>
          </a:p>
          <a:p>
            <a:endParaRPr lang="pt-BR" dirty="0"/>
          </a:p>
          <a:p>
            <a:r>
              <a:rPr lang="pt-BR" b="1" dirty="0" smtClean="0"/>
              <a:t>Continuidade de reuniões ARISP </a:t>
            </a:r>
            <a:r>
              <a:rPr lang="pt-BR" dirty="0" smtClean="0"/>
              <a:t>– ata com pontos de aperfeiçoamentos</a:t>
            </a:r>
          </a:p>
          <a:p>
            <a:endParaRPr lang="pt-BR" b="1" dirty="0" smtClean="0"/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183664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Anexo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Abrainc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novas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inclusões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07918" y="566360"/>
            <a:ext cx="8624887" cy="4712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Outros custeios a serem detalhados de acordo com definições da Diretoria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Sede Secovi –mobiliário – R$ 5 mil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Celulares, computadores, registros- R$ 8 mil</a:t>
            </a:r>
            <a:endParaRPr lang="pt-BR" b="1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 Advogada- constituição – R$ 6 mil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 Assessoria de Imprensa - R</a:t>
            </a:r>
            <a:r>
              <a:rPr lang="pt-BR" dirty="0"/>
              <a:t>$ 16 mil por mês, a partir de </a:t>
            </a:r>
            <a:r>
              <a:rPr lang="pt-BR" dirty="0" smtClean="0"/>
              <a:t>março – R$ 48 mil</a:t>
            </a: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 Media </a:t>
            </a:r>
            <a:r>
              <a:rPr lang="pt-BR" dirty="0"/>
              <a:t>training- R$ </a:t>
            </a:r>
            <a:r>
              <a:rPr lang="pt-BR" dirty="0" smtClean="0"/>
              <a:t>16,5 </a:t>
            </a:r>
            <a:r>
              <a:rPr lang="pt-BR" dirty="0"/>
              <a:t>mil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 Anúncio defesa PMCMV – aprox. R$ 40 mil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 Site </a:t>
            </a:r>
            <a:r>
              <a:rPr lang="pt-BR" dirty="0"/>
              <a:t>+ portal – UK Design - R$ </a:t>
            </a:r>
            <a:r>
              <a:rPr lang="pt-BR" dirty="0" smtClean="0"/>
              <a:t>10 mil</a:t>
            </a: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 Papelaria </a:t>
            </a:r>
            <a:r>
              <a:rPr lang="pt-BR" dirty="0"/>
              <a:t>– criação – R$ 2 mil – produção em </a:t>
            </a:r>
            <a:r>
              <a:rPr lang="pt-BR" dirty="0" smtClean="0"/>
              <a:t>orçamento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Valor acumulado – </a:t>
            </a:r>
            <a:r>
              <a:rPr lang="pt-BR" b="1" dirty="0" smtClean="0"/>
              <a:t>R$ 130,5 mil </a:t>
            </a:r>
            <a:r>
              <a:rPr lang="pt-BR" dirty="0" smtClean="0"/>
              <a:t>– sugestão. </a:t>
            </a:r>
            <a:endParaRPr lang="pt-BR" dirty="0"/>
          </a:p>
          <a:p>
            <a:r>
              <a:rPr lang="pt-BR" dirty="0" smtClean="0"/>
              <a:t>Contribuição adicional – </a:t>
            </a:r>
            <a:r>
              <a:rPr lang="pt-BR" b="1" dirty="0" smtClean="0"/>
              <a:t>R$ 3.100/cota </a:t>
            </a:r>
            <a:r>
              <a:rPr lang="pt-BR" dirty="0" smtClean="0"/>
              <a:t>(em julho)</a:t>
            </a:r>
          </a:p>
          <a:p>
            <a:endParaRPr lang="pt-BR" dirty="0"/>
          </a:p>
          <a:p>
            <a:endParaRPr lang="pt-BR" b="1" dirty="0" smtClean="0"/>
          </a:p>
          <a:p>
            <a:pPr lvl="1"/>
            <a:endParaRPr lang="pt-B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2035440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994172"/>
          </a:xfrm>
        </p:spPr>
        <p:txBody>
          <a:bodyPr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Fechamento Abrainc – Junho/Julho - 2013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76144"/>
              </p:ext>
            </p:extLst>
          </p:nvPr>
        </p:nvGraphicFramePr>
        <p:xfrm>
          <a:off x="393357" y="1182818"/>
          <a:ext cx="8111443" cy="5054490"/>
        </p:xfrm>
        <a:graphic>
          <a:graphicData uri="http://schemas.openxmlformats.org/drawingml/2006/table">
            <a:tbl>
              <a:tblPr/>
              <a:tblGrid>
                <a:gridCol w="2057705"/>
                <a:gridCol w="971188"/>
                <a:gridCol w="971188"/>
                <a:gridCol w="971188"/>
                <a:gridCol w="1084493"/>
                <a:gridCol w="1084493"/>
                <a:gridCol w="971188"/>
              </a:tblGrid>
              <a:tr h="28556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ABRAINC – Orçamento 2013 </a:t>
                      </a:r>
                    </a:p>
                  </a:txBody>
                  <a:tcPr marL="4563" marR="4563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Junho </a:t>
                      </a:r>
                    </a:p>
                  </a:txBody>
                  <a:tcPr marL="4563" marR="4563" marT="456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Julho </a:t>
                      </a:r>
                    </a:p>
                  </a:txBody>
                  <a:tcPr marL="4563" marR="4563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4489"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63" marR="4563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Orçado </a:t>
                      </a:r>
                    </a:p>
                  </a:txBody>
                  <a:tcPr marL="4563" marR="4563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  + Prov. </a:t>
                      </a:r>
                    </a:p>
                  </a:txBody>
                  <a:tcPr marL="4563" marR="4563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</a:t>
                      </a:r>
                    </a:p>
                  </a:txBody>
                  <a:tcPr marL="4563" marR="4563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Orçado </a:t>
                      </a:r>
                    </a:p>
                  </a:txBody>
                  <a:tcPr marL="4563" marR="4563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 + Prov. </a:t>
                      </a:r>
                    </a:p>
                  </a:txBody>
                  <a:tcPr marL="4563" marR="4563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</a:t>
                      </a:r>
                    </a:p>
                  </a:txBody>
                  <a:tcPr marL="4563" marR="4563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285566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</a:t>
                      </a:r>
                    </a:p>
                  </a:txBody>
                  <a:tcPr marL="4563" marR="4563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503.877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327.775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176.102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193.377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109.880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83.497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285566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Mão de Obra &amp; Encargos </a:t>
                      </a:r>
                    </a:p>
                  </a:txBody>
                  <a:tcPr marL="4563" marR="4563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88.065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43.860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44.205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88.065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47.677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40.388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285566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Provisões de MO &amp; Encargos</a:t>
                      </a:r>
                    </a:p>
                  </a:txBody>
                  <a:tcPr marL="4563" marR="4563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283.160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283.160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-  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48.160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48.160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-  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285566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Benefícios </a:t>
                      </a:r>
                    </a:p>
                  </a:txBody>
                  <a:tcPr marL="4563" marR="4563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-  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423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                   423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285566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Comunicação/ Telefones </a:t>
                      </a:r>
                    </a:p>
                  </a:txBody>
                  <a:tcPr marL="4563" marR="4563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-  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72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                     72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285566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Viagens e Reembolsos </a:t>
                      </a:r>
                    </a:p>
                  </a:txBody>
                  <a:tcPr marL="4563" marR="4563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-  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120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                   120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285566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Escritório </a:t>
                      </a:r>
                    </a:p>
                  </a:txBody>
                  <a:tcPr marL="4563" marR="4563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-  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307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                   307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285566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Serviços Terceiros </a:t>
                      </a:r>
                    </a:p>
                  </a:txBody>
                  <a:tcPr marL="4563" marR="4563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9.250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9.250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15.250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8.631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6.619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285566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Informática </a:t>
                      </a:r>
                    </a:p>
                  </a:txBody>
                  <a:tcPr marL="4563" marR="4563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12.000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425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11.575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2.000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1.380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620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285566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Despesas Gerais </a:t>
                      </a:r>
                    </a:p>
                  </a:txBody>
                  <a:tcPr marL="4563" marR="4563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7.750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7.750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7.750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153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7.597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285566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Marketing Institucional </a:t>
                      </a:r>
                    </a:p>
                  </a:txBody>
                  <a:tcPr marL="4563" marR="4563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74.500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74.500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16.000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16.000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285566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Imobilizados </a:t>
                      </a:r>
                    </a:p>
                  </a:txBody>
                  <a:tcPr marL="4563" marR="4563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13.000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13.000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2.958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               2.958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1047643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Contingência </a:t>
                      </a:r>
                    </a:p>
                  </a:txBody>
                  <a:tcPr marL="4563" marR="4563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16.151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16.151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16.151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16.151 </a:t>
                      </a:r>
                    </a:p>
                  </a:txBody>
                  <a:tcPr marL="4563" marR="41066" marT="456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886700" cy="994172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Lançamento das Despesas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058726"/>
              </p:ext>
            </p:extLst>
          </p:nvPr>
        </p:nvGraphicFramePr>
        <p:xfrm>
          <a:off x="215722" y="1326839"/>
          <a:ext cx="8558011" cy="4694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6579"/>
                <a:gridCol w="3565839"/>
                <a:gridCol w="1028288"/>
                <a:gridCol w="2587305"/>
              </a:tblGrid>
              <a:tr h="2188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Dia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ITEM 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Valor 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Fornecedor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 err="1">
                          <a:effectLst/>
                        </a:rPr>
                        <a:t>jun</a:t>
                      </a:r>
                      <a:r>
                        <a:rPr lang="pt-BR" sz="900" u="none" strike="noStrike" dirty="0">
                          <a:effectLst/>
                        </a:rPr>
                        <a:t>/13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 Licença e Manutenção de Softwares     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           425,00 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Certificado Digital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jun/13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 Material de Escritório              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           330,17 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 err="1">
                          <a:effectLst/>
                        </a:rPr>
                        <a:t>Gimba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jul/13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 Equipamentos - Computadores, Celulares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       2.694,00 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 err="1">
                          <a:effectLst/>
                        </a:rPr>
                        <a:t>Fast</a:t>
                      </a:r>
                      <a:r>
                        <a:rPr lang="pt-BR" sz="900" u="none" strike="noStrike" dirty="0">
                          <a:effectLst/>
                        </a:rPr>
                        <a:t> Shop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jul/13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 Salário Secretaria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       2.492,27 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07/0213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 Despesas Bancárias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               7,40 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 err="1">
                          <a:effectLst/>
                        </a:rPr>
                        <a:t>Doc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jul/13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 Despesas Bancárias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             41,80 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 err="1">
                          <a:effectLst/>
                        </a:rPr>
                        <a:t>maxconta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jul/13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 FGTS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          149,33 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jul/13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 Equipamentos - Computadores, Celulares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          264,00 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Ponto Frio - Telefone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jul/13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 Vale Alimentação e Refeição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          423,00 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Ticket Serviços S/A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jul/13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 Contabilidade e Assessoria Jurídica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       3.000,00 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Delta Brasil - Contabilidade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jul/13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 Material de Escritório       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          307,02 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 err="1">
                          <a:effectLst/>
                        </a:rPr>
                        <a:t>Gimba</a:t>
                      </a:r>
                      <a:r>
                        <a:rPr lang="pt-BR" sz="900" u="none" strike="noStrike" dirty="0">
                          <a:effectLst/>
                        </a:rPr>
                        <a:t> - tinta impressora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jul/13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 Manutenção de Máquinas e Equipamentos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          301,00 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Instalação das Máquinas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jul/13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 INSS Empregador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          672,68 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jul/13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 Advocatícios     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       5.631,00 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Criação de associação civil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jul/13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 Estacionamento / Taxi / Combustível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          120,00 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Estacionamento Renato Secovi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 err="1">
                          <a:effectLst/>
                        </a:rPr>
                        <a:t>jul</a:t>
                      </a:r>
                      <a:r>
                        <a:rPr lang="pt-BR" sz="900" u="none" strike="noStrike" dirty="0">
                          <a:effectLst/>
                        </a:rPr>
                        <a:t>/13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 Telefonia Fixa e Móvel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             46,50 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 err="1">
                          <a:effectLst/>
                        </a:rPr>
                        <a:t>Voitel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jul/13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 Contigência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             19,03 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PIS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 err="1">
                          <a:effectLst/>
                        </a:rPr>
                        <a:t>jul</a:t>
                      </a:r>
                      <a:r>
                        <a:rPr lang="pt-BR" sz="900" u="none" strike="noStrike" dirty="0">
                          <a:effectLst/>
                        </a:rPr>
                        <a:t>/13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 Serviços PJ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     </a:t>
                      </a:r>
                      <a:r>
                        <a:rPr lang="pt-BR" sz="900" u="none" strike="noStrike" dirty="0" smtClean="0">
                          <a:effectLst/>
                        </a:rPr>
                        <a:t>44.344,12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RV / Julho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jun/13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 Serviços PJ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     </a:t>
                      </a:r>
                      <a:r>
                        <a:rPr lang="pt-BR" sz="900" u="none" strike="noStrike" dirty="0" smtClean="0">
                          <a:effectLst/>
                        </a:rPr>
                        <a:t>43.859,50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RV /Junho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 err="1">
                          <a:effectLst/>
                        </a:rPr>
                        <a:t>jul</a:t>
                      </a:r>
                      <a:r>
                        <a:rPr lang="pt-BR" sz="900" u="none" strike="noStrike" dirty="0">
                          <a:effectLst/>
                        </a:rPr>
                        <a:t>/13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 Telefonia Fixa e Móvel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             25,00 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Vivo Abrainc (Sandra)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jul/13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 Manutenção Site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       1.078,92 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 err="1">
                          <a:effectLst/>
                        </a:rPr>
                        <a:t>Locaweb</a:t>
                      </a:r>
                      <a:r>
                        <a:rPr lang="pt-BR" sz="900" u="none" strike="noStrike" dirty="0">
                          <a:effectLst/>
                        </a:rPr>
                        <a:t> - </a:t>
                      </a:r>
                      <a:r>
                        <a:rPr lang="pt-BR" sz="900" u="none" strike="noStrike" dirty="0" err="1">
                          <a:effectLst/>
                        </a:rPr>
                        <a:t>pg</a:t>
                      </a:r>
                      <a:r>
                        <a:rPr lang="pt-BR" sz="900" u="none" strike="noStrike" dirty="0">
                          <a:effectLst/>
                        </a:rPr>
                        <a:t> 1 ano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jul/13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 Despesas Bancárias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             19,09 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aplicação  500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jul/13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 Despesas Bancárias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             17,92 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aplicação 200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jul/13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 Despesas Bancárias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             16,76 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aplicação 300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0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jul/13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 Despesas Bancárias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             57,00 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 err="1">
                          <a:effectLst/>
                        </a:rPr>
                        <a:t>Tar</a:t>
                      </a:r>
                      <a:r>
                        <a:rPr lang="pt-BR" sz="900" u="none" strike="noStrike" dirty="0">
                          <a:effectLst/>
                        </a:rPr>
                        <a:t> cobrança Mensal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2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Cash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048057"/>
              </p:ext>
            </p:extLst>
          </p:nvPr>
        </p:nvGraphicFramePr>
        <p:xfrm>
          <a:off x="395533" y="1556788"/>
          <a:ext cx="8568958" cy="46085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6718"/>
                <a:gridCol w="982780"/>
                <a:gridCol w="982780"/>
                <a:gridCol w="982780"/>
                <a:gridCol w="982780"/>
                <a:gridCol w="982780"/>
                <a:gridCol w="982780"/>
                <a:gridCol w="982780"/>
                <a:gridCol w="982780"/>
              </a:tblGrid>
              <a:tr h="509228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Receita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Despesas 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Saldo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346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Mês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Ordinária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Projetos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TOTAL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Ordinária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Projetos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TOTAL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Mês 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Acumulado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509228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>
                          <a:effectLst/>
                        </a:rPr>
                        <a:t>jan/13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509228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>
                          <a:effectLst/>
                        </a:rPr>
                        <a:t>fev/13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                       -   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509228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>
                          <a:effectLst/>
                        </a:rPr>
                        <a:t>mar/13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509228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>
                          <a:effectLst/>
                        </a:rPr>
                        <a:t>abr/13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509228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>
                          <a:effectLst/>
                        </a:rPr>
                        <a:t>mai/13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509228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>
                          <a:effectLst/>
                        </a:rPr>
                        <a:t>jun/13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1.303.963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1.303.963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44.615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44.615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1.259.348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1.259.348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509228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>
                          <a:effectLst/>
                        </a:rPr>
                        <a:t>jul/13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         - 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61.649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   61.649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-            61.649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        1.197.699 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60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7969" y="332656"/>
            <a:ext cx="7886700" cy="994172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Receita Ordinária – Junho/2013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436850"/>
              </p:ext>
            </p:extLst>
          </p:nvPr>
        </p:nvGraphicFramePr>
        <p:xfrm>
          <a:off x="1835694" y="1620324"/>
          <a:ext cx="5400601" cy="4833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4750"/>
                <a:gridCol w="949059"/>
                <a:gridCol w="248564"/>
                <a:gridCol w="1254114"/>
                <a:gridCol w="1254114"/>
              </a:tblGrid>
              <a:tr h="186185"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Junho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54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Empresa 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Cotas 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 Orçado 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 Real 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61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TOTAL 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        43 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>
                          <a:effectLst/>
                        </a:rPr>
                        <a:t>   1.398.360 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u="none" strike="noStrike" dirty="0">
                          <a:effectLst/>
                        </a:rPr>
                        <a:t>   1.303.963 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69087"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618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Cyrela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 4,0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130.080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 dirty="0">
                          <a:effectLst/>
                        </a:rPr>
                        <a:t>130.080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618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MRV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 4,0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130.080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 dirty="0">
                          <a:effectLst/>
                        </a:rPr>
                        <a:t>130.080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618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PDG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 4,0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130.080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 dirty="0">
                          <a:effectLst/>
                        </a:rPr>
                        <a:t>130.080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618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Gafisa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 3,0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97.560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 dirty="0">
                          <a:effectLst/>
                        </a:rPr>
                        <a:t>97.593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618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Rossi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 3,0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97.560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 dirty="0">
                          <a:effectLst/>
                        </a:rPr>
                        <a:t>97.560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618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Brookfield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 3,0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97.560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 dirty="0">
                          <a:effectLst/>
                        </a:rPr>
                        <a:t>97.560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618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Direcional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 2,0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65.040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 dirty="0">
                          <a:effectLst/>
                        </a:rPr>
                        <a:t>65.040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618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Even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 2,0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65.040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 dirty="0">
                          <a:effectLst/>
                        </a:rPr>
                        <a:t>65.040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618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Eztec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 2,0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65.040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 dirty="0">
                          <a:effectLst/>
                        </a:rPr>
                        <a:t>65.040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618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JHSF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 2,0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65.040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 dirty="0">
                          <a:effectLst/>
                        </a:rPr>
                        <a:t>65.040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618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Tecnisa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 2,0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65.040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>
                          <a:effectLst/>
                        </a:rPr>
                        <a:t>65.040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618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Odebrecht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 2,0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65.040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 dirty="0">
                          <a:effectLst/>
                        </a:rPr>
                        <a:t>65.040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618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Cury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 1,0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32.520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 dirty="0">
                          <a:effectLst/>
                        </a:rPr>
                        <a:t>32.520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618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Emccamp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 1,0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32.520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 dirty="0">
                          <a:effectLst/>
                        </a:rPr>
                        <a:t>32.520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618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HM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 1,0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32.520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 dirty="0">
                          <a:effectLst/>
                        </a:rPr>
                        <a:t>32.520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618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Homex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 1,0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32.520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618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Rodobens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 1,0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32.520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 dirty="0">
                          <a:effectLst/>
                        </a:rPr>
                        <a:t>32.520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618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Trisul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 1,0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32.520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 dirty="0">
                          <a:effectLst/>
                        </a:rPr>
                        <a:t>32.520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618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Viver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 1,0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32.520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 dirty="0">
                          <a:effectLst/>
                        </a:rPr>
                        <a:t>32.520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618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C. Hosken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 1,0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32.520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618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João Fortes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 1,0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32.520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618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Moura Dubeux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          1,0 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         32.520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u="none" strike="noStrike" dirty="0">
                          <a:effectLst/>
                        </a:rPr>
                        <a:t>35.650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28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0466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83419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defTabSz="914145" fontAlgn="base" hangingPunct="0">
              <a:spcAft>
                <a:spcPct val="0"/>
              </a:spcAft>
              <a:defRPr/>
            </a:pPr>
            <a:r>
              <a:rPr lang="en-US" sz="1800" b="1" dirty="0" err="1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Orçamento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/ 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rateios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olidFill>
                  <a:srgbClr val="000000"/>
                </a:solidFill>
                <a:sym typeface="Arial" charset="0"/>
              </a:rPr>
              <a:t>  </a:t>
            </a:r>
            <a:endParaRPr lang="en-US" b="1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5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476672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</a:rPr>
              <a:t>Cotas/rateio </a:t>
            </a:r>
            <a:r>
              <a:rPr lang="pt-BR" b="1" dirty="0">
                <a:solidFill>
                  <a:srgbClr val="000000"/>
                </a:solidFill>
              </a:rPr>
              <a:t>-  </a:t>
            </a:r>
            <a:r>
              <a:rPr lang="pt-BR" b="1" dirty="0" smtClean="0">
                <a:solidFill>
                  <a:srgbClr val="000000"/>
                </a:solidFill>
              </a:rPr>
              <a:t>plantel atual: 43 cotas; conta realista – 42 cotas (sem </a:t>
            </a:r>
            <a:r>
              <a:rPr lang="pt-BR" b="1" dirty="0" err="1" smtClean="0">
                <a:solidFill>
                  <a:srgbClr val="000000"/>
                </a:solidFill>
              </a:rPr>
              <a:t>Homex</a:t>
            </a:r>
            <a:r>
              <a:rPr lang="pt-BR" b="1" dirty="0" smtClean="0">
                <a:solidFill>
                  <a:srgbClr val="000000"/>
                </a:solidFill>
              </a:rPr>
              <a:t>)</a:t>
            </a:r>
            <a:endParaRPr lang="pt-BR" b="1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dirty="0">
                <a:solidFill>
                  <a:srgbClr val="000000"/>
                </a:solidFill>
              </a:rPr>
              <a:t> PL &lt; R$ 1 bi: Cury, Emccamp, HM, </a:t>
            </a:r>
            <a:r>
              <a:rPr lang="pt-BR" dirty="0" err="1">
                <a:solidFill>
                  <a:srgbClr val="000000"/>
                </a:solidFill>
              </a:rPr>
              <a:t>Homex</a:t>
            </a:r>
            <a:r>
              <a:rPr lang="pt-BR" dirty="0">
                <a:solidFill>
                  <a:srgbClr val="000000"/>
                </a:solidFill>
              </a:rPr>
              <a:t>, </a:t>
            </a:r>
            <a:r>
              <a:rPr lang="pt-BR" dirty="0" err="1">
                <a:solidFill>
                  <a:srgbClr val="000000"/>
                </a:solidFill>
              </a:rPr>
              <a:t>Rodobens</a:t>
            </a:r>
            <a:r>
              <a:rPr lang="pt-BR" dirty="0">
                <a:solidFill>
                  <a:srgbClr val="000000"/>
                </a:solidFill>
              </a:rPr>
              <a:t>, Trisul, Viver, Carvalho </a:t>
            </a:r>
            <a:r>
              <a:rPr lang="pt-BR" dirty="0" err="1">
                <a:solidFill>
                  <a:srgbClr val="000000"/>
                </a:solidFill>
              </a:rPr>
              <a:t>Hosken</a:t>
            </a:r>
            <a:r>
              <a:rPr lang="pt-BR" dirty="0">
                <a:solidFill>
                  <a:srgbClr val="000000"/>
                </a:solidFill>
              </a:rPr>
              <a:t>, João Fortes, Moura </a:t>
            </a:r>
            <a:r>
              <a:rPr lang="pt-BR" dirty="0" err="1">
                <a:solidFill>
                  <a:srgbClr val="000000"/>
                </a:solidFill>
              </a:rPr>
              <a:t>Dubeux</a:t>
            </a:r>
            <a:r>
              <a:rPr lang="pt-BR" dirty="0">
                <a:solidFill>
                  <a:srgbClr val="000000"/>
                </a:solidFill>
              </a:rPr>
              <a:t> – 1 quota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dirty="0">
                <a:solidFill>
                  <a:srgbClr val="000000"/>
                </a:solidFill>
              </a:rPr>
              <a:t> PL  R$ 1,01 bi até R$ 2 bi: Direcional, </a:t>
            </a:r>
            <a:r>
              <a:rPr lang="pt-BR" dirty="0" err="1">
                <a:solidFill>
                  <a:srgbClr val="000000"/>
                </a:solidFill>
              </a:rPr>
              <a:t>Even</a:t>
            </a:r>
            <a:r>
              <a:rPr lang="pt-BR" dirty="0">
                <a:solidFill>
                  <a:srgbClr val="000000"/>
                </a:solidFill>
              </a:rPr>
              <a:t>, EZTEC, JHSF, Tecnisa, Odebrecht – 2 quotas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dirty="0">
                <a:solidFill>
                  <a:srgbClr val="000000"/>
                </a:solidFill>
              </a:rPr>
              <a:t> PL  R$ 2,01 bi até 3 bi: Gafisa, Rossi, </a:t>
            </a:r>
            <a:r>
              <a:rPr lang="pt-BR" dirty="0" err="1">
                <a:solidFill>
                  <a:srgbClr val="000000"/>
                </a:solidFill>
              </a:rPr>
              <a:t>Brookfield</a:t>
            </a:r>
            <a:r>
              <a:rPr lang="pt-BR" dirty="0">
                <a:solidFill>
                  <a:srgbClr val="000000"/>
                </a:solidFill>
              </a:rPr>
              <a:t> – 3 quotas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dirty="0">
                <a:solidFill>
                  <a:srgbClr val="000000"/>
                </a:solidFill>
              </a:rPr>
              <a:t> PL acima de R$ 3 bi: </a:t>
            </a:r>
            <a:r>
              <a:rPr lang="pt-BR" dirty="0" err="1">
                <a:solidFill>
                  <a:srgbClr val="000000"/>
                </a:solidFill>
              </a:rPr>
              <a:t>Cyrela</a:t>
            </a:r>
            <a:r>
              <a:rPr lang="pt-BR" dirty="0">
                <a:solidFill>
                  <a:srgbClr val="000000"/>
                </a:solidFill>
              </a:rPr>
              <a:t>, MRV, PDG -  4 quotas</a:t>
            </a:r>
          </a:p>
          <a:p>
            <a:endParaRPr lang="pt-BR" b="1" dirty="0"/>
          </a:p>
          <a:p>
            <a:r>
              <a:rPr lang="pt-BR" b="1" dirty="0" smtClean="0"/>
              <a:t>Cálculo 1ª cobrança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43 cotas (ainda sem C. </a:t>
            </a:r>
            <a:r>
              <a:rPr lang="pt-BR" dirty="0" err="1" smtClean="0"/>
              <a:t>Hosken</a:t>
            </a:r>
            <a:r>
              <a:rPr lang="pt-BR" dirty="0" smtClean="0"/>
              <a:t>, J. Fortes e Moura </a:t>
            </a:r>
            <a:r>
              <a:rPr lang="pt-BR" dirty="0" err="1" smtClean="0"/>
              <a:t>Dubeux</a:t>
            </a:r>
            <a:r>
              <a:rPr lang="pt-BR" dirty="0" smtClean="0"/>
              <a:t>) – </a:t>
            </a:r>
            <a:r>
              <a:rPr lang="pt-BR" b="1" dirty="0" smtClean="0"/>
              <a:t>R$5.420 cada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0000"/>
                </a:solidFill>
              </a:rPr>
              <a:t>1o aporte</a:t>
            </a:r>
            <a:r>
              <a:rPr lang="pt-BR" dirty="0" smtClean="0">
                <a:solidFill>
                  <a:srgbClr val="000000"/>
                </a:solidFill>
              </a:rPr>
              <a:t> – 6 meses – a partir de junho – consideração de 6*43 =  </a:t>
            </a:r>
            <a:r>
              <a:rPr lang="pt-BR" b="1" dirty="0" smtClean="0">
                <a:solidFill>
                  <a:srgbClr val="000000"/>
                </a:solidFill>
              </a:rPr>
              <a:t>258 cotas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srgbClr val="000000"/>
                </a:solidFill>
              </a:rPr>
              <a:t>Brookfield</a:t>
            </a:r>
            <a:r>
              <a:rPr lang="pt-BR" dirty="0" smtClean="0">
                <a:solidFill>
                  <a:srgbClr val="000000"/>
                </a:solidFill>
              </a:rPr>
              <a:t>/OR - 40 cotas *6 – 6 (1 não pagante) = </a:t>
            </a:r>
            <a:r>
              <a:rPr lang="pt-BR" b="1" dirty="0" smtClean="0">
                <a:solidFill>
                  <a:srgbClr val="000000"/>
                </a:solidFill>
              </a:rPr>
              <a:t>234 </a:t>
            </a:r>
            <a:r>
              <a:rPr lang="pt-BR" dirty="0" smtClean="0">
                <a:solidFill>
                  <a:srgbClr val="000000"/>
                </a:solidFill>
              </a:rPr>
              <a:t>cotas</a:t>
            </a:r>
          </a:p>
          <a:p>
            <a:endParaRPr lang="pt-BR" dirty="0" smtClean="0">
              <a:solidFill>
                <a:srgbClr val="000000"/>
              </a:solidFill>
            </a:endParaRPr>
          </a:p>
          <a:p>
            <a:r>
              <a:rPr lang="pt-BR" b="1" dirty="0" smtClean="0">
                <a:solidFill>
                  <a:srgbClr val="000000"/>
                </a:solidFill>
              </a:rPr>
              <a:t>Complemento </a:t>
            </a:r>
            <a:endParaRPr lang="pt-BR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C. </a:t>
            </a:r>
            <a:r>
              <a:rPr lang="pt-BR" dirty="0" err="1" smtClean="0">
                <a:solidFill>
                  <a:srgbClr val="000000"/>
                </a:solidFill>
              </a:rPr>
              <a:t>Hosken</a:t>
            </a:r>
            <a:r>
              <a:rPr lang="pt-BR" dirty="0" smtClean="0">
                <a:solidFill>
                  <a:srgbClr val="000000"/>
                </a:solidFill>
              </a:rPr>
              <a:t>, Moura </a:t>
            </a:r>
            <a:r>
              <a:rPr lang="pt-BR" dirty="0" err="1" smtClean="0">
                <a:solidFill>
                  <a:srgbClr val="000000"/>
                </a:solidFill>
              </a:rPr>
              <a:t>Dubeux</a:t>
            </a:r>
            <a:r>
              <a:rPr lang="pt-BR" dirty="0" smtClean="0">
                <a:solidFill>
                  <a:srgbClr val="000000"/>
                </a:solidFill>
              </a:rPr>
              <a:t>, João Fortes (aprovação em junho, entrada em agosto). Ajuste: descontos de junho e julho </a:t>
            </a:r>
            <a:endParaRPr lang="pt-BR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Entrada soma 3* 6 cotas, com desconto de 3*2 cotas = soma de 12 cotas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0000"/>
                </a:solidFill>
              </a:rPr>
              <a:t>Total com complemento ajustado </a:t>
            </a:r>
            <a:r>
              <a:rPr lang="pt-BR" dirty="0" smtClean="0">
                <a:solidFill>
                  <a:srgbClr val="000000"/>
                </a:solidFill>
              </a:rPr>
              <a:t>= </a:t>
            </a:r>
            <a:r>
              <a:rPr lang="pt-BR" b="1" dirty="0" smtClean="0">
                <a:solidFill>
                  <a:srgbClr val="000000"/>
                </a:solidFill>
              </a:rPr>
              <a:t>246</a:t>
            </a:r>
            <a:r>
              <a:rPr lang="pt-BR" dirty="0" smtClean="0">
                <a:solidFill>
                  <a:srgbClr val="000000"/>
                </a:solidFill>
              </a:rPr>
              <a:t> </a:t>
            </a:r>
            <a:r>
              <a:rPr lang="pt-BR" b="1" dirty="0" smtClean="0">
                <a:solidFill>
                  <a:srgbClr val="000000"/>
                </a:solidFill>
              </a:rPr>
              <a:t>cotas</a:t>
            </a:r>
          </a:p>
          <a:p>
            <a:endParaRPr lang="pt-BR" dirty="0" smtClean="0">
              <a:solidFill>
                <a:srgbClr val="000000"/>
              </a:solidFill>
            </a:endParaRPr>
          </a:p>
          <a:p>
            <a:r>
              <a:rPr lang="pt-BR" dirty="0" smtClean="0">
                <a:solidFill>
                  <a:srgbClr val="000000"/>
                </a:solidFill>
              </a:rPr>
              <a:t>Diferença 12 * R$ 5.420 = R$ 65.040 = </a:t>
            </a:r>
            <a:r>
              <a:rPr lang="pt-BR" b="1" dirty="0" smtClean="0">
                <a:solidFill>
                  <a:srgbClr val="000000"/>
                </a:solidFill>
              </a:rPr>
              <a:t>R$ 1.670 por cota</a:t>
            </a:r>
          </a:p>
          <a:p>
            <a:r>
              <a:rPr lang="pt-BR" dirty="0">
                <a:solidFill>
                  <a:srgbClr val="000000"/>
                </a:solidFill>
              </a:rPr>
              <a:t>Diferença já aprovada </a:t>
            </a:r>
            <a:r>
              <a:rPr lang="pt-BR" dirty="0" smtClean="0">
                <a:solidFill>
                  <a:srgbClr val="000000"/>
                </a:solidFill>
              </a:rPr>
              <a:t>- 1o </a:t>
            </a:r>
            <a:r>
              <a:rPr lang="pt-BR" dirty="0">
                <a:solidFill>
                  <a:srgbClr val="000000"/>
                </a:solidFill>
              </a:rPr>
              <a:t>semestre – R$ 130,5 mil / 39 cotas = </a:t>
            </a:r>
            <a:r>
              <a:rPr lang="pt-BR" b="1" dirty="0">
                <a:solidFill>
                  <a:srgbClr val="000000"/>
                </a:solidFill>
              </a:rPr>
              <a:t>R$ 3.350 por </a:t>
            </a:r>
            <a:r>
              <a:rPr lang="pt-BR" b="1" dirty="0" smtClean="0">
                <a:solidFill>
                  <a:srgbClr val="000000"/>
                </a:solidFill>
              </a:rPr>
              <a:t>cota</a:t>
            </a:r>
          </a:p>
          <a:p>
            <a:r>
              <a:rPr lang="pt-BR" b="1" dirty="0" smtClean="0">
                <a:solidFill>
                  <a:srgbClr val="000000"/>
                </a:solidFill>
              </a:rPr>
              <a:t>Total – R$ 5.020/cota- </a:t>
            </a:r>
            <a:r>
              <a:rPr lang="pt-BR" dirty="0" smtClean="0">
                <a:solidFill>
                  <a:srgbClr val="000000"/>
                </a:solidFill>
              </a:rPr>
              <a:t>uma única vez</a:t>
            </a:r>
          </a:p>
        </p:txBody>
      </p:sp>
    </p:spTree>
    <p:extLst>
      <p:ext uri="{BB962C8B-B14F-4D97-AF65-F5344CB8AC3E}">
        <p14:creationId xmlns:p14="http://schemas.microsoft.com/office/powerpoint/2010/main" val="463105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314446" y="187548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rçamento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projetos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7" name="Retângulo 6"/>
          <p:cNvSpPr>
            <a:spLocks noChangeArrowheads="1"/>
          </p:cNvSpPr>
          <p:nvPr/>
        </p:nvSpPr>
        <p:spPr bwMode="auto">
          <a:xfrm>
            <a:off x="318649" y="2132856"/>
            <a:ext cx="8624887" cy="366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>
              <a:solidFill>
                <a:srgbClr val="000000"/>
              </a:solidFill>
            </a:endParaRPr>
          </a:p>
          <a:p>
            <a:r>
              <a:rPr lang="pt-BR" b="1" dirty="0"/>
              <a:t>Total de R$ 2.855.000 já aprovados  - </a:t>
            </a:r>
            <a:r>
              <a:rPr lang="pt-BR" dirty="0"/>
              <a:t>FGV, MBC/</a:t>
            </a:r>
            <a:r>
              <a:rPr lang="pt-BR" dirty="0" err="1"/>
              <a:t>Booz</a:t>
            </a:r>
            <a:r>
              <a:rPr lang="pt-BR" dirty="0"/>
              <a:t> e MBC/</a:t>
            </a:r>
            <a:r>
              <a:rPr lang="pt-BR" dirty="0" err="1"/>
              <a:t>Falconi</a:t>
            </a:r>
            <a:r>
              <a:rPr lang="pt-BR" dirty="0"/>
              <a:t>) </a:t>
            </a:r>
          </a:p>
          <a:p>
            <a:endParaRPr lang="pt-BR" b="1" dirty="0">
              <a:solidFill>
                <a:srgbClr val="000000"/>
              </a:solidFill>
            </a:endParaRPr>
          </a:p>
          <a:p>
            <a:r>
              <a:rPr lang="pt-BR" b="1" dirty="0" smtClean="0">
                <a:solidFill>
                  <a:srgbClr val="000000"/>
                </a:solidFill>
              </a:rPr>
              <a:t>Envio de boletos para Prefeitura SP e FGV para 2/9, 2/10 e 2/11</a:t>
            </a:r>
            <a:endParaRPr lang="pt-BR" b="1" dirty="0">
              <a:solidFill>
                <a:srgbClr val="000000"/>
              </a:solidFill>
            </a:endParaRPr>
          </a:p>
          <a:p>
            <a:r>
              <a:rPr lang="pt-BR" b="1" dirty="0"/>
              <a:t>1 - </a:t>
            </a:r>
            <a:r>
              <a:rPr lang="pt-BR" dirty="0"/>
              <a:t>Estudo sobre impacto econômico do setor - empregos, impostos – FGV-SP. </a:t>
            </a:r>
            <a:r>
              <a:rPr lang="pt-BR" dirty="0" smtClean="0"/>
              <a:t>3 parcelas, 42 </a:t>
            </a:r>
            <a:r>
              <a:rPr lang="pt-BR" dirty="0"/>
              <a:t>cotas, R$ 1.400,00/cota por 3 meses</a:t>
            </a:r>
            <a:r>
              <a:rPr lang="pt-BR" dirty="0" smtClean="0"/>
              <a:t>.</a:t>
            </a:r>
            <a:r>
              <a:rPr lang="pt-BR" dirty="0"/>
              <a:t> </a:t>
            </a:r>
          </a:p>
          <a:p>
            <a:r>
              <a:rPr lang="pt-BR" dirty="0"/>
              <a:t>2 </a:t>
            </a:r>
            <a:r>
              <a:rPr lang="pt-BR" dirty="0" smtClean="0"/>
              <a:t>– Pref. </a:t>
            </a:r>
            <a:r>
              <a:rPr lang="pt-BR" dirty="0"/>
              <a:t>SP/MBC/</a:t>
            </a:r>
            <a:r>
              <a:rPr lang="pt-BR" dirty="0" err="1"/>
              <a:t>Falconi</a:t>
            </a:r>
            <a:r>
              <a:rPr lang="pt-BR" dirty="0"/>
              <a:t> - </a:t>
            </a:r>
            <a:r>
              <a:rPr lang="pt-BR" dirty="0" smtClean="0"/>
              <a:t>2 parcelas, 42 </a:t>
            </a:r>
            <a:r>
              <a:rPr lang="pt-BR" dirty="0"/>
              <a:t>cotas, R$ 4.340/cota por 12 meses.</a:t>
            </a:r>
          </a:p>
          <a:p>
            <a:r>
              <a:rPr lang="pt-BR" dirty="0"/>
              <a:t> </a:t>
            </a:r>
          </a:p>
          <a:p>
            <a:r>
              <a:rPr lang="pt-BR" b="1" dirty="0" smtClean="0">
                <a:solidFill>
                  <a:srgbClr val="000000"/>
                </a:solidFill>
              </a:rPr>
              <a:t>Cobranças </a:t>
            </a:r>
            <a:r>
              <a:rPr lang="pt-BR" b="1" dirty="0">
                <a:solidFill>
                  <a:srgbClr val="000000"/>
                </a:solidFill>
              </a:rPr>
              <a:t>especiais </a:t>
            </a:r>
            <a:r>
              <a:rPr lang="pt-BR" b="1" dirty="0" smtClean="0">
                <a:solidFill>
                  <a:srgbClr val="000000"/>
                </a:solidFill>
              </a:rPr>
              <a:t>de Projetos </a:t>
            </a:r>
            <a:r>
              <a:rPr lang="pt-BR" dirty="0" smtClean="0">
                <a:solidFill>
                  <a:srgbClr val="000000"/>
                </a:solidFill>
              </a:rPr>
              <a:t>– </a:t>
            </a:r>
            <a:r>
              <a:rPr lang="pt-BR" dirty="0">
                <a:solidFill>
                  <a:srgbClr val="000000"/>
                </a:solidFill>
              </a:rPr>
              <a:t>com </a:t>
            </a:r>
            <a:r>
              <a:rPr lang="pt-BR" dirty="0" smtClean="0">
                <a:solidFill>
                  <a:srgbClr val="000000"/>
                </a:solidFill>
              </a:rPr>
              <a:t>30 dias </a:t>
            </a:r>
            <a:r>
              <a:rPr lang="pt-BR" dirty="0">
                <a:solidFill>
                  <a:srgbClr val="000000"/>
                </a:solidFill>
              </a:rPr>
              <a:t>de inadimplência ABRINC cobre e inclui valor nas cobranças </a:t>
            </a:r>
            <a:r>
              <a:rPr lang="pt-BR" dirty="0" smtClean="0">
                <a:solidFill>
                  <a:srgbClr val="000000"/>
                </a:solidFill>
              </a:rPr>
              <a:t>ordinárias</a:t>
            </a:r>
          </a:p>
          <a:p>
            <a:endParaRPr lang="pt-BR" dirty="0" smtClean="0"/>
          </a:p>
          <a:p>
            <a:r>
              <a:rPr lang="pt-BR" dirty="0" smtClean="0"/>
              <a:t>Limite </a:t>
            </a:r>
            <a:r>
              <a:rPr lang="pt-BR" dirty="0"/>
              <a:t>adicional de  R$ 1 milhão até o final do ano, com análise então dos projetos elegíveis para definição de valor para 2014. </a:t>
            </a:r>
            <a:endParaRPr lang="pt-BR" dirty="0">
              <a:solidFill>
                <a:srgbClr val="000000"/>
              </a:solidFill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900733"/>
              </p:ext>
            </p:extLst>
          </p:nvPr>
        </p:nvGraphicFramePr>
        <p:xfrm>
          <a:off x="318649" y="908720"/>
          <a:ext cx="8368151" cy="1129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6" name="Worksheet" r:id="rId5" imgW="8086619" imgH="790635" progId="Excel.Sheet.8">
                  <p:embed/>
                </p:oleObj>
              </mc:Choice>
              <mc:Fallback>
                <p:oleObj name="Worksheet" r:id="rId5" imgW="8086619" imgH="79063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649" y="908720"/>
                        <a:ext cx="8368151" cy="1129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4848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26805</TotalTime>
  <Words>3512</Words>
  <Application>Microsoft Office PowerPoint</Application>
  <PresentationFormat>Apresentação na tela (4:3)</PresentationFormat>
  <Paragraphs>858</Paragraphs>
  <Slides>34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Helvetica</vt:lpstr>
      <vt:lpstr>Tahoma</vt:lpstr>
      <vt:lpstr>Design padrão</vt:lpstr>
      <vt:lpstr>Tema do Office</vt:lpstr>
      <vt:lpstr>1_Tema do Office</vt:lpstr>
      <vt:lpstr>Worksheet</vt:lpstr>
      <vt:lpstr>Apresentação do PowerPoint</vt:lpstr>
      <vt:lpstr>Pauta</vt:lpstr>
      <vt:lpstr>Apresentação do PowerPoint</vt:lpstr>
      <vt:lpstr>Fechamento Abrainc – Junho/Julho - 2013</vt:lpstr>
      <vt:lpstr>Lançamento das Despesas</vt:lpstr>
      <vt:lpstr>Cash Flow</vt:lpstr>
      <vt:lpstr>Receita Ordinária – Junho/2013</vt:lpstr>
      <vt:lpstr>Orçamento/ rateios </vt:lpstr>
      <vt:lpstr>Orçamento - projetos</vt:lpstr>
      <vt:lpstr>Projetos aprovados </vt:lpstr>
      <vt:lpstr>Apresentação do PowerPoint</vt:lpstr>
      <vt:lpstr>Atualizações ABRAINC </vt:lpstr>
      <vt:lpstr>Atualizações - Abrainc</vt:lpstr>
      <vt:lpstr>Estudos internos a serem encaminhados</vt:lpstr>
      <vt:lpstr>Reputação – Comitê de Comunicação  </vt:lpstr>
      <vt:lpstr>Compliance, Código de Princípios </vt:lpstr>
      <vt:lpstr>Atualizações  - encontros/apresentações</vt:lpstr>
      <vt:lpstr>Outras atualizações </vt:lpstr>
      <vt:lpstr>Outras atualizações </vt:lpstr>
      <vt:lpstr>Apresentação do PowerPoint</vt:lpstr>
      <vt:lpstr>Outros destaques –  Registro Eletrônico, Terceirização, COAF</vt:lpstr>
      <vt:lpstr>Modelo de Negócios</vt:lpstr>
      <vt:lpstr>Outros destaques – Plano Diretor</vt:lpstr>
      <vt:lpstr>Comitês </vt:lpstr>
      <vt:lpstr>Comitês </vt:lpstr>
      <vt:lpstr>Apresentação do PowerPoint</vt:lpstr>
      <vt:lpstr>Anexo - Comitê de Incorporação - Modelo de Negócios  </vt:lpstr>
      <vt:lpstr>Anexo – Jurídico e Incorporação - Corretagem Apartada   </vt:lpstr>
      <vt:lpstr>Anexo - Trabalho Setorial – Booz/MBC/ CBIC - Comitê de Incorporação </vt:lpstr>
      <vt:lpstr>Anexo: Permuta – Comitê Financeiro</vt:lpstr>
      <vt:lpstr>Anexo - Aprovações – Pref. SP - Projeto MBC/ Consultoria Falconi  </vt:lpstr>
      <vt:lpstr>Anexo - estudo sobre impacto econômico do setor - empregos, impostos  </vt:lpstr>
      <vt:lpstr>Cartórios – Atualizações – Min. Planejamento 12/3</vt:lpstr>
      <vt:lpstr>Anexo - Abrainc – novas inclusões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2831</cp:revision>
  <dcterms:created xsi:type="dcterms:W3CDTF">2009-08-13T21:08:28Z</dcterms:created>
  <dcterms:modified xsi:type="dcterms:W3CDTF">2013-08-16T19:02:36Z</dcterms:modified>
</cp:coreProperties>
</file>