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1" r:id="rId2"/>
    <p:sldId id="1179" r:id="rId3"/>
    <p:sldId id="1180" r:id="rId4"/>
    <p:sldId id="1146" r:id="rId5"/>
    <p:sldId id="1207" r:id="rId6"/>
    <p:sldId id="1227" r:id="rId7"/>
    <p:sldId id="1204" r:id="rId8"/>
    <p:sldId id="1226" r:id="rId9"/>
    <p:sldId id="1225" r:id="rId10"/>
    <p:sldId id="1208" r:id="rId11"/>
    <p:sldId id="1209" r:id="rId12"/>
    <p:sldId id="1233" r:id="rId13"/>
    <p:sldId id="1235" r:id="rId14"/>
    <p:sldId id="1236" r:id="rId15"/>
    <p:sldId id="1237" r:id="rId16"/>
    <p:sldId id="1238" r:id="rId1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23/07/2014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23/07/2014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5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FD3C0-5CB2-41C9-80E2-2046049145A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6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16/7/2014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Unificação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Unificação de relatórios e extratos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776430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modelo que se deseja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Números de contrato, código para cada lançamento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a ser enviada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 com os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mtClean="0"/>
              <a:t>ABECIP</a:t>
            </a:r>
            <a:endParaRPr lang="pt-BR" dirty="0" smtClean="0"/>
          </a:p>
          <a:p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568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Unificação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Extratos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Cyrela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-Tecnisa / MRV / Rossi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7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1043608" y="490129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71600" y="188640"/>
            <a:ext cx="383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Extrato conta corrente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620688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</a:rPr>
              <a:t>·         </a:t>
            </a:r>
            <a:r>
              <a:rPr lang="pt-BR" sz="1200" b="1" dirty="0">
                <a:latin typeface="Calibri" panose="020F0502020204030204" pitchFamily="34" charset="0"/>
              </a:rPr>
              <a:t>Criar </a:t>
            </a:r>
            <a:r>
              <a:rPr lang="pt-BR" sz="1200" b="1" dirty="0">
                <a:latin typeface="Calibri" panose="020F0502020204030204" pitchFamily="34" charset="0"/>
              </a:rPr>
              <a:t>e </a:t>
            </a:r>
            <a:r>
              <a:rPr lang="pt-BR" sz="1200" b="1" u="sng" dirty="0">
                <a:latin typeface="Calibri" panose="020F0502020204030204" pitchFamily="34" charset="0"/>
              </a:rPr>
              <a:t>enviar códigos e históricos </a:t>
            </a:r>
            <a:r>
              <a:rPr lang="pt-BR" sz="1200" b="1" dirty="0">
                <a:latin typeface="Calibri" panose="020F0502020204030204" pitchFamily="34" charset="0"/>
              </a:rPr>
              <a:t>para </a:t>
            </a:r>
            <a:r>
              <a:rPr lang="pt-BR" sz="1200" b="1" dirty="0">
                <a:latin typeface="Calibri" panose="020F0502020204030204" pitchFamily="34" charset="0"/>
              </a:rPr>
              <a:t>cada evento do </a:t>
            </a:r>
            <a:r>
              <a:rPr lang="pt-BR" sz="1200" b="1" dirty="0">
                <a:latin typeface="Calibri" panose="020F0502020204030204" pitchFamily="34" charset="0"/>
              </a:rPr>
              <a:t>crédito imobiliário, </a:t>
            </a:r>
            <a:r>
              <a:rPr lang="pt-BR" sz="1200" b="1" dirty="0">
                <a:latin typeface="Calibri" panose="020F0502020204030204" pitchFamily="34" charset="0"/>
              </a:rPr>
              <a:t>inclusive as tarifas:</a:t>
            </a:r>
          </a:p>
          <a:p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(Não há necessidade de ser padrão para todos os bancos)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  <a:r>
              <a:rPr lang="pt-BR" sz="1200" u="sng" dirty="0">
                <a:latin typeface="Calibri" panose="020F0502020204030204" pitchFamily="34" charset="0"/>
              </a:rPr>
              <a:t>Exemplo: 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Liberação PJ – crédito 001 	débito  301 (no caso de estorno, por ex.)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Liberação PF -  crédito 002	débito 302   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Amortização –  crédito 003 	débito 303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Juros -  crédito 004 (estorno)	débito 304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Tarifas medição de obra - ...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Tarifa manutenção de conta corrente - ...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Remuneração do PF - </a:t>
            </a:r>
            <a:r>
              <a:rPr lang="pt-BR" sz="1200" dirty="0">
                <a:latin typeface="Calibri" panose="020F0502020204030204" pitchFamily="34" charset="0"/>
              </a:rPr>
              <a:t>...</a:t>
            </a:r>
            <a:r>
              <a:rPr lang="pt-BR" sz="1200" dirty="0" err="1">
                <a:latin typeface="Calibri" panose="020F0502020204030204" pitchFamily="34" charset="0"/>
              </a:rPr>
              <a:t>etc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Abaixo a tabela do Itaú com os códigos </a:t>
            </a:r>
            <a:r>
              <a:rPr lang="pt-BR" sz="1200" dirty="0">
                <a:latin typeface="Calibri" panose="020F0502020204030204" pitchFamily="34" charset="0"/>
              </a:rPr>
              <a:t>existentes no layout dos arquivos eletrônicos. Precisaríamos 	desmembrar </a:t>
            </a:r>
            <a:r>
              <a:rPr lang="pt-BR" sz="1200" dirty="0">
                <a:latin typeface="Calibri" panose="020F0502020204030204" pitchFamily="34" charset="0"/>
              </a:rPr>
              <a:t>estes códigos , </a:t>
            </a:r>
            <a:r>
              <a:rPr lang="pt-BR" sz="1200" dirty="0">
                <a:latin typeface="Calibri" panose="020F0502020204030204" pitchFamily="34" charset="0"/>
              </a:rPr>
              <a:t>contemplando </a:t>
            </a:r>
            <a:r>
              <a:rPr lang="pt-BR" sz="1200" u="sng" dirty="0">
                <a:latin typeface="Calibri" panose="020F0502020204030204" pitchFamily="34" charset="0"/>
              </a:rPr>
              <a:t>todos os eventos </a:t>
            </a:r>
            <a:r>
              <a:rPr lang="pt-BR" sz="1200" u="sng" dirty="0">
                <a:latin typeface="Calibri" panose="020F0502020204030204" pitchFamily="34" charset="0"/>
              </a:rPr>
              <a:t>possíveis </a:t>
            </a:r>
            <a:r>
              <a:rPr lang="pt-BR" sz="1200" dirty="0">
                <a:latin typeface="Calibri" panose="020F0502020204030204" pitchFamily="34" charset="0"/>
              </a:rPr>
              <a:t>conforme lista anexa. </a:t>
            </a: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  <a:endParaRPr lang="pt-BR" sz="1200" dirty="0">
              <a:latin typeface="Calibri" panose="020F0502020204030204" pitchFamily="34" charset="0"/>
            </a:endParaRPr>
          </a:p>
          <a:p>
            <a:r>
              <a:rPr lang="pt-BR" sz="1200" dirty="0">
                <a:latin typeface="Calibri" panose="020F0502020204030204" pitchFamily="34" charset="0"/>
              </a:rPr>
              <a:t>	</a:t>
            </a:r>
            <a:r>
              <a:rPr lang="pt-BR" sz="1200" dirty="0">
                <a:latin typeface="Calibri" panose="020F0502020204030204" pitchFamily="34" charset="0"/>
              </a:rPr>
              <a:t>Na CEF, C VAL FIN é utilizado </a:t>
            </a:r>
            <a:r>
              <a:rPr lang="pt-BR" sz="1200" dirty="0">
                <a:latin typeface="Calibri" panose="020F0502020204030204" pitchFamily="34" charset="0"/>
              </a:rPr>
              <a:t>para Liberação de PJ e </a:t>
            </a:r>
            <a:r>
              <a:rPr lang="pt-BR" sz="1200" dirty="0">
                <a:latin typeface="Calibri" panose="020F0502020204030204" pitchFamily="34" charset="0"/>
              </a:rPr>
              <a:t>PF; </a:t>
            </a:r>
            <a:r>
              <a:rPr lang="pt-BR" sz="1200" dirty="0">
                <a:latin typeface="Calibri" pitchFamily="34" charset="0"/>
              </a:rPr>
              <a:t>DEB AUTOR / CRED AUTOR e DEPÓSITO EM </a:t>
            </a:r>
            <a:r>
              <a:rPr lang="pt-BR" sz="1200" dirty="0">
                <a:latin typeface="Calibri" pitchFamily="34" charset="0"/>
              </a:rPr>
              <a:t>	DINHEIRO são </a:t>
            </a:r>
            <a:r>
              <a:rPr lang="pt-BR" sz="1200" dirty="0">
                <a:latin typeface="Calibri" pitchFamily="34" charset="0"/>
              </a:rPr>
              <a:t>utilizados para qualquer operação manual tornando quase impossível a </a:t>
            </a:r>
            <a:r>
              <a:rPr lang="pt-BR" sz="1200" dirty="0">
                <a:latin typeface="Calibri" pitchFamily="34" charset="0"/>
              </a:rPr>
              <a:t>conciliação;</a:t>
            </a:r>
          </a:p>
          <a:p>
            <a:r>
              <a:rPr lang="pt-BR" sz="1200" dirty="0">
                <a:solidFill>
                  <a:srgbClr val="0070C0"/>
                </a:solidFill>
                <a:latin typeface="Calibri" pitchFamily="34" charset="0"/>
              </a:rPr>
              <a:t>	</a:t>
            </a:r>
            <a:r>
              <a:rPr lang="pt-BR" sz="1200" dirty="0">
                <a:latin typeface="Calibri" pitchFamily="34" charset="0"/>
              </a:rPr>
              <a:t>DBENCARGO </a:t>
            </a:r>
            <a:r>
              <a:rPr lang="pt-BR" sz="1200" dirty="0">
                <a:latin typeface="Calibri" pitchFamily="34" charset="0"/>
              </a:rPr>
              <a:t>e PREST HAB  = Este histórico é utilizado para débito de juros, inadimplência, </a:t>
            </a:r>
            <a:r>
              <a:rPr lang="pt-BR" sz="1200" dirty="0">
                <a:latin typeface="Calibri" pitchFamily="34" charset="0"/>
              </a:rPr>
              <a:t>	amortização </a:t>
            </a:r>
            <a:r>
              <a:rPr lang="pt-BR" sz="1200" dirty="0">
                <a:latin typeface="Calibri" pitchFamily="34" charset="0"/>
              </a:rPr>
              <a:t>PJ e tarifas do associativo</a:t>
            </a:r>
          </a:p>
          <a:p>
            <a:r>
              <a:rPr lang="pt-BR" sz="1200" dirty="0">
                <a:latin typeface="Calibri" pitchFamily="34" charset="0"/>
              </a:rPr>
              <a:t>	</a:t>
            </a:r>
            <a:r>
              <a:rPr lang="pt-BR" sz="1200" dirty="0">
                <a:latin typeface="Calibri" panose="020F0502020204030204" pitchFamily="34" charset="0"/>
              </a:rPr>
              <a:t>BB: </a:t>
            </a:r>
            <a:r>
              <a:rPr lang="pt-BR" sz="1200" dirty="0">
                <a:latin typeface="Calibri" pitchFamily="34" charset="0"/>
              </a:rPr>
              <a:t>DBENCARGO e PREST </a:t>
            </a:r>
            <a:r>
              <a:rPr lang="pt-BR" sz="1200" dirty="0">
                <a:latin typeface="Calibri" pitchFamily="34" charset="0"/>
              </a:rPr>
              <a:t>HAB-  utilizado </a:t>
            </a:r>
            <a:r>
              <a:rPr lang="pt-BR" sz="1200" dirty="0">
                <a:latin typeface="Calibri" pitchFamily="34" charset="0"/>
              </a:rPr>
              <a:t>para débito de juros, inadimplência, amortização PJ e </a:t>
            </a:r>
            <a:r>
              <a:rPr lang="pt-BR" sz="1200" dirty="0">
                <a:latin typeface="Calibri" pitchFamily="34" charset="0"/>
              </a:rPr>
              <a:t>	tarifas </a:t>
            </a:r>
            <a:r>
              <a:rPr lang="pt-BR" sz="1200" dirty="0">
                <a:latin typeface="Calibri" pitchFamily="34" charset="0"/>
              </a:rPr>
              <a:t>do </a:t>
            </a:r>
            <a:r>
              <a:rPr lang="pt-BR" sz="1200" dirty="0">
                <a:latin typeface="Calibri" pitchFamily="34" charset="0"/>
              </a:rPr>
              <a:t>associativo; </a:t>
            </a:r>
            <a:r>
              <a:rPr lang="pt-BR" sz="1200" dirty="0">
                <a:latin typeface="Calibri" pitchFamily="34" charset="0"/>
              </a:rPr>
              <a:t>Estorno PJ: Este histórico é utilizado para estornos de Juros PJ e amortização PJ</a:t>
            </a:r>
          </a:p>
          <a:p>
            <a:r>
              <a:rPr lang="pt-BR" sz="1200" dirty="0">
                <a:latin typeface="Calibri" pitchFamily="34" charset="0"/>
              </a:rPr>
              <a:t> </a:t>
            </a:r>
          </a:p>
          <a:p>
            <a:r>
              <a:rPr lang="pt-BR" sz="1200" dirty="0">
                <a:latin typeface="Calibri" pitchFamily="34" charset="0"/>
              </a:rPr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8046" r="4545" b="17504"/>
          <a:stretch/>
        </p:blipFill>
        <p:spPr bwMode="auto">
          <a:xfrm>
            <a:off x="1979712" y="4633955"/>
            <a:ext cx="5040560" cy="221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260648"/>
            <a:ext cx="3834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Extrato conta corrente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836712"/>
            <a:ext cx="81369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b="1" dirty="0">
              <a:latin typeface="Calibri" panose="020F0502020204030204"/>
            </a:endParaRP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 ·          </a:t>
            </a:r>
            <a:r>
              <a:rPr lang="pt-BR" sz="1200" b="1" u="sng" dirty="0">
                <a:latin typeface="Calibri" panose="020F0502020204030204"/>
              </a:rPr>
              <a:t>Passar</a:t>
            </a:r>
            <a:r>
              <a:rPr lang="pt-BR" sz="1200" b="1" dirty="0">
                <a:latin typeface="Calibri" panose="020F0502020204030204"/>
              </a:rPr>
              <a:t> </a:t>
            </a:r>
            <a:r>
              <a:rPr lang="pt-BR" sz="1200" b="1" u="sng" dirty="0">
                <a:latin typeface="Calibri" panose="020F0502020204030204"/>
              </a:rPr>
              <a:t>todos os débitos e créditos pela conta corrente 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Itaú /Santander ... não tramitam  pela conta os créditos  de repasse, amortizam diretamente  a                                    </a:t>
            </a:r>
          </a:p>
          <a:p>
            <a:r>
              <a:rPr lang="pt-BR" sz="1200" dirty="0">
                <a:latin typeface="Calibri" panose="020F0502020204030204"/>
              </a:rPr>
              <a:t>                          divida</a:t>
            </a:r>
          </a:p>
          <a:p>
            <a:r>
              <a:rPr lang="pt-BR" sz="1200" dirty="0">
                <a:latin typeface="Calibri" panose="020F0502020204030204"/>
              </a:rPr>
              <a:t>	Itaú amortiza o valor do repasse  descontando a taxa de IQ , acarretando problemas contábeis na </a:t>
            </a:r>
          </a:p>
          <a:p>
            <a:r>
              <a:rPr lang="pt-BR" sz="1200" dirty="0">
                <a:latin typeface="Calibri" panose="020F0502020204030204"/>
              </a:rPr>
              <a:t>                          baixa no cliente, pois não recebemos o valor integral do repasse. </a:t>
            </a:r>
          </a:p>
          <a:p>
            <a:r>
              <a:rPr lang="pt-BR" sz="1200" dirty="0">
                <a:latin typeface="Calibri" panose="020F0502020204030204"/>
              </a:rPr>
              <a:t>	CEF: o FGTS é liberado unificado, sem a abertura do valor por cliente, CRED PARC</a:t>
            </a:r>
          </a:p>
          <a:p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                          </a:t>
            </a:r>
            <a:r>
              <a:rPr lang="pt-BR" sz="1200" dirty="0">
                <a:latin typeface="Calibri" panose="020F0502020204030204"/>
              </a:rPr>
              <a:t>As tarifas debitadas de cliente (tarifas de assinatura ) devem passar a se  visíveis no extrato , assim </a:t>
            </a:r>
          </a:p>
          <a:p>
            <a:r>
              <a:rPr lang="pt-BR" sz="1200" dirty="0">
                <a:latin typeface="Calibri" panose="020F0502020204030204"/>
              </a:rPr>
              <a:t>                          como a TAO –tarifa de vistoria 	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Identificação dos créditos de repasse através do </a:t>
            </a:r>
            <a:r>
              <a:rPr lang="pt-BR" sz="1200" b="1" u="sng" dirty="0">
                <a:latin typeface="Calibri" panose="020F0502020204030204"/>
              </a:rPr>
              <a:t>numero do contrato do cliente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 </a:t>
            </a:r>
            <a:r>
              <a:rPr lang="pt-BR" sz="1200" dirty="0" smtClean="0">
                <a:latin typeface="Calibri" panose="020F0502020204030204"/>
              </a:rPr>
              <a:t>           Inclusive </a:t>
            </a:r>
            <a:r>
              <a:rPr lang="pt-BR" sz="1200" dirty="0">
                <a:latin typeface="Calibri" panose="020F0502020204030204"/>
              </a:rPr>
              <a:t>em processos de IQ, </a:t>
            </a:r>
            <a:r>
              <a:rPr lang="pt-BR" sz="1200" dirty="0">
                <a:latin typeface="Calibri" panose="020F0502020204030204"/>
              </a:rPr>
              <a:t>FGTS sempre </a:t>
            </a:r>
            <a:r>
              <a:rPr lang="pt-BR" sz="1200" dirty="0">
                <a:latin typeface="Calibri" panose="020F0502020204030204"/>
              </a:rPr>
              <a:t>informar o número do contrato do cliente, no extrato </a:t>
            </a:r>
            <a:r>
              <a:rPr lang="pt-BR" sz="1200" dirty="0">
                <a:latin typeface="Calibri" panose="020F0502020204030204"/>
              </a:rPr>
              <a:t>	da conta </a:t>
            </a:r>
            <a:r>
              <a:rPr lang="pt-BR" sz="1200" dirty="0">
                <a:latin typeface="Calibri" panose="020F0502020204030204"/>
              </a:rPr>
              <a:t>corrente. </a:t>
            </a:r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.         Identificação </a:t>
            </a:r>
            <a:r>
              <a:rPr lang="pt-BR" sz="1200" b="1" dirty="0">
                <a:latin typeface="Calibri" panose="020F0502020204030204"/>
              </a:rPr>
              <a:t>dos </a:t>
            </a:r>
            <a:r>
              <a:rPr lang="pt-BR" sz="1200" b="1" dirty="0">
                <a:latin typeface="Calibri" panose="020F0502020204030204"/>
              </a:rPr>
              <a:t>lançamentos de juros PJ/ amortização PJ do </a:t>
            </a:r>
            <a:r>
              <a:rPr lang="pt-BR" sz="1200" b="1" u="sng" dirty="0">
                <a:latin typeface="Calibri" panose="020F0502020204030204"/>
              </a:rPr>
              <a:t>numero do contrato </a:t>
            </a:r>
            <a:r>
              <a:rPr lang="pt-BR" sz="1200" b="1" u="sng" dirty="0">
                <a:latin typeface="Calibri" panose="020F0502020204030204"/>
              </a:rPr>
              <a:t>PJ</a:t>
            </a:r>
          </a:p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. </a:t>
            </a:r>
            <a:r>
              <a:rPr lang="pt-BR" sz="1200" dirty="0">
                <a:latin typeface="Calibri" panose="020F0502020204030204"/>
              </a:rPr>
              <a:t>        </a:t>
            </a:r>
            <a:r>
              <a:rPr lang="pt-BR" sz="1200" b="1" dirty="0">
                <a:latin typeface="Calibri" panose="020F0502020204030204"/>
              </a:rPr>
              <a:t>Identificar na inadimplência </a:t>
            </a:r>
            <a:r>
              <a:rPr lang="pt-BR" sz="1200" b="1" dirty="0">
                <a:latin typeface="Calibri" panose="020F0502020204030204"/>
              </a:rPr>
              <a:t>fiador, </a:t>
            </a:r>
            <a:r>
              <a:rPr lang="pt-BR" sz="1200" b="1" dirty="0">
                <a:latin typeface="Calibri" panose="020F0502020204030204"/>
              </a:rPr>
              <a:t>o </a:t>
            </a:r>
            <a:r>
              <a:rPr lang="pt-BR" sz="1200" b="1" u="sng" dirty="0">
                <a:latin typeface="Calibri" panose="020F0502020204030204"/>
              </a:rPr>
              <a:t>número do contrato inadimplente e o mês </a:t>
            </a:r>
            <a:r>
              <a:rPr lang="pt-BR" sz="1200" b="1" dirty="0">
                <a:latin typeface="Calibri" panose="020F0502020204030204"/>
              </a:rPr>
              <a:t>da prestação em atraso</a:t>
            </a:r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. </a:t>
            </a:r>
            <a:endParaRPr lang="pt-BR" sz="1200" dirty="0">
              <a:solidFill>
                <a:srgbClr val="0070C0"/>
              </a:solidFill>
              <a:latin typeface="Calibri" panose="020F0502020204030204"/>
            </a:endParaRPr>
          </a:p>
          <a:p>
            <a:r>
              <a:rPr lang="pt-BR" sz="1200" dirty="0">
                <a:solidFill>
                  <a:srgbClr val="0070C0"/>
                </a:solidFill>
                <a:latin typeface="Calibri" panose="020F0502020204030204"/>
              </a:rPr>
              <a:t>	</a:t>
            </a:r>
            <a:r>
              <a:rPr lang="pt-BR" sz="1200" dirty="0">
                <a:latin typeface="Calibri" panose="020F0502020204030204"/>
              </a:rPr>
              <a:t>EX</a:t>
            </a:r>
            <a:r>
              <a:rPr lang="pt-BR" sz="1200" dirty="0">
                <a:latin typeface="Calibri" panose="020F0502020204030204"/>
              </a:rPr>
              <a:t>: INAD FIADOR 1555777888 122013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b="1" dirty="0">
                <a:latin typeface="Calibri" panose="020F0502020204030204"/>
              </a:rPr>
              <a:t>·         </a:t>
            </a:r>
            <a:r>
              <a:rPr lang="pt-BR" sz="1200" b="1" u="sng" dirty="0">
                <a:latin typeface="Calibri" panose="020F0502020204030204"/>
              </a:rPr>
              <a:t>Provisão / previsão </a:t>
            </a:r>
            <a:r>
              <a:rPr lang="pt-BR" sz="1200" b="1" dirty="0">
                <a:latin typeface="Calibri" panose="020F0502020204030204"/>
              </a:rPr>
              <a:t>de juros e </a:t>
            </a:r>
            <a:r>
              <a:rPr lang="pt-BR" sz="1200" b="1" dirty="0">
                <a:latin typeface="Calibri" panose="020F0502020204030204"/>
              </a:rPr>
              <a:t>amortização (PMT) </a:t>
            </a:r>
            <a:r>
              <a:rPr lang="pt-BR" sz="1200" b="1" dirty="0">
                <a:latin typeface="Calibri" panose="020F0502020204030204"/>
              </a:rPr>
              <a:t>no extrato 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971600" y="620688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27584" y="188640"/>
            <a:ext cx="383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Extrato divida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544" y="585813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b="1" dirty="0">
              <a:latin typeface="Calibri" panose="020F0502020204030204"/>
            </a:endParaRP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da evolução da divida SFH pela VAN, </a:t>
            </a:r>
            <a:r>
              <a:rPr lang="pt-BR" sz="1200" b="1" u="sng" dirty="0">
                <a:latin typeface="Calibri" panose="020F0502020204030204"/>
              </a:rPr>
              <a:t>diariamente</a:t>
            </a:r>
          </a:p>
          <a:p>
            <a:endParaRPr lang="pt-BR" sz="1200" b="1" u="sng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da evolução da divida SFH com o saldo devedor no ultimo dia do mês (28, 30 ou 31)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Hoje o extrato é encaminhado com o saldo na data do </a:t>
            </a:r>
            <a:r>
              <a:rPr lang="pt-BR" sz="1200" dirty="0">
                <a:latin typeface="Calibri" panose="020F0502020204030204"/>
              </a:rPr>
              <a:t>aniversário, e a contabilidade precisa </a:t>
            </a:r>
            <a:r>
              <a:rPr lang="pt-BR" sz="1200" dirty="0" smtClean="0">
                <a:latin typeface="Calibri" panose="020F0502020204030204"/>
              </a:rPr>
              <a:t> calcular </a:t>
            </a:r>
            <a:r>
              <a:rPr lang="pt-BR" sz="1200" dirty="0">
                <a:latin typeface="Calibri" panose="020F0502020204030204"/>
              </a:rPr>
              <a:t>manualmente o saldo do final do mês, sem tem um documento para comprovar.</a:t>
            </a:r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b="1" dirty="0">
                <a:latin typeface="Calibri" panose="020F0502020204030204"/>
              </a:rPr>
              <a:t>·         Envio do extrato completo no fechamento  (no primeiro dia útil do mês subsequente)</a:t>
            </a:r>
          </a:p>
          <a:p>
            <a:endParaRPr lang="pt-BR" sz="1200" b="1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	A movimentação do ultimo dia útil do mês só é sensibilizado no extrato após o 3º. Dia útil, 	</a:t>
            </a:r>
          </a:p>
          <a:p>
            <a:r>
              <a:rPr lang="pt-BR" sz="1200" dirty="0">
                <a:latin typeface="Calibri" panose="020F0502020204030204"/>
              </a:rPr>
              <a:t>	acarretando erros contábeis no fechamento</a:t>
            </a:r>
          </a:p>
          <a:p>
            <a:endParaRPr lang="pt-BR" sz="1200" dirty="0">
              <a:latin typeface="Calibri" panose="020F0502020204030204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899592" y="557972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230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Padronização de cálculos e processo / erros frequentes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481556"/>
            <a:ext cx="79208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Calibri" panose="020F0502020204030204"/>
            </a:endParaRP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·        </a:t>
            </a:r>
            <a:r>
              <a:rPr lang="pt-BR" sz="1200" b="1" dirty="0">
                <a:latin typeface="Calibri" panose="020F0502020204030204"/>
              </a:rPr>
              <a:t> Padronização de calculo de juros e correção monetária</a:t>
            </a:r>
          </a:p>
          <a:p>
            <a:r>
              <a:rPr lang="pt-BR" sz="1200" dirty="0" smtClean="0">
                <a:latin typeface="Calibri" panose="020F0502020204030204"/>
              </a:rPr>
              <a:t>	Cada </a:t>
            </a:r>
            <a:r>
              <a:rPr lang="pt-BR" sz="1200" dirty="0">
                <a:latin typeface="Calibri" panose="020F0502020204030204"/>
              </a:rPr>
              <a:t>banco utiliza um parâmetro (Santander e HSBC são iguais)</a:t>
            </a:r>
          </a:p>
          <a:p>
            <a:r>
              <a:rPr lang="pt-BR" sz="1200" dirty="0">
                <a:latin typeface="Calibri" panose="020F0502020204030204"/>
              </a:rPr>
              <a:t>	BB usa uma tabela especial para a TR, e pega a TR de cada evento, e não do aniversario do contrato</a:t>
            </a:r>
          </a:p>
          <a:p>
            <a:r>
              <a:rPr lang="pt-BR" sz="1200" dirty="0">
                <a:latin typeface="Calibri" panose="020F0502020204030204"/>
              </a:rPr>
              <a:t>	Safra alterou a regra no meio dos contratos, de descapitalização de juros de 31 para 30 dias</a:t>
            </a:r>
          </a:p>
          <a:p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Não temos transparência nos cálculos de juros  da Caixa, e TR  do Bradesco</a:t>
            </a:r>
            <a:endParaRPr lang="pt-BR" sz="1200" dirty="0">
              <a:latin typeface="Calibri" panose="020F0502020204030204"/>
            </a:endParaRP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Itaú não faz calculo pro-rata dos juros  quando a liberação ocorre fora da data</a:t>
            </a:r>
            <a:r>
              <a:rPr lang="pt-BR" sz="1200" dirty="0">
                <a:latin typeface="Calibri" panose="020F0502020204030204"/>
              </a:rPr>
              <a:t>. 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Cobra </a:t>
            </a:r>
            <a:r>
              <a:rPr lang="pt-BR" sz="1200" dirty="0">
                <a:latin typeface="Calibri" panose="020F0502020204030204"/>
              </a:rPr>
              <a:t>juros cheio e depois devolve a diferença. </a:t>
            </a:r>
            <a:r>
              <a:rPr lang="pt-BR" sz="1200" dirty="0">
                <a:latin typeface="Calibri" panose="020F0502020204030204"/>
              </a:rPr>
              <a:t>Temos sempre que disponibilizar valor maior em conta.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Eliminação dos comandos manuais e retroativos</a:t>
            </a:r>
            <a:r>
              <a:rPr lang="pt-BR" sz="1200" dirty="0">
                <a:latin typeface="Calibri" panose="020F0502020204030204"/>
              </a:rPr>
              <a:t>, principalmente Caixa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 Verificamos </a:t>
            </a:r>
            <a:r>
              <a:rPr lang="pt-BR" sz="1200" dirty="0">
                <a:latin typeface="Calibri" panose="020F0502020204030204"/>
              </a:rPr>
              <a:t>movimentação manual nos extratos com 06 meses de retroatividade e inclusive nas dividas 	quitadas (!!)</a:t>
            </a:r>
          </a:p>
          <a:p>
            <a:r>
              <a:rPr lang="pt-BR" sz="1200" dirty="0">
                <a:latin typeface="Calibri" panose="020F0502020204030204"/>
              </a:rPr>
              <a:t> </a:t>
            </a:r>
          </a:p>
          <a:p>
            <a:r>
              <a:rPr lang="pt-BR" sz="1200" dirty="0">
                <a:latin typeface="Calibri" panose="020F0502020204030204"/>
              </a:rPr>
              <a:t>·         </a:t>
            </a:r>
            <a:r>
              <a:rPr lang="pt-BR" sz="1200" b="1" dirty="0">
                <a:latin typeface="Calibri" panose="020F0502020204030204"/>
              </a:rPr>
              <a:t>Liberações de Plano Empresário em D0</a:t>
            </a:r>
          </a:p>
          <a:p>
            <a:r>
              <a:rPr lang="pt-BR" sz="1200" dirty="0" smtClean="0">
                <a:latin typeface="Calibri" panose="020F0502020204030204"/>
              </a:rPr>
              <a:t>                           As </a:t>
            </a:r>
            <a:r>
              <a:rPr lang="pt-BR" sz="1200" dirty="0">
                <a:latin typeface="Calibri" panose="020F0502020204030204"/>
              </a:rPr>
              <a:t>liberações do plano empresário ocorrem na rotina noturna, ou seja, estamos sempre pagando um dia de </a:t>
            </a:r>
          </a:p>
          <a:p>
            <a:r>
              <a:rPr lang="pt-BR" sz="1200" dirty="0">
                <a:latin typeface="Calibri" panose="020F0502020204030204"/>
              </a:rPr>
              <a:t>  </a:t>
            </a:r>
            <a:r>
              <a:rPr lang="pt-BR" sz="1200" dirty="0" smtClean="0">
                <a:latin typeface="Calibri" panose="020F0502020204030204"/>
              </a:rPr>
              <a:t>                         juros </a:t>
            </a:r>
            <a:r>
              <a:rPr lang="pt-BR" sz="1200" dirty="0">
                <a:latin typeface="Calibri" panose="020F0502020204030204"/>
              </a:rPr>
              <a:t>sem poder utilizar os recursos</a:t>
            </a:r>
          </a:p>
          <a:p>
            <a:r>
              <a:rPr lang="pt-BR" sz="1200" dirty="0">
                <a:latin typeface="Calibri" panose="020F0502020204030204"/>
              </a:rPr>
              <a:t>	Exemplo: a liberação ocorre no dia 11 a noite, só podemos movimentar o valor no dia 12, contudo os juros </a:t>
            </a:r>
          </a:p>
          <a:p>
            <a:r>
              <a:rPr lang="pt-BR" sz="1200" dirty="0">
                <a:latin typeface="Calibri" panose="020F0502020204030204"/>
              </a:rPr>
              <a:t>                        </a:t>
            </a:r>
            <a:r>
              <a:rPr lang="pt-BR" sz="1200" dirty="0" smtClean="0">
                <a:latin typeface="Calibri" panose="020F0502020204030204"/>
              </a:rPr>
              <a:t>   são </a:t>
            </a:r>
            <a:r>
              <a:rPr lang="pt-BR" sz="1200" dirty="0">
                <a:latin typeface="Calibri" panose="020F0502020204030204"/>
              </a:rPr>
              <a:t>cobrados desde o dia 11.</a:t>
            </a:r>
          </a:p>
          <a:p>
            <a:endParaRPr lang="pt-BR" sz="1200" b="1" dirty="0">
              <a:latin typeface="Calibri" panose="020F0502020204030204"/>
            </a:endParaRPr>
          </a:p>
          <a:p>
            <a:pPr indent="-128588">
              <a:buFont typeface="Arial" pitchFamily="34" charset="0"/>
              <a:buChar char="•"/>
            </a:pP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latin typeface="Calibri" panose="020F0502020204030204"/>
              </a:rPr>
              <a:t>      </a:t>
            </a:r>
            <a:r>
              <a:rPr lang="pt-BR" sz="1200" b="1" dirty="0">
                <a:latin typeface="Calibri" panose="020F0502020204030204"/>
              </a:rPr>
              <a:t>Previsão de débitos de inadimplência de clientes (CEF)</a:t>
            </a:r>
          </a:p>
          <a:p>
            <a:r>
              <a:rPr lang="pt-BR" sz="1200" dirty="0">
                <a:latin typeface="Calibri" panose="020F0502020204030204"/>
              </a:rPr>
              <a:t>	Os débitos referentes à inadimplência de clientes ocorrem sem aviso prévio à Construtora, deixando </a:t>
            </a:r>
          </a:p>
          <a:p>
            <a:r>
              <a:rPr lang="pt-BR" sz="1200" dirty="0">
                <a:latin typeface="Calibri" panose="020F0502020204030204"/>
              </a:rPr>
              <a:t>                       </a:t>
            </a:r>
            <a:r>
              <a:rPr lang="pt-BR" sz="1200" dirty="0">
                <a:latin typeface="Calibri" panose="020F0502020204030204"/>
              </a:rPr>
              <a:t> </a:t>
            </a:r>
            <a:r>
              <a:rPr lang="pt-BR" sz="1200" dirty="0">
                <a:latin typeface="Calibri" panose="020F0502020204030204"/>
              </a:rPr>
              <a:t>as contas negativas e gerando cobrança de encargos.</a:t>
            </a:r>
          </a:p>
          <a:p>
            <a:pPr indent="-128588">
              <a:buFont typeface="Arial" pitchFamily="34" charset="0"/>
              <a:buChar char="•"/>
            </a:pPr>
            <a:endParaRPr lang="pt-BR" sz="1200" dirty="0">
              <a:solidFill>
                <a:srgbClr val="0070C0"/>
              </a:solidFill>
              <a:latin typeface="Calibri" panose="020F0502020204030204"/>
            </a:endParaRPr>
          </a:p>
          <a:p>
            <a:pPr indent="-128588">
              <a:buFont typeface="Arial" pitchFamily="34" charset="0"/>
              <a:buChar char="•"/>
            </a:pPr>
            <a:r>
              <a:rPr lang="pt-BR" sz="1200" dirty="0">
                <a:latin typeface="Calibri" panose="020F0502020204030204"/>
              </a:rPr>
              <a:t>     </a:t>
            </a:r>
            <a:r>
              <a:rPr lang="pt-BR" sz="1200" b="1" dirty="0">
                <a:latin typeface="Calibri" panose="020F0502020204030204"/>
              </a:rPr>
              <a:t>Vinculação da amortização PJ por agregação ao crédito do recurso</a:t>
            </a:r>
          </a:p>
          <a:p>
            <a:r>
              <a:rPr lang="pt-BR" sz="1200" dirty="0">
                <a:latin typeface="Calibri" panose="020F0502020204030204"/>
              </a:rPr>
              <a:t>	As amortizações PJ por agregação não ocorrem na mesma data da liberação/crédito do recurso, </a:t>
            </a:r>
          </a:p>
          <a:p>
            <a:r>
              <a:rPr lang="pt-BR" sz="1200" dirty="0">
                <a:latin typeface="Calibri" panose="020F0502020204030204"/>
              </a:rPr>
              <a:t>                       </a:t>
            </a:r>
            <a:r>
              <a:rPr lang="pt-BR" sz="1200" dirty="0">
                <a:latin typeface="Calibri" panose="020F0502020204030204"/>
              </a:rPr>
              <a:t> </a:t>
            </a:r>
            <a:r>
              <a:rPr lang="pt-BR" sz="1200" dirty="0">
                <a:latin typeface="Calibri" panose="020F0502020204030204"/>
              </a:rPr>
              <a:t>deixando as contas negativas e gerando cobrança de encargos.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620688"/>
            <a:ext cx="5508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 e encaminhamentos</a:t>
            </a:r>
            <a:r>
              <a:rPr lang="pt-BR" dirty="0"/>
              <a:t> – </a:t>
            </a:r>
            <a:r>
              <a:rPr lang="pt-BR" dirty="0" smtClean="0"/>
              <a:t>16h </a:t>
            </a:r>
            <a:r>
              <a:rPr lang="pt-BR" dirty="0"/>
              <a:t>às </a:t>
            </a:r>
            <a:r>
              <a:rPr lang="pt-BR" dirty="0" smtClean="0"/>
              <a:t>16:30h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FIPE - dados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Negócios/ outros pontos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Unificação de relatórios  e extratos </a:t>
            </a:r>
            <a:r>
              <a:rPr lang="pt-BR" dirty="0" smtClean="0"/>
              <a:t>– 16:30h às 17:15h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Encontro com CETIP - </a:t>
            </a:r>
            <a:r>
              <a:rPr lang="pt-BR" dirty="0" smtClean="0"/>
              <a:t>rating </a:t>
            </a:r>
            <a:r>
              <a:rPr lang="pt-BR" dirty="0"/>
              <a:t>compradores, centralização, </a:t>
            </a:r>
            <a:r>
              <a:rPr lang="pt-BR" dirty="0" smtClean="0"/>
              <a:t>custódia, Registro Eletrônico – 17:15 às 18:15h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CETIP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NDA </a:t>
            </a:r>
            <a:r>
              <a:rPr lang="pt-BR" b="1" dirty="0" smtClean="0"/>
              <a:t>ABRAINC </a:t>
            </a:r>
            <a:r>
              <a:rPr lang="pt-BR" b="1" dirty="0"/>
              <a:t>e </a:t>
            </a:r>
            <a:r>
              <a:rPr lang="pt-BR" b="1" dirty="0" smtClean="0"/>
              <a:t>CETIP</a:t>
            </a:r>
          </a:p>
          <a:p>
            <a:endParaRPr lang="pt-BR" b="1" dirty="0"/>
          </a:p>
          <a:p>
            <a:r>
              <a:rPr lang="pt-BR" b="1" dirty="0" smtClean="0"/>
              <a:t>Registro Eletrônico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buscar fórum de players – ARISP, ABECIP, ABRAINC, CETIP?</a:t>
            </a:r>
          </a:p>
          <a:p>
            <a:endParaRPr lang="pt-BR" b="1" dirty="0"/>
          </a:p>
          <a:p>
            <a:r>
              <a:rPr lang="pt-BR" b="1" dirty="0" smtClean="0"/>
              <a:t>Reuniões quinzenais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compradores –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 de consultas de informações (sem bancos)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Custódia das carteiras das incorporadoras – padronização gerando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de dados (preços) pela CETIP; </a:t>
            </a:r>
            <a:r>
              <a:rPr lang="pt-BR" i="1" dirty="0" err="1" smtClean="0"/>
              <a:t>Revenue</a:t>
            </a:r>
            <a:r>
              <a:rPr lang="pt-BR" i="1" dirty="0" smtClean="0"/>
              <a:t> </a:t>
            </a:r>
            <a:r>
              <a:rPr lang="pt-BR" i="1" dirty="0" err="1" smtClean="0"/>
              <a:t>sharing</a:t>
            </a:r>
            <a:r>
              <a:rPr lang="pt-BR" i="1" dirty="0" smtClean="0"/>
              <a:t> </a:t>
            </a:r>
            <a:r>
              <a:rPr lang="pt-BR" dirty="0" smtClean="0"/>
              <a:t>(como </a:t>
            </a:r>
            <a:r>
              <a:rPr lang="pt-BR" dirty="0" err="1" smtClean="0"/>
              <a:t>Fenaseg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Proposta: 4as- feiras, 17h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Mauro, Alcides, Mascaretti, Cássio, Eliane</a:t>
            </a:r>
          </a:p>
          <a:p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0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CETIP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11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err="1" smtClean="0"/>
              <a:t>Originação</a:t>
            </a:r>
            <a:r>
              <a:rPr lang="pt-BR" dirty="0" smtClean="0"/>
              <a:t> de crédito – evento Valor Econômico com CETIP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Melhoras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Repasses antecipados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Benchmarks internacionais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9935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err="1" smtClean="0"/>
                <a:t>Cyrela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empreendimento;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lvl="0"/>
            <a:r>
              <a:rPr lang="pt-BR" b="1" dirty="0" smtClean="0"/>
              <a:t>Reunião 25/6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Empreendimentos (sem distinção de fases)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Repasses assinados (e não registrados)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Sem </a:t>
            </a:r>
            <a:r>
              <a:rPr lang="pt-BR" dirty="0" err="1" smtClean="0"/>
              <a:t>land</a:t>
            </a:r>
            <a:r>
              <a:rPr lang="pt-BR" dirty="0" smtClean="0"/>
              <a:t> </a:t>
            </a:r>
            <a:r>
              <a:rPr lang="pt-BR" dirty="0" err="1" smtClean="0"/>
              <a:t>bank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desde janeiro 2014, entrega </a:t>
            </a:r>
            <a:r>
              <a:rPr lang="pt-BR" dirty="0" err="1" smtClean="0"/>
              <a:t>jan-mai</a:t>
            </a:r>
            <a:r>
              <a:rPr lang="pt-BR" dirty="0" smtClean="0"/>
              <a:t> até 20/7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9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696325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egistros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/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bloqueios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 - reunião com CETIP em 2/7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 Caixa; interesse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grupo de acompanhamento com ARISP, ABECIP, Caixa, 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com ARISP em 15/7; Comitê Financeiro em 16/7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Agendamento de evento ARISP/ABRAINC/Secovi em setembro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Termo de Cooperação Técnica com ARISP e IRIB, para a criação desta instância,  em São Paulo e em seguida nos demais estados.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/>
          </a:p>
          <a:p>
            <a:r>
              <a:rPr lang="pt-BR" b="1" dirty="0" smtClean="0"/>
              <a:t>Reunião </a:t>
            </a:r>
            <a:r>
              <a:rPr lang="pt-BR" b="1" dirty="0"/>
              <a:t>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11/4 – agenda de acompanhamento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Desbloqueios </a:t>
            </a:r>
            <a:r>
              <a:rPr lang="pt-BR" dirty="0"/>
              <a:t>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Desonerações, RET 1%; Corretores </a:t>
            </a:r>
            <a:r>
              <a:rPr lang="pt-BR" dirty="0"/>
              <a:t>Associados </a:t>
            </a:r>
            <a:r>
              <a:rPr lang="pt-BR" dirty="0" smtClean="0"/>
              <a:t>– definições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047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vendas definitivas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Jurisprudências: </a:t>
            </a:r>
            <a:r>
              <a:rPr lang="pt-BR" dirty="0" smtClean="0"/>
              <a:t>imagem do setor, com reflexo no desequilíbrio 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Modelo de Negócios</a:t>
            </a:r>
            <a:endParaRPr lang="pt-BR" dirty="0"/>
          </a:p>
          <a:p>
            <a:pPr lvl="2"/>
            <a:r>
              <a:rPr lang="pt-BR" i="1" dirty="0"/>
              <a:t>O funcionamento e as interfaces da incorporação; custos, margens</a:t>
            </a:r>
            <a:endParaRPr lang="pt-BR" dirty="0"/>
          </a:p>
          <a:p>
            <a:pPr lvl="2"/>
            <a:r>
              <a:rPr lang="pt-BR" i="1" dirty="0"/>
              <a:t>A burocracia no Custo (e no prazo) do imóvel </a:t>
            </a:r>
          </a:p>
          <a:p>
            <a:pPr lvl="2"/>
            <a:r>
              <a:rPr lang="pt-BR" i="1" dirty="0"/>
              <a:t>Os atrasos de obra: razões, </a:t>
            </a:r>
            <a:r>
              <a:rPr lang="pt-BR" i="1" dirty="0" smtClean="0"/>
              <a:t>equilíbrio</a:t>
            </a:r>
            <a:endParaRPr lang="pt-BR" b="1" i="1" dirty="0" smtClean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Modelo de Vendas</a:t>
            </a:r>
            <a:endParaRPr lang="pt-BR" dirty="0"/>
          </a:p>
          <a:p>
            <a:pPr lvl="2"/>
            <a:r>
              <a:rPr lang="pt-BR" i="1" dirty="0"/>
              <a:t>Os modelos de corretagem – Tecnisa (Crystiane)</a:t>
            </a:r>
            <a:endParaRPr lang="pt-BR" dirty="0"/>
          </a:p>
          <a:p>
            <a:pPr lvl="2"/>
            <a:r>
              <a:rPr lang="pt-BR" i="1" dirty="0"/>
              <a:t>A retenção de valores – Tecnisa (Crystiane)</a:t>
            </a:r>
            <a:endParaRPr lang="pt-BR" dirty="0"/>
          </a:p>
          <a:p>
            <a:pPr lvl="1"/>
            <a:r>
              <a:rPr lang="pt-BR" b="1" i="1" dirty="0" smtClean="0"/>
              <a:t>O </a:t>
            </a:r>
            <a:r>
              <a:rPr lang="pt-BR" b="1" i="1" dirty="0"/>
              <a:t>custeio e o financiamento da produção</a:t>
            </a:r>
            <a:endParaRPr lang="pt-BR" dirty="0"/>
          </a:p>
          <a:p>
            <a:pPr lvl="2"/>
            <a:r>
              <a:rPr lang="pt-BR" i="1" dirty="0"/>
              <a:t>Os compromissos assumidos – compras versus opções/ O </a:t>
            </a:r>
            <a:r>
              <a:rPr lang="pt-BR" i="1" dirty="0" smtClean="0"/>
              <a:t>PMCMV</a:t>
            </a:r>
            <a:endParaRPr lang="pt-BR" b="1" i="1" dirty="0" smtClean="0"/>
          </a:p>
          <a:p>
            <a:pPr lvl="1"/>
            <a:r>
              <a:rPr lang="pt-BR" b="1" i="1" dirty="0" smtClean="0"/>
              <a:t>Dados </a:t>
            </a:r>
            <a:r>
              <a:rPr lang="pt-BR" b="1" i="1" dirty="0"/>
              <a:t>sobre a contribuição do </a:t>
            </a:r>
            <a:r>
              <a:rPr lang="pt-BR" b="1" i="1" dirty="0" smtClean="0"/>
              <a:t>setor</a:t>
            </a:r>
          </a:p>
          <a:p>
            <a:pPr lvl="1"/>
            <a:endParaRPr lang="pt-BR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- </a:t>
            </a:r>
            <a:r>
              <a:rPr lang="pt-BR" dirty="0" smtClean="0"/>
              <a:t>setembro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9137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31635</TotalTime>
  <Words>585</Words>
  <Application>Microsoft Office PowerPoint</Application>
  <PresentationFormat>Apresentação na tela (4:3)</PresentationFormat>
  <Paragraphs>286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Design padrão</vt:lpstr>
      <vt:lpstr>Apresentação do PowerPoint</vt:lpstr>
      <vt:lpstr>Defesa da Concorrência </vt:lpstr>
      <vt:lpstr>Defesa da Concorrência </vt:lpstr>
      <vt:lpstr>Pauta</vt:lpstr>
      <vt:lpstr>CETIP</vt:lpstr>
      <vt:lpstr>CETIP</vt:lpstr>
      <vt:lpstr>Apresentação do PowerPoint</vt:lpstr>
      <vt:lpstr>Registros/ bloqueios de recursos </vt:lpstr>
      <vt:lpstr>Modelo de Negócios – vendas definitivas</vt:lpstr>
      <vt:lpstr>Apresentação do PowerPoint</vt:lpstr>
      <vt:lpstr>Unificação de relatórios e extratos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3035</cp:revision>
  <cp:lastPrinted>2014-07-23T18:23:29Z</cp:lastPrinted>
  <dcterms:created xsi:type="dcterms:W3CDTF">2009-08-13T21:08:28Z</dcterms:created>
  <dcterms:modified xsi:type="dcterms:W3CDTF">2014-07-23T19:54:28Z</dcterms:modified>
</cp:coreProperties>
</file>