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1" r:id="rId2"/>
    <p:sldId id="1240" r:id="rId3"/>
    <p:sldId id="1241" r:id="rId4"/>
    <p:sldId id="1061" r:id="rId5"/>
    <p:sldId id="1282" r:id="rId6"/>
    <p:sldId id="1291" r:id="rId7"/>
    <p:sldId id="1312" r:id="rId8"/>
    <p:sldId id="1294" r:id="rId9"/>
    <p:sldId id="1313" r:id="rId10"/>
    <p:sldId id="1314" r:id="rId11"/>
    <p:sldId id="1315" r:id="rId12"/>
    <p:sldId id="1325" r:id="rId13"/>
    <p:sldId id="1266" r:id="rId14"/>
    <p:sldId id="1309" r:id="rId15"/>
    <p:sldId id="1297" r:id="rId16"/>
    <p:sldId id="1318" r:id="rId17"/>
    <p:sldId id="1319" r:id="rId18"/>
    <p:sldId id="1320" r:id="rId19"/>
    <p:sldId id="1321" r:id="rId20"/>
    <p:sldId id="1322" r:id="rId21"/>
    <p:sldId id="1323" r:id="rId22"/>
    <p:sldId id="1324" r:id="rId23"/>
    <p:sldId id="1311" r:id="rId24"/>
    <p:sldId id="1310" r:id="rId25"/>
    <p:sldId id="1289" r:id="rId26"/>
    <p:sldId id="1304" r:id="rId27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17/09/2014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9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92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4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98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08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0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032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16/9/2014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Reunião dia 8/9 - </a:t>
            </a:r>
            <a:r>
              <a:rPr lang="pt-BR" sz="2000" b="1" dirty="0" err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Distratos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/>
              <a:t>GT Judiciário, Legislativo, Bancos – reuniões nos próximos </a:t>
            </a:r>
            <a:r>
              <a:rPr lang="pt-BR" sz="1700" b="1" dirty="0" smtClean="0"/>
              <a:t>dias</a:t>
            </a:r>
          </a:p>
          <a:p>
            <a:endParaRPr lang="pt-BR" sz="1700" b="1" u="sng" dirty="0"/>
          </a:p>
          <a:p>
            <a:r>
              <a:rPr lang="pt-BR" sz="1700" b="1" u="sng" dirty="0" smtClean="0"/>
              <a:t>Vinculação ao Comitê Jurídico</a:t>
            </a:r>
            <a:endParaRPr lang="pt-BR" sz="1700" u="sng" dirty="0" smtClean="0"/>
          </a:p>
          <a:p>
            <a:endParaRPr lang="pt-BR" sz="1700" b="1" dirty="0" smtClean="0"/>
          </a:p>
          <a:p>
            <a:r>
              <a:rPr lang="pt-BR" sz="1700" b="1" dirty="0" smtClean="0"/>
              <a:t>1 - GRUPO </a:t>
            </a:r>
            <a:r>
              <a:rPr lang="pt-BR" sz="1700" b="1" dirty="0"/>
              <a:t>JUDICIÁRIO</a:t>
            </a:r>
            <a:endParaRPr lang="pt-BR" sz="1700" dirty="0"/>
          </a:p>
          <a:p>
            <a:r>
              <a:rPr lang="pt-BR" sz="1700" dirty="0"/>
              <a:t>· </a:t>
            </a:r>
            <a:r>
              <a:rPr lang="pt-BR" sz="1700" dirty="0" smtClean="0"/>
              <a:t>Claudio Carvalho, Maria Fernanda, José </a:t>
            </a:r>
            <a:r>
              <a:rPr lang="pt-BR" sz="1700" dirty="0"/>
              <a:t>Carlos </a:t>
            </a:r>
            <a:r>
              <a:rPr lang="pt-BR" sz="1700" dirty="0" err="1" smtClean="0"/>
              <a:t>Lazaretti</a:t>
            </a:r>
            <a:r>
              <a:rPr lang="pt-BR" sz="1700" dirty="0" smtClean="0"/>
              <a:t>, Denise </a:t>
            </a:r>
            <a:r>
              <a:rPr lang="pt-BR" sz="1700" dirty="0"/>
              <a:t>Goulart de </a:t>
            </a:r>
            <a:r>
              <a:rPr lang="pt-BR" sz="1700" dirty="0" smtClean="0"/>
              <a:t>Freitas, Gafisa, Claudio Bernardes, Luiz </a:t>
            </a:r>
            <a:r>
              <a:rPr lang="pt-BR" sz="1700" dirty="0"/>
              <a:t>Fernando </a:t>
            </a:r>
            <a:r>
              <a:rPr lang="pt-BR" sz="1700" dirty="0" smtClean="0"/>
              <a:t>Moura, ABRAINC</a:t>
            </a:r>
            <a:endParaRPr lang="pt-BR" sz="1700" b="1" dirty="0"/>
          </a:p>
          <a:p>
            <a:r>
              <a:rPr lang="pt-BR" sz="1700" b="1" dirty="0" smtClean="0"/>
              <a:t>23/9 - </a:t>
            </a:r>
            <a:r>
              <a:rPr lang="pt-BR" sz="1700" b="1" dirty="0"/>
              <a:t>9:00h – Sede </a:t>
            </a:r>
            <a:r>
              <a:rPr lang="pt-BR" sz="1700" b="1" dirty="0" smtClean="0"/>
              <a:t>ABRAINC</a:t>
            </a:r>
            <a:endParaRPr lang="pt-BR" sz="1700" dirty="0"/>
          </a:p>
          <a:p>
            <a:endParaRPr lang="pt-BR" sz="1700" b="1" dirty="0"/>
          </a:p>
          <a:p>
            <a:r>
              <a:rPr lang="pt-BR" sz="1700" b="1" u="sng" dirty="0" smtClean="0"/>
              <a:t>Vinculação </a:t>
            </a:r>
            <a:r>
              <a:rPr lang="pt-BR" sz="1700" b="1" u="sng" dirty="0"/>
              <a:t>ao Comitê </a:t>
            </a:r>
            <a:r>
              <a:rPr lang="pt-BR" sz="1700" b="1" u="sng" dirty="0" smtClean="0"/>
              <a:t>Financeiro</a:t>
            </a:r>
            <a:endParaRPr lang="pt-BR" sz="1700" u="sng" dirty="0"/>
          </a:p>
          <a:p>
            <a:endParaRPr lang="pt-BR" sz="1700" b="1" dirty="0"/>
          </a:p>
          <a:p>
            <a:r>
              <a:rPr lang="pt-BR" sz="1700" b="1" dirty="0"/>
              <a:t>2</a:t>
            </a:r>
            <a:r>
              <a:rPr lang="pt-BR" sz="1700" b="1" dirty="0" smtClean="0"/>
              <a:t> - GRUPO </a:t>
            </a:r>
            <a:r>
              <a:rPr lang="pt-BR" sz="1700" b="1" dirty="0"/>
              <a:t>BANCOS</a:t>
            </a:r>
            <a:endParaRPr lang="pt-BR" sz="1700" dirty="0"/>
          </a:p>
          <a:p>
            <a:r>
              <a:rPr lang="pt-BR" sz="1700" dirty="0"/>
              <a:t>· Rafael Novellino, Marcelo Borges, Carlos </a:t>
            </a:r>
            <a:r>
              <a:rPr lang="pt-BR" sz="1700" dirty="0" err="1"/>
              <a:t>Piani</a:t>
            </a:r>
            <a:r>
              <a:rPr lang="pt-BR" sz="1700" dirty="0"/>
              <a:t>, Rodrigo Luna, Gafisa, </a:t>
            </a:r>
            <a:r>
              <a:rPr lang="pt-BR" sz="1700" dirty="0" smtClean="0"/>
              <a:t>ABRAINC</a:t>
            </a:r>
            <a:endParaRPr lang="pt-BR" sz="1700" dirty="0"/>
          </a:p>
          <a:p>
            <a:r>
              <a:rPr lang="pt-BR" sz="1700" b="1" dirty="0"/>
              <a:t>Proposta </a:t>
            </a:r>
            <a:r>
              <a:rPr lang="pt-BR" sz="1700" b="1" dirty="0" smtClean="0"/>
              <a:t>de agenda a ser definida</a:t>
            </a:r>
          </a:p>
          <a:p>
            <a:endParaRPr lang="pt-BR" sz="1700" b="1" dirty="0"/>
          </a:p>
          <a:p>
            <a:r>
              <a:rPr lang="pt-BR" sz="1700" b="1" u="sng" dirty="0" smtClean="0"/>
              <a:t>Vinculação à Diretoria</a:t>
            </a:r>
          </a:p>
          <a:p>
            <a:endParaRPr lang="pt-BR" sz="1700" b="1" dirty="0"/>
          </a:p>
          <a:p>
            <a:r>
              <a:rPr lang="pt-BR" sz="1700" b="1" dirty="0" smtClean="0"/>
              <a:t>3 </a:t>
            </a:r>
            <a:r>
              <a:rPr lang="pt-BR" sz="1700" b="1" dirty="0"/>
              <a:t>- GRUPO LEGISLATIVO</a:t>
            </a:r>
            <a:endParaRPr lang="pt-BR" sz="1700" dirty="0"/>
          </a:p>
          <a:p>
            <a:r>
              <a:rPr lang="pt-BR" sz="1700" dirty="0"/>
              <a:t>· Rubens Menin, Flavio Zarzur, Ronaldo Cury, Claudio Bernardes, ABRAINC, Luiz Fernando </a:t>
            </a:r>
            <a:r>
              <a:rPr lang="pt-BR" sz="1700" dirty="0" smtClean="0"/>
              <a:t>Moura</a:t>
            </a:r>
            <a:endParaRPr lang="pt-BR" sz="1700" b="1" dirty="0"/>
          </a:p>
          <a:p>
            <a:r>
              <a:rPr lang="pt-BR" sz="1700" b="1" dirty="0"/>
              <a:t>Proposta de agenda a ser </a:t>
            </a:r>
            <a:r>
              <a:rPr lang="pt-BR" sz="1700" b="1" dirty="0" smtClean="0"/>
              <a:t>definida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4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016551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Modelo de Negócios – 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Cartilha 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para Esclarecimentos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582474"/>
            <a:ext cx="8759825" cy="662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/>
              <a:t>Redação </a:t>
            </a:r>
            <a:r>
              <a:rPr lang="pt-BR" sz="1700" b="1" dirty="0"/>
              <a:t>– </a:t>
            </a:r>
            <a:r>
              <a:rPr lang="pt-BR" sz="1700" dirty="0"/>
              <a:t>Com. </a:t>
            </a:r>
            <a:r>
              <a:rPr lang="pt-BR" sz="1700" dirty="0" smtClean="0"/>
              <a:t>Jur.  </a:t>
            </a:r>
            <a:r>
              <a:rPr lang="pt-BR" sz="1700" dirty="0"/>
              <a:t>+  </a:t>
            </a:r>
            <a:r>
              <a:rPr lang="pt-BR" sz="1700" dirty="0" smtClean="0"/>
              <a:t>Com. de Com + Ass. </a:t>
            </a:r>
            <a:r>
              <a:rPr lang="pt-BR" sz="1700" dirty="0"/>
              <a:t>de </a:t>
            </a:r>
            <a:r>
              <a:rPr lang="pt-BR" sz="1700" dirty="0" smtClean="0"/>
              <a:t>Imprensa – prazo - set14 </a:t>
            </a:r>
          </a:p>
          <a:p>
            <a:endParaRPr lang="pt-BR" sz="1700" b="1" dirty="0"/>
          </a:p>
          <a:p>
            <a:r>
              <a:rPr lang="pt-BR" sz="1700" b="1" dirty="0" smtClean="0"/>
              <a:t>Jurídico - GT</a:t>
            </a:r>
            <a:r>
              <a:rPr lang="pt-BR" sz="1700" dirty="0" smtClean="0"/>
              <a:t> </a:t>
            </a:r>
            <a:r>
              <a:rPr lang="pt-BR" sz="1700" dirty="0"/>
              <a:t>com Crystiane, Fregonesi, Adriano, </a:t>
            </a:r>
            <a:r>
              <a:rPr lang="pt-BR" sz="1700" dirty="0" smtClean="0"/>
              <a:t>Natália, </a:t>
            </a:r>
            <a:r>
              <a:rPr lang="pt-BR" sz="1700" dirty="0"/>
              <a:t>Euclydes e M. Fernanda</a:t>
            </a:r>
            <a:endParaRPr lang="pt-BR" sz="1700" b="1" dirty="0"/>
          </a:p>
          <a:p>
            <a:endParaRPr lang="pt-BR" sz="1700" b="1" dirty="0" smtClean="0"/>
          </a:p>
          <a:p>
            <a:r>
              <a:rPr lang="pt-BR" sz="1700" b="1" dirty="0" smtClean="0"/>
              <a:t>Destinatários</a:t>
            </a:r>
            <a:r>
              <a:rPr lang="pt-BR" sz="1700" dirty="0" smtClean="0"/>
              <a:t> </a:t>
            </a:r>
            <a:r>
              <a:rPr lang="pt-BR" sz="1700" dirty="0"/>
              <a:t>– consumidores, MP, </a:t>
            </a:r>
            <a:r>
              <a:rPr lang="pt-BR" sz="1700" dirty="0" err="1"/>
              <a:t>Procons</a:t>
            </a:r>
            <a:r>
              <a:rPr lang="pt-BR" sz="1700" dirty="0"/>
              <a:t>, Executivo, STJ (Min. Luiz Otávio Noronha e Herman Benjamin), Min. Fazenda (</a:t>
            </a:r>
            <a:r>
              <a:rPr lang="pt-BR" sz="1700" dirty="0" err="1"/>
              <a:t>Caffarelli</a:t>
            </a:r>
            <a:r>
              <a:rPr lang="pt-BR" sz="1700" dirty="0"/>
              <a:t>)- defesa do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Acessível ao público não-especialista, atrativo e contribuindo p/ as discussões.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Capítulos com os </a:t>
            </a:r>
            <a:r>
              <a:rPr lang="pt-BR" sz="1700" dirty="0" smtClean="0"/>
              <a:t>temas </a:t>
            </a:r>
            <a:r>
              <a:rPr lang="pt-BR" sz="1700" dirty="0"/>
              <a:t>- texto seguido de perguntas e respostas.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2º </a:t>
            </a:r>
            <a:r>
              <a:rPr lang="pt-BR" sz="1700" dirty="0"/>
              <a:t>volume replicando o 1º, com pareceres, decisões, jurisprudências e artigos. Cada responsável por capítulo proporá os documentos para esta elaboração</a:t>
            </a:r>
            <a:r>
              <a:rPr lang="pt-BR" sz="17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Ajuste de texto com entrevistas – Assessoria de Imprensa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i="1" dirty="0"/>
              <a:t>O Modelo de Negócios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O funcionamento da incorporação; custos, margens – Rossi (Natália) – não entregue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A burocracia no Custo (e no prazo) do imóvel -  HM (Euclydes) - ok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Os atrasos de obra: razões, equilíbrio - </a:t>
            </a:r>
            <a:r>
              <a:rPr lang="pt-BR" sz="1700" i="1" dirty="0" err="1"/>
              <a:t>Cyrela</a:t>
            </a:r>
            <a:r>
              <a:rPr lang="pt-BR" sz="1700" i="1" dirty="0"/>
              <a:t> (Adriano) – ok</a:t>
            </a:r>
            <a:endParaRPr lang="pt-BR" sz="1700" b="1" i="1" dirty="0"/>
          </a:p>
          <a:p>
            <a:r>
              <a:rPr lang="pt-BR" sz="1700" b="1" i="1" dirty="0"/>
              <a:t>O Modelo de Vendas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Os modelos de corretagem/ a retenção de valores – Tecnisa (Crystiane) - ok</a:t>
            </a:r>
            <a:endParaRPr lang="pt-BR" sz="1700" b="1" i="1" dirty="0"/>
          </a:p>
          <a:p>
            <a:r>
              <a:rPr lang="pt-BR" sz="1700" b="1" i="1" dirty="0"/>
              <a:t>O custeio e o financiamento da produção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Os compromissos – compras vs. opções/ o PMCMV - MRV (M. Fernanda) - ok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/>
              <a:t>O PMCMV – MRV (Maria Fernanda) - ok</a:t>
            </a:r>
            <a:endParaRPr lang="pt-BR" sz="1700" b="1" i="1" dirty="0"/>
          </a:p>
          <a:p>
            <a:r>
              <a:rPr lang="pt-BR" sz="1700" b="1" i="1" dirty="0"/>
              <a:t>Dados sobre a contribuição do setor</a:t>
            </a:r>
            <a:r>
              <a:rPr lang="pt-BR" sz="1700" i="1" dirty="0"/>
              <a:t> – ABRAINC - ok </a:t>
            </a:r>
          </a:p>
          <a:p>
            <a:endParaRPr lang="pt-BR" sz="1700" i="1" dirty="0"/>
          </a:p>
          <a:p>
            <a:endParaRPr lang="pt-BR" sz="17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5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64655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8" y="137436"/>
            <a:ext cx="8696325" cy="171938"/>
          </a:xfrm>
        </p:spPr>
        <p:txBody>
          <a:bodyPr vert="horz" lIns="0" tIns="0" rIns="0" bIns="0" rtlCol="0" anchor="t">
            <a:normAutofit fontScale="90000"/>
          </a:bodyPr>
          <a:lstStyle/>
          <a:p>
            <a:pPr defTabSz="914145">
              <a:defRPr/>
            </a:pPr>
            <a:r>
              <a:rPr lang="pt-BR" sz="22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Modelo de vendas – aproximação com o MP</a:t>
            </a:r>
            <a:br>
              <a:rPr lang="pt-BR" sz="22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</a:b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/>
          </a:p>
          <a:p>
            <a:endParaRPr lang="pt-BR" sz="1700" b="1" dirty="0" smtClean="0"/>
          </a:p>
          <a:p>
            <a:endParaRPr lang="pt-BR" sz="1700" b="1" dirty="0"/>
          </a:p>
          <a:p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lvl="0"/>
            <a:endParaRPr lang="pt-BR" sz="1700" b="1" dirty="0" smtClean="0"/>
          </a:p>
          <a:p>
            <a:pPr lvl="0"/>
            <a:endParaRPr lang="pt-BR" sz="1700" b="1" dirty="0"/>
          </a:p>
          <a:p>
            <a:pPr lvl="0"/>
            <a:r>
              <a:rPr lang="pt-BR" sz="1700" dirty="0" smtClean="0"/>
              <a:t>MRV e HM viraram chave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 smtClean="0"/>
              <a:t>Questões trabalhistas -  Marcos 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Lei Complementar – a partir de 1/1/2015 – Supersimples - 6% de impostos federais até R$ 180 mil (ou 16%?)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Corretores Associados – PL Edinho Bentes aprovado na Câmara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COFECI – comprador pagando corretagem – definição esperada 15/9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 smtClean="0"/>
              <a:t>Acórdão Turma Uniformização TJ-SP – com previsão contratual, CA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 smtClean="0"/>
              <a:t>Solicitação de reunião por Marcos Lopes/Jairo Klepacz – </a:t>
            </a:r>
            <a:r>
              <a:rPr lang="pt-BR" sz="1700" dirty="0" smtClean="0"/>
              <a:t>agendamento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Jairo: união setorial, trabalho concatenado (</a:t>
            </a:r>
            <a:r>
              <a:rPr lang="pt-BR" sz="1700" dirty="0" err="1" smtClean="0"/>
              <a:t>ex</a:t>
            </a:r>
            <a:r>
              <a:rPr lang="pt-BR" sz="1700" dirty="0" smtClean="0"/>
              <a:t>: questões ambientais)</a:t>
            </a:r>
          </a:p>
          <a:p>
            <a:endParaRPr lang="pt-BR" sz="1700" b="1" dirty="0"/>
          </a:p>
          <a:p>
            <a:r>
              <a:rPr lang="pt-BR" sz="1700" b="1" dirty="0" smtClean="0"/>
              <a:t>Minuta RJ </a:t>
            </a:r>
            <a:r>
              <a:rPr lang="pt-BR" sz="1700" dirty="0" smtClean="0"/>
              <a:t>– convite efetuado para ADEMI RJ para reunião com jurídicos em SP, para alinhamento</a:t>
            </a:r>
            <a:endParaRPr lang="pt-BR" sz="17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13729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/>
              <a:t>C</a:t>
            </a:r>
            <a:r>
              <a:rPr lang="pt-BR" sz="1700" b="1" dirty="0" smtClean="0"/>
              <a:t>ontratação pela empresa, </a:t>
            </a:r>
            <a:r>
              <a:rPr lang="pt-BR" sz="1700" b="1" dirty="0"/>
              <a:t>apesar de carregar maiores custos iniciais, tem reflexos positivos no médio e longo prazo para </a:t>
            </a:r>
            <a:r>
              <a:rPr lang="pt-BR" sz="1700" b="1" dirty="0" smtClean="0"/>
              <a:t>associadas </a:t>
            </a:r>
            <a:r>
              <a:rPr lang="pt-BR" sz="1700" b="1" dirty="0"/>
              <a:t>e para o setor. </a:t>
            </a:r>
          </a:p>
          <a:p>
            <a:pPr marL="0" lvl="1"/>
            <a:endParaRPr lang="pt-BR" sz="1700" b="1" dirty="0"/>
          </a:p>
          <a:p>
            <a:pPr marL="0" lvl="1"/>
            <a:r>
              <a:rPr lang="pt-BR" sz="1700" b="1" dirty="0" smtClean="0"/>
              <a:t>Proposta decorrente deste entendimento:</a:t>
            </a:r>
            <a:endParaRPr lang="pt-BR" sz="1700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Esclarecimentos </a:t>
            </a:r>
            <a:r>
              <a:rPr lang="pt-BR" sz="1700" dirty="0"/>
              <a:t>e acompanhamento deste </a:t>
            </a:r>
            <a:r>
              <a:rPr lang="pt-BR" sz="1700" dirty="0" smtClean="0"/>
              <a:t>assunto</a:t>
            </a:r>
            <a:endParaRPr lang="pt-BR" sz="17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6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879379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outros pontos trazidos pelas empresas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3" name="Retângulo 2"/>
          <p:cNvSpPr/>
          <p:nvPr/>
        </p:nvSpPr>
        <p:spPr>
          <a:xfrm>
            <a:off x="208757" y="564265"/>
            <a:ext cx="89352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APC – Associação Paulista dos Consumidores</a:t>
            </a:r>
          </a:p>
          <a:p>
            <a:pPr algn="just"/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Legitimidade da Associação, de sua constituição e de suas ações – aguardo de decisão de Agravo para ver de interesse </a:t>
            </a:r>
            <a:r>
              <a:rPr lang="pt-BR" dirty="0" smtClean="0"/>
              <a:t>coletivo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Ações em Jundiaí, Osasco, Campinas, Santos – desequilíbrio nos incentivos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ada empresa está conduzindo sua defesa. </a:t>
            </a:r>
            <a:endParaRPr lang="pt-BR" dirty="0"/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AMSPA – Assoc. Mutuários de SP e adjacências – guia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Atraso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obra: 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multa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2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%,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juros de mora de 1%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a.m.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desde 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1º dia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não cumprimento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prazo. Danos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morais e materiais e lucro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cessante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Defeito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construção: vícios aparentes: prazo 90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dias após 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entrega.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ocultos: queixa em até um ano. Sem solução, até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Taxas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abusivas: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comissão: 3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após seu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pagamento total.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Devolução em dobro com correção 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juros. 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estituição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vez em 15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dias.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Depois, 10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% de multa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penhora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bens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(imobiliária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 da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construtora)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Juros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juros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5 anos do término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contrato. Jurisprudência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STJ e STF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Metragem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Se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comprovada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diferença no tamanho de qualquer dos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compartimentos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superior a 5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%: complemento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 área, o abatimento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ou rescisão. Restituição à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vista,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 multa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juros.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Indenização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danos morais e materiais e lucro cessante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Tucci – presença próxima reunião</a:t>
            </a:r>
            <a:endParaRPr lang="pt-BR" sz="1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38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dobro e demais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Próximos passos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Convite para ADEMI participar em nossa reunião do CJ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PL 178 – aprovação na Câmara – CCJ redação final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Período de Tolerância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Multa de 1% sobre valores pagos + 0,5% ao mês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Obrigações sobre informações aos </a:t>
            </a:r>
            <a:r>
              <a:rPr lang="pt-BR" dirty="0" err="1" smtClean="0"/>
              <a:t>compradore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287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25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>
              <a:defRPr/>
            </a:pP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Desburocratização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 -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outras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frentes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Agenda com ARISP e com CETIP (mensageria) – acompanhamento quinzenal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Evento dia 29/9 - Registro Eletrônico/ outros pontos de melhoria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Bancos - Itaú, Bradesco, Caixa, Santander, BB, </a:t>
            </a:r>
            <a:r>
              <a:rPr lang="pt-BR" sz="1700" dirty="0" smtClean="0"/>
              <a:t>HSBC, ABECIP, ARISP</a:t>
            </a:r>
            <a:r>
              <a:rPr lang="pt-BR" sz="1700" dirty="0" smtClean="0"/>
              <a:t>, </a:t>
            </a:r>
            <a:r>
              <a:rPr lang="pt-BR" sz="1700" dirty="0" smtClean="0"/>
              <a:t>IRIB, CETIP </a:t>
            </a:r>
            <a:endParaRPr lang="pt-BR" sz="17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Aplicativo para individualização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Lançamento </a:t>
            </a:r>
            <a:r>
              <a:rPr lang="pt-BR" sz="1700" dirty="0" smtClean="0"/>
              <a:t>19</a:t>
            </a:r>
            <a:r>
              <a:rPr lang="pt-BR" sz="1700" dirty="0" smtClean="0"/>
              <a:t>/9 </a:t>
            </a:r>
            <a:r>
              <a:rPr lang="pt-BR" sz="1700" dirty="0" smtClean="0"/>
              <a:t>– teste </a:t>
            </a:r>
            <a:r>
              <a:rPr lang="pt-BR" sz="1700" dirty="0" smtClean="0"/>
              <a:t>Trisul – apresentação em evento com Secovi em 19/9</a:t>
            </a:r>
            <a:endParaRPr lang="pt-BR" sz="1700" dirty="0" smtClean="0"/>
          </a:p>
          <a:p>
            <a:endParaRPr lang="pt-BR" sz="1700" b="1" dirty="0"/>
          </a:p>
          <a:p>
            <a:r>
              <a:rPr lang="pt-BR" sz="1700" b="1" dirty="0" smtClean="0"/>
              <a:t>Ouvidoria</a:t>
            </a:r>
            <a:r>
              <a:rPr lang="pt-BR" sz="1700" b="1" dirty="0"/>
              <a:t> </a:t>
            </a:r>
            <a:r>
              <a:rPr lang="pt-BR" sz="1700" b="1" dirty="0" smtClean="0"/>
              <a:t>(ARISP)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Flauzilino – agendamento com Pres. TJ </a:t>
            </a:r>
            <a:r>
              <a:rPr lang="pt-BR" sz="1700" dirty="0" err="1" smtClean="0"/>
              <a:t>Nalini</a:t>
            </a:r>
            <a:r>
              <a:rPr lang="pt-BR" sz="1700" dirty="0" smtClean="0"/>
              <a:t> - acompanhar</a:t>
            </a:r>
            <a:endParaRPr lang="pt-BR" sz="17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/>
          </a:p>
          <a:p>
            <a:r>
              <a:rPr lang="pt-BR" sz="1700" b="1" dirty="0" smtClean="0"/>
              <a:t>Unificação de extratos bancários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Modelo construído com sugestões das empresas, com liderança de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Reuniões com ABECIP (7/8), Caixa, (12/8 – nova reunião em 10/9), Itaú, Bradesco, Santander – a ser agendado BB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Propostas enviadas – GT com bancos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9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64356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</p:spPr>
        <p:txBody>
          <a:bodyPr vert="horz" lIns="0" tIns="0" rIns="0" bIns="0" rtlCol="0" anchor="t">
            <a:norm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Burocracia, Licenciamentos – O Custo da Burocracia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Simplificação legal, unificação das análises, informatização, gestão, divulgação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Resgate da credibilidade - </a:t>
            </a:r>
            <a:r>
              <a:rPr lang="pt-BR" sz="1700" dirty="0" err="1" smtClean="0"/>
              <a:t>perenização</a:t>
            </a:r>
            <a:r>
              <a:rPr lang="pt-BR" sz="1700" dirty="0" smtClean="0"/>
              <a:t> de melhorias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Bandeira de modernidade, de crescimento e transparência (</a:t>
            </a:r>
            <a:r>
              <a:rPr lang="pt-BR" sz="1700" dirty="0" err="1" smtClean="0"/>
              <a:t>anti-corrupção</a:t>
            </a:r>
            <a:r>
              <a:rPr lang="pt-BR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Frentes (correspondência SEL 15/8)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Prefeito – visão de médio prazo, investimentos, consolidação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Prefeito e Secretários – continuidade das discussões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SEL – mapeamento de gargalos, minuta de </a:t>
            </a:r>
            <a:r>
              <a:rPr lang="pt-BR" sz="1700" dirty="0" err="1" smtClean="0"/>
              <a:t>doaçõa</a:t>
            </a:r>
            <a:endParaRPr lang="pt-BR" sz="1700" dirty="0" smtClean="0"/>
          </a:p>
          <a:p>
            <a:pPr lvl="1"/>
            <a:endParaRPr lang="pt-BR" sz="1700" dirty="0"/>
          </a:p>
          <a:p>
            <a:r>
              <a:rPr lang="pt-BR" sz="1700" b="1" dirty="0" smtClean="0"/>
              <a:t>Frente </a:t>
            </a:r>
            <a:r>
              <a:rPr lang="pt-BR" sz="1700" b="1" dirty="0"/>
              <a:t>Nacional de Prefeitos </a:t>
            </a:r>
            <a:r>
              <a:rPr lang="pt-BR" sz="1700" dirty="0"/>
              <a:t>– reunião em SP em </a:t>
            </a:r>
            <a:r>
              <a:rPr lang="pt-BR" sz="1700" dirty="0" smtClean="0"/>
              <a:t>21/5; nova reunião em 10/10</a:t>
            </a:r>
          </a:p>
          <a:p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Sec. Urbanismo </a:t>
            </a:r>
            <a:r>
              <a:rPr lang="pt-BR" sz="1700" dirty="0"/>
              <a:t>– RJ, POA, Fortaleza, Curitiba, Belém, Olinda, SBC, BNDES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Apresentações e trocas nos fóruns da FNP em setembro e novembro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Replicar encontros da ABRASF – Assoc. Bras. dos Secretários de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Seguro </a:t>
            </a:r>
            <a:r>
              <a:rPr lang="pt-BR" sz="1700" dirty="0" err="1"/>
              <a:t>func</a:t>
            </a:r>
            <a:r>
              <a:rPr lang="pt-BR" sz="1700" dirty="0"/>
              <a:t>. público – produto </a:t>
            </a:r>
            <a:r>
              <a:rPr lang="pt-BR" sz="1700" dirty="0" smtClean="0"/>
              <a:t>na SUSEP à espera de um piloto – Campinas?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em Curitiba – 10/10 – participação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/>
              <a:t>Rio de Janeiro – </a:t>
            </a:r>
            <a:r>
              <a:rPr lang="pt-BR" sz="1700" dirty="0"/>
              <a:t>Secretária Madalena -  21/5 – alternativa para </a:t>
            </a:r>
            <a:r>
              <a:rPr lang="pt-BR" sz="1700" dirty="0" err="1" smtClean="0"/>
              <a:t>Falconi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Apresentação de proposta</a:t>
            </a:r>
            <a:endParaRPr lang="pt-BR" sz="1700" dirty="0"/>
          </a:p>
          <a:p>
            <a:endParaRPr lang="pt-BR" sz="17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10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893951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9" y="226525"/>
            <a:ext cx="8696325" cy="322750"/>
          </a:xfrm>
        </p:spPr>
        <p:txBody>
          <a:bodyPr vert="horz" lIns="0" tIns="0" rIns="0" bIns="0" rtlCol="0" anchor="t">
            <a:normAutofit/>
          </a:bodyPr>
          <a:lstStyle/>
          <a:p>
            <a:pPr defTabSz="914145"/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Burocracia, Licenciamentos – O Custo da Burocracia  - Porto Alegre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764704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/>
              <a:t>R</a:t>
            </a:r>
            <a:r>
              <a:rPr lang="pt-BR" sz="1700" b="1" dirty="0" smtClean="0"/>
              <a:t>eunião </a:t>
            </a:r>
            <a:r>
              <a:rPr lang="pt-BR" sz="1700" b="1" dirty="0"/>
              <a:t>com Secretário </a:t>
            </a:r>
            <a:r>
              <a:rPr lang="pt-BR" sz="1700" b="1" dirty="0" smtClean="0"/>
              <a:t>Cristiano Tatsch em 18/8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Avanços </a:t>
            </a:r>
            <a:r>
              <a:rPr lang="pt-BR" sz="1700" dirty="0" smtClean="0"/>
              <a:t> - vontade </a:t>
            </a:r>
            <a:r>
              <a:rPr lang="pt-BR" sz="1700" dirty="0"/>
              <a:t>de Prefeito e </a:t>
            </a:r>
            <a:r>
              <a:rPr lang="pt-BR" sz="1700" dirty="0" err="1"/>
              <a:t>empoderamento</a:t>
            </a:r>
            <a:r>
              <a:rPr lang="pt-BR" sz="1700" dirty="0"/>
              <a:t> de Secretaria de </a:t>
            </a:r>
            <a:r>
              <a:rPr lang="pt-BR" sz="1700" dirty="0" smtClean="0"/>
              <a:t>Licenciamentos, com controle de aprovações</a:t>
            </a:r>
            <a:r>
              <a:rPr lang="pt-BR" sz="1700" dirty="0"/>
              <a:t>, incluindo questões urbanísticas, ambientais, planejamento, </a:t>
            </a:r>
            <a:r>
              <a:rPr lang="pt-BR" sz="1700" dirty="0" smtClean="0"/>
              <a:t>mobilidade, TI. </a:t>
            </a:r>
            <a:endParaRPr lang="pt-BR" sz="1700" dirty="0"/>
          </a:p>
          <a:p>
            <a:r>
              <a:rPr lang="pt-BR" sz="17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TI </a:t>
            </a:r>
            <a:r>
              <a:rPr lang="pt-BR" sz="1700" dirty="0" smtClean="0"/>
              <a:t>-  empesas </a:t>
            </a:r>
            <a:r>
              <a:rPr lang="pt-BR" sz="1700" dirty="0"/>
              <a:t>de processamento lentas e desatualizadas. </a:t>
            </a:r>
            <a:r>
              <a:rPr lang="pt-BR" sz="1700" dirty="0" smtClean="0"/>
              <a:t>Núcleo </a:t>
            </a:r>
            <a:r>
              <a:rPr lang="pt-BR" sz="1700" dirty="0"/>
              <a:t>de controle </a:t>
            </a:r>
            <a:r>
              <a:rPr lang="pt-BR" sz="1700" dirty="0" smtClean="0"/>
              <a:t>básico </a:t>
            </a:r>
            <a:r>
              <a:rPr lang="pt-BR" sz="1700" dirty="0"/>
              <a:t>mais terceirização é o </a:t>
            </a:r>
            <a:r>
              <a:rPr lang="pt-BR" sz="1700" dirty="0" smtClean="0"/>
              <a:t>caminho.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Definição </a:t>
            </a:r>
            <a:r>
              <a:rPr lang="pt-BR" sz="1700" dirty="0"/>
              <a:t>de responsabilidades – em POA, prefeitura parou de garantir </a:t>
            </a:r>
            <a:r>
              <a:rPr lang="pt-BR" sz="1700" dirty="0" err="1"/>
              <a:t>MDs</a:t>
            </a:r>
            <a:r>
              <a:rPr lang="pt-BR" sz="1700" dirty="0"/>
              <a:t>, com diretrizes, que eram concedidas em cima de base de dados com inconsistências. Com isso, paralização nas aprovações e queda de braço com setor privado. Gestão: interesses contrariados são outro fator de </a:t>
            </a:r>
            <a:r>
              <a:rPr lang="pt-BR" sz="1700" dirty="0" smtClean="0"/>
              <a:t>paralização.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Modelos </a:t>
            </a:r>
            <a:r>
              <a:rPr lang="pt-BR" sz="1700" dirty="0"/>
              <a:t>são necessários. </a:t>
            </a:r>
            <a:r>
              <a:rPr lang="pt-BR" sz="1700" dirty="0" smtClean="0"/>
              <a:t>PGPQ </a:t>
            </a:r>
            <a:r>
              <a:rPr lang="pt-BR" sz="1700" dirty="0"/>
              <a:t>– Gerdau – player neutro. Criação de programa para gerenciamento de licenciamentos já teria sido </a:t>
            </a:r>
            <a:r>
              <a:rPr lang="pt-BR" sz="1700" dirty="0" smtClean="0"/>
              <a:t>elaborado.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Agência </a:t>
            </a:r>
            <a:r>
              <a:rPr lang="pt-BR" sz="1700" dirty="0"/>
              <a:t>com prazo que supere os 4 anos de </a:t>
            </a:r>
            <a:r>
              <a:rPr lang="pt-BR" sz="1700" dirty="0" smtClean="0"/>
              <a:t>mandato.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Encontro </a:t>
            </a:r>
            <a:r>
              <a:rPr lang="pt-BR" sz="1700" dirty="0"/>
              <a:t>mensal de Secretários </a:t>
            </a:r>
            <a:r>
              <a:rPr lang="pt-BR" sz="1700" dirty="0" smtClean="0"/>
              <a:t>de Licenciamento - identificação </a:t>
            </a:r>
            <a:r>
              <a:rPr lang="pt-BR" sz="1700" dirty="0"/>
              <a:t>e disseminação de modelos. </a:t>
            </a:r>
            <a:r>
              <a:rPr lang="pt-BR" sz="1700" dirty="0" smtClean="0"/>
              <a:t>Agenda FNP</a:t>
            </a:r>
            <a:endParaRPr lang="pt-BR" sz="1700" b="1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511409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9" y="226525"/>
            <a:ext cx="8696325" cy="322750"/>
          </a:xfrm>
        </p:spPr>
        <p:txBody>
          <a:bodyPr vert="horz" lIns="0" tIns="0" rIns="0" bIns="0" rtlCol="0" anchor="t">
            <a:norm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Burocracia, Licenciamentos – O Custo da Burocracia  - Campinas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11"/>
            <a:ext cx="8624887" cy="68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err="1" smtClean="0"/>
              <a:t>Comunitas</a:t>
            </a:r>
            <a:r>
              <a:rPr lang="pt-BR" sz="1700" b="1" dirty="0" smtClean="0"/>
              <a:t> </a:t>
            </a:r>
            <a:r>
              <a:rPr lang="pt-BR" sz="1700" dirty="0"/>
              <a:t>– R$ 1.800 mil, 12 meses, R$ 800 mil captados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R$ 300 mil ABRAINC, adicionais até R$ 100 mil para total de R$ 1 MM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R$ 1.300 mil para </a:t>
            </a:r>
            <a:r>
              <a:rPr lang="pt-BR" sz="1700" dirty="0" err="1"/>
              <a:t>Falconi</a:t>
            </a:r>
            <a:r>
              <a:rPr lang="pt-BR" sz="1700" dirty="0"/>
              <a:t>, R$ 500 mil para </a:t>
            </a:r>
            <a:r>
              <a:rPr lang="pt-BR" sz="1700" dirty="0" err="1"/>
              <a:t>Comunitas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Alto risco de não atingimento de objetivos por Governança: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Reuniões periódicas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Instância de confirmação ou não de continuidade do Projeto, com seu custeio, após apresentação de diagnóstico ao Prefeito, em 4 </a:t>
            </a:r>
            <a:r>
              <a:rPr lang="pt-BR" sz="1700" dirty="0" smtClean="0"/>
              <a:t>meses</a:t>
            </a:r>
          </a:p>
          <a:p>
            <a:pPr lvl="1"/>
            <a:endParaRPr lang="pt-BR" sz="1700" dirty="0" smtClean="0"/>
          </a:p>
          <a:p>
            <a:r>
              <a:rPr lang="pt-BR" sz="1700" b="1" dirty="0" smtClean="0"/>
              <a:t>Reunião com o Prefeito Jonas </a:t>
            </a:r>
            <a:r>
              <a:rPr lang="pt-BR" sz="1700" b="1" dirty="0" err="1" smtClean="0"/>
              <a:t>Donizetti</a:t>
            </a:r>
            <a:r>
              <a:rPr lang="pt-BR" sz="1700" b="1" dirty="0" smtClean="0"/>
              <a:t> em 2/9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Não há modelo adequado -  este deve ser criado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Criação de um modelo e possível disseminação é o caminho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Seguro Funcionário Público </a:t>
            </a:r>
            <a:r>
              <a:rPr lang="pt-BR" sz="1700" dirty="0" smtClean="0"/>
              <a:t>interessa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Início de trabalhos de revisão de legislação, informações, aprovação on-line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Plano Diretor e LUOS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Trabalho iniciado com </a:t>
            </a:r>
            <a:r>
              <a:rPr lang="pt-BR" sz="1700" dirty="0" err="1" smtClean="0"/>
              <a:t>Comunitas</a:t>
            </a:r>
            <a:r>
              <a:rPr lang="pt-BR" sz="1700" dirty="0" smtClean="0"/>
              <a:t> – entidade neutra já atuante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Relato de questões de governança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Busca com Sec/ Chefe de Gabinete Michel Ferreira de conciliação. Alternativas: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Agenda </a:t>
            </a:r>
            <a:r>
              <a:rPr lang="pt-BR" sz="1700" dirty="0" err="1"/>
              <a:t>C</a:t>
            </a:r>
            <a:r>
              <a:rPr lang="pt-BR" sz="1700" dirty="0" err="1" smtClean="0"/>
              <a:t>omunitas</a:t>
            </a:r>
            <a:r>
              <a:rPr lang="pt-BR" sz="1700" dirty="0" smtClean="0"/>
              <a:t> + agenda paralela com Secretários para reforço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Agenda em paralelo com </a:t>
            </a:r>
            <a:r>
              <a:rPr lang="pt-BR" sz="1700" dirty="0" err="1"/>
              <a:t>F</a:t>
            </a:r>
            <a:r>
              <a:rPr lang="pt-BR" sz="1700" dirty="0" err="1" smtClean="0"/>
              <a:t>alconi</a:t>
            </a:r>
            <a:r>
              <a:rPr lang="pt-BR" sz="17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Assessoria técnica à </a:t>
            </a:r>
            <a:r>
              <a:rPr lang="pt-BR" sz="1700" dirty="0" err="1" smtClean="0"/>
              <a:t>Comunitas</a:t>
            </a:r>
            <a:r>
              <a:rPr lang="pt-BR" sz="1700" dirty="0" smtClean="0"/>
              <a:t> sem desembolsos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Próximos passos – detalhamento com Secretário Michel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endParaRPr lang="pt-BR" sz="1700" dirty="0" smtClean="0"/>
          </a:p>
          <a:p>
            <a:endParaRPr lang="pt-BR" sz="17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12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201378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859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88640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O Custo da Burocracia no Imóvel - agenda 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7" y="620690"/>
            <a:ext cx="8361561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Modelo </a:t>
            </a:r>
            <a:r>
              <a:rPr lang="pt-BR" b="1" dirty="0"/>
              <a:t>simplificado com o que se </a:t>
            </a:r>
            <a:r>
              <a:rPr lang="pt-BR" b="1" dirty="0" smtClean="0"/>
              <a:t>quer</a:t>
            </a: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Outputs – diretrizes para terrenos e aprovações </a:t>
            </a: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Processo declaratório</a:t>
            </a:r>
          </a:p>
          <a:p>
            <a:pPr marL="800100" lvl="1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Simplificação na Legislação</a:t>
            </a:r>
          </a:p>
          <a:p>
            <a:pPr marL="800100" lvl="1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Controles adequados via informatização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Balcão </a:t>
            </a:r>
            <a:r>
              <a:rPr lang="pt-BR" dirty="0" smtClean="0"/>
              <a:t>Único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/>
              <a:t>Identificação de Prefeituras-piloto </a:t>
            </a:r>
            <a:r>
              <a:rPr lang="pt-BR" b="1" dirty="0"/>
              <a:t>(vontade política / </a:t>
            </a:r>
            <a:r>
              <a:rPr lang="pt-BR" b="1" dirty="0" smtClean="0"/>
              <a:t>relevância)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 smtClean="0"/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Mapear </a:t>
            </a:r>
            <a:r>
              <a:rPr lang="pt-BR" dirty="0"/>
              <a:t>processo de aprovação utilizado nas prefeituras-piloto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Levantar atores e definir agenda.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Propor </a:t>
            </a:r>
            <a:r>
              <a:rPr lang="pt-BR" dirty="0"/>
              <a:t>revisão de legislações pertinentes ao tema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Definir </a:t>
            </a:r>
            <a:r>
              <a:rPr lang="pt-BR" dirty="0"/>
              <a:t>estratégias para utilização do modelo </a:t>
            </a:r>
            <a:r>
              <a:rPr lang="pt-BR" dirty="0" smtClean="0"/>
              <a:t>(completo </a:t>
            </a:r>
            <a:r>
              <a:rPr lang="pt-BR" dirty="0"/>
              <a:t>ou parcial)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Criar </a:t>
            </a:r>
            <a:r>
              <a:rPr lang="pt-BR" dirty="0"/>
              <a:t>“selo” para as prefeituras que adotarem o modelo – visibilidade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Disseminar as </a:t>
            </a:r>
            <a:r>
              <a:rPr lang="pt-BR" dirty="0"/>
              <a:t>práticas adotadas e melhorias conquistadas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13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1172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9" y="188640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O Custo da Burocracia no Imóvel - agenda 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7" y="620688"/>
            <a:ext cx="851217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Desburocratização nos Licenciamentos</a:t>
            </a:r>
            <a:r>
              <a:rPr lang="pt-BR" sz="1500" dirty="0"/>
              <a:t> </a:t>
            </a:r>
          </a:p>
          <a:p>
            <a:r>
              <a:rPr lang="pt-BR" sz="1500" dirty="0"/>
              <a:t>O processo de licenciamentos que hoje se tem é fruto de acúmulo de regulações e exigências que se sobrepõem sem gerar valor ou controles desejáveis. Isto se soma a fluxos inadequados e controles pouco eficientes. Conforme o estudo O Custo da Burocracia no Imóvel, elaborado pela consultoria </a:t>
            </a:r>
            <a:r>
              <a:rPr lang="pt-BR" sz="1500" dirty="0" err="1"/>
              <a:t>Booz&amp;Co</a:t>
            </a:r>
            <a:r>
              <a:rPr lang="pt-BR" sz="1500" dirty="0"/>
              <a:t>. apoiada pelo MBC, conforme iniciativa da ABRAINC e da CBIC, a burocracia excessiva contribui para um desperdício de 19 </a:t>
            </a:r>
            <a:r>
              <a:rPr lang="pt-BR" sz="1500" dirty="0" err="1"/>
              <a:t>bilhōes</a:t>
            </a:r>
            <a:r>
              <a:rPr lang="pt-BR" sz="1500" dirty="0"/>
              <a:t> de reais por ano, custeados pelos compradores e pela sociedade. Este custeio se dá via um incremento nos valores pagos (em nédia 12% do valor) e nos prazos de consecução dos projetos muito superiores aos necessários.</a:t>
            </a:r>
          </a:p>
          <a:p>
            <a:r>
              <a:rPr lang="pt-BR" sz="1500" dirty="0"/>
              <a:t> </a:t>
            </a:r>
          </a:p>
          <a:p>
            <a:r>
              <a:rPr lang="pt-BR" sz="1500" dirty="0"/>
              <a:t>Nesta oportunidade, propomos uma radical revisão destes processos em prol da produtividade, da transparência e do bom encaminhamento dos processos. Esta proposta pode ser dividida em 4 etapas, conforme abaixo, que devem ser encaminhadas de forma simultânea. Com isso, se terá um modelo de aprovações que, disseminado, trará substanciais ganhos para o ente público no desempenho de seu papel, para a sociedade e para a produção imobiliária de forma adequada no país.</a:t>
            </a:r>
          </a:p>
          <a:p>
            <a:r>
              <a:rPr lang="pt-BR" sz="1500" dirty="0"/>
              <a:t> </a:t>
            </a:r>
          </a:p>
          <a:p>
            <a:r>
              <a:rPr lang="pt-BR" sz="1500" b="1" dirty="0"/>
              <a:t>1 - O caráter declaratório</a:t>
            </a:r>
            <a:r>
              <a:rPr lang="pt-BR" sz="1500" dirty="0"/>
              <a:t> </a:t>
            </a:r>
          </a:p>
          <a:p>
            <a:r>
              <a:rPr lang="pt-BR" sz="1500" dirty="0"/>
              <a:t>A responsabilidade pelo cumprimento das normas e procedimentos adequados deve ser do proponente - a empresa responsável pelo projeto e seus responsáveis técnicos. O órgão estatal deve concentrar seu foco na fiscalização da execução, conforme tais normas e procedimentos. Isto reduz a burocracia, os prazos de aprovação e permite o foco na fiscalização, que deve ser eficaz, com foco e controles adequados, com consistente punição às irregularidades encontradas. Pelo desafogo do ente público, pelo </a:t>
            </a:r>
            <a:r>
              <a:rPr lang="pt-BR" sz="1500" dirty="0" err="1"/>
              <a:t>destravamento</a:t>
            </a:r>
            <a:r>
              <a:rPr lang="pt-BR" sz="1500" dirty="0"/>
              <a:t> das operações e pelos controles adequados, esta mudança de visão é fundamental. 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14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9922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9" y="188640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O Custo da Burocracia no Imóvel - agenda 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7" y="620690"/>
            <a:ext cx="8361561" cy="611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0" b="1" dirty="0"/>
              <a:t>2 - A Simplificação da Legislação</a:t>
            </a:r>
            <a:endParaRPr lang="pt-BR" sz="1450" dirty="0"/>
          </a:p>
          <a:p>
            <a:r>
              <a:rPr lang="pt-BR" sz="1450" dirty="0"/>
              <a:t> Para isso, as normas devem ser claras e objetivas. Regras não claras são a raiz da insegurança do servidor público e da empresa privada. Elas também são onde surgem a discricionariedade, a concussão e a corrupção. Não se devem deixar margem à subjetividade e a interpretações divergentes. É primordial um esforço e ação do ente público e seu mandatário para revisão da regulação pela supressão de superposições e contradições. Propomos a designação de um grupo de trabalho com este fim, com um prazo de 6 meses para a preparação de Decretos, Portarias e alterações regulatórias para aprovação e finalização deste trabalho, que deve incluir o viés declaratório acima descrito.</a:t>
            </a:r>
          </a:p>
          <a:p>
            <a:r>
              <a:rPr lang="pt-BR" sz="1450" dirty="0"/>
              <a:t> </a:t>
            </a:r>
          </a:p>
          <a:p>
            <a:r>
              <a:rPr lang="pt-BR" sz="1450" b="1" dirty="0"/>
              <a:t>3 - O Controle das Informações</a:t>
            </a:r>
            <a:r>
              <a:rPr lang="pt-BR" sz="1450" dirty="0"/>
              <a:t> </a:t>
            </a:r>
          </a:p>
          <a:p>
            <a:r>
              <a:rPr lang="pt-BR" sz="1450" dirty="0"/>
              <a:t>Para a eficiência nos controles e segurança na fiscalização, a informatização e o cruzamento de informações é fundamental. Assim, é necessário um plano de informatização e de controle, sob gestão da Secretaria de Licenciamentos, e possível contratação de ente terceirizado, a ser contratado de acordo com a legislação pertinente. É necessária a definição de escopo dos serviços para efetuação de licitação no menor prazo possível, visando implementação do trabalho até meados de 2015.  </a:t>
            </a:r>
          </a:p>
          <a:p>
            <a:r>
              <a:rPr lang="pt-BR" sz="1450" dirty="0"/>
              <a:t> </a:t>
            </a:r>
          </a:p>
          <a:p>
            <a:r>
              <a:rPr lang="pt-BR" sz="1450" b="1" dirty="0"/>
              <a:t>4-  o Balcão Único</a:t>
            </a:r>
            <a:r>
              <a:rPr lang="pt-BR" sz="1450" dirty="0"/>
              <a:t> </a:t>
            </a:r>
          </a:p>
          <a:p>
            <a:r>
              <a:rPr lang="pt-BR" sz="1450" dirty="0"/>
              <a:t>Com os instrumentos acima descritos, os processos teriam condições de transitar com mais fluidez e eficiência nas instâncias de aprovação. Para que isto de fato ocorra, devem ser fixados prazos e responsabilidades para os departamentos e secretarias envolvidos. Dada a interdependência das análises, propõe-se o Balcão Único - entrada única, apreciação de forma colegiada e prazo para manifestação total de até 30 dias. Vencido este prazo sem manifestação do ente público, o projeto deverá ser considerado aprovado.  Analogamente, a definição de diretrizes para terrenos também obedecerá o mesmo princípio, com definição de prazo de 15 dias para sua definição. Propomos que a revisão da regulação acima descrita inclua estas definições no desenho </a:t>
            </a:r>
            <a:r>
              <a:rPr lang="pt-BR" sz="1450"/>
              <a:t>das aprovações.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15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6469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91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COAF- </a:t>
            </a: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Cofeci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Parecer PGFN/CAF – 749/2008 – legislação do corretor de imóveis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 err="1" smtClean="0"/>
              <a:t>Cofeci</a:t>
            </a:r>
            <a:r>
              <a:rPr lang="pt-BR" dirty="0" smtClean="0"/>
              <a:t> 1.168/2.010 – regulação e fiscalização de corretores, incorporadores, imobiliárias, loteadores a cargo do </a:t>
            </a:r>
            <a:r>
              <a:rPr lang="pt-BR" dirty="0" err="1" smtClean="0"/>
              <a:t>Cofeci</a:t>
            </a:r>
            <a:r>
              <a:rPr lang="pt-BR" dirty="0" smtClean="0"/>
              <a:t> e dos CRECI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COAF deveria se manifestar sobre competência supervisora sobre os incorporadores e submeter questão á consultoria MTE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Reunião 6/8 – Secovi, CBIC, COAF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Cofeci</a:t>
            </a:r>
            <a:r>
              <a:rPr lang="pt-BR" dirty="0"/>
              <a:t> regulador no caso de ativo circulante; lei regula não só atividade do profissional, regula atividade de compra e venda de </a:t>
            </a:r>
            <a:r>
              <a:rPr lang="pt-BR" dirty="0" smtClean="0"/>
              <a:t>imóvel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/>
              <a:t>14 -</a:t>
            </a:r>
            <a:r>
              <a:rPr lang="pt-BR" dirty="0" smtClean="0"/>
              <a:t> fiscalização da atividade imobiliária pelo COAF será revogada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Cofeci</a:t>
            </a:r>
            <a:r>
              <a:rPr lang="pt-BR" dirty="0" smtClean="0"/>
              <a:t>: até PF que compra e vende imóveis habitualmente sob sua fiscalização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Se </a:t>
            </a:r>
            <a:r>
              <a:rPr lang="pt-BR" dirty="0" err="1" smtClean="0"/>
              <a:t>Cofeci</a:t>
            </a:r>
            <a:r>
              <a:rPr lang="pt-BR" dirty="0" smtClean="0"/>
              <a:t> disser que é regulador  COAF não contestará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r>
              <a:rPr lang="pt-BR" b="1" smtClean="0"/>
              <a:t>Defesa Judicial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Escritório </a:t>
            </a:r>
            <a:r>
              <a:rPr lang="pt-BR" dirty="0"/>
              <a:t>– </a:t>
            </a:r>
            <a:r>
              <a:rPr lang="pt-BR" dirty="0" smtClean="0"/>
              <a:t>Luiz Eduardo Sá Roriz (DF)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para a CBIC – participação ABRAINC e Secovi-SP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Fiscalização das incorporadoras pelo COFECI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R$ 100 mil + R$ 200 mil </a:t>
            </a:r>
            <a:r>
              <a:rPr lang="pt-BR" dirty="0" smtClean="0"/>
              <a:t>(êxito -  trânsito em julgado ou acordo, com 20% de desconto)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704013" y="6309320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5796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Outros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assuntos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92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CETIP – cláusula de autorização para troca de informações de crédito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endParaRPr lang="pt-BR" dirty="0"/>
          </a:p>
          <a:p>
            <a:pPr lvl="0"/>
            <a:r>
              <a:rPr lang="pt-BR" b="1" dirty="0"/>
              <a:t>Prefeitura SP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Atualizações de cadastro -  IPTU e ITBI - propostas p/ Sec. Marcos Cruz (17/6)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Ação efetiva - atualização do cadastro p/ regularização das cobranças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Revisão do fluxo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IPTU – Gafisa se dispôs a enviar texto a respeito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err="1" smtClean="0"/>
              <a:t>PLs</a:t>
            </a:r>
            <a:r>
              <a:rPr lang="pt-BR" b="1" dirty="0" smtClean="0"/>
              <a:t> </a:t>
            </a:r>
            <a:r>
              <a:rPr lang="pt-BR" b="1" dirty="0"/>
              <a:t>Código Comercial 1572/2011  - Dep. Vicente Campos/Fabio </a:t>
            </a:r>
            <a:r>
              <a:rPr lang="pt-BR" b="1" dirty="0" err="1"/>
              <a:t>Ulhoa</a:t>
            </a:r>
            <a:r>
              <a:rPr lang="pt-BR" b="1" dirty="0"/>
              <a:t> e PL 487/2013 – </a:t>
            </a:r>
            <a:r>
              <a:rPr lang="pt-BR" b="1" dirty="0" err="1"/>
              <a:t>Sen.Renan</a:t>
            </a:r>
            <a:r>
              <a:rPr lang="pt-BR" b="1" dirty="0"/>
              <a:t> Calheiros/Fabio </a:t>
            </a:r>
            <a:r>
              <a:rPr lang="pt-BR" b="1" dirty="0" err="1"/>
              <a:t>Ulhoa</a:t>
            </a:r>
            <a:r>
              <a:rPr lang="pt-BR" b="1" dirty="0"/>
              <a:t>) </a:t>
            </a:r>
            <a:endParaRPr lang="pt-BR" dirty="0"/>
          </a:p>
          <a:p>
            <a:pPr marL="342900" lvl="0" indent="-342900" eaLnBrk="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Função Social da Empresa</a:t>
            </a:r>
            <a:r>
              <a:rPr lang="pt-BR" dirty="0"/>
              <a:t>, responsabilidades, interferências, proteção à parte econômica mais fraca, nomeação de fiscal temporário.</a:t>
            </a:r>
          </a:p>
          <a:p>
            <a:pPr marL="342900" lvl="0" indent="-342900" eaLnBrk="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dirty="0"/>
          </a:p>
          <a:p>
            <a:r>
              <a:rPr lang="pt-BR" b="1" dirty="0"/>
              <a:t>CADE - Lei 12.529/2011 </a:t>
            </a:r>
            <a:r>
              <a:rPr lang="pt-BR" dirty="0"/>
              <a:t>- aprovação prévia CADE p/ atos de concentração: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BMA </a:t>
            </a:r>
            <a:r>
              <a:rPr lang="pt-BR" dirty="0"/>
              <a:t>- Bárbara </a:t>
            </a:r>
            <a:r>
              <a:rPr lang="pt-BR" dirty="0" err="1"/>
              <a:t>Rozenberg</a:t>
            </a:r>
            <a:r>
              <a:rPr lang="pt-BR" dirty="0"/>
              <a:t> - Discussão geral com IDRAC – minuta nos será enviada para avaliação sobre oportunidade – prazo CADE – </a:t>
            </a:r>
            <a:r>
              <a:rPr lang="pt-BR" dirty="0" smtClean="0"/>
              <a:t>22/4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51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87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10999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Atualizações/ Relações de </a:t>
            </a:r>
            <a:r>
              <a:rPr lang="pt-BR" b="1" dirty="0" smtClean="0"/>
              <a:t>Trabalho </a:t>
            </a:r>
            <a:r>
              <a:rPr lang="pt-BR" b="1" dirty="0"/>
              <a:t>– </a:t>
            </a:r>
            <a:r>
              <a:rPr lang="pt-BR" b="1" dirty="0" smtClean="0"/>
              <a:t>9 </a:t>
            </a:r>
            <a:r>
              <a:rPr lang="pt-BR" b="1" dirty="0"/>
              <a:t>às </a:t>
            </a:r>
            <a:r>
              <a:rPr lang="pt-BR" b="1" dirty="0" smtClean="0"/>
              <a:t>9:30h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Regulamentação/ Condições de Trabalho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Modelo de Negócios, </a:t>
            </a:r>
            <a:r>
              <a:rPr lang="pt-BR" b="1" dirty="0" err="1" smtClean="0"/>
              <a:t>Distratos</a:t>
            </a:r>
            <a:r>
              <a:rPr lang="pt-BR" b="1" dirty="0" smtClean="0"/>
              <a:t> – 9:30h às 10:30h 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Ações e Grupos de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Cartilha - aproximação com Judiciário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Atualizações Modelo de Vendas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Outros assuntos -  10:30 às 11h</a:t>
            </a:r>
          </a:p>
          <a:p>
            <a:pPr lvl="0"/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</a:t>
            </a:r>
            <a:r>
              <a:rPr lang="pt-BR" smtClean="0"/>
              <a:t>, Registros</a:t>
            </a:r>
            <a:r>
              <a:rPr lang="pt-BR" dirty="0" smtClean="0"/>
              <a:t>, Código de Conduta, CETIP, outros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Atualizações e questões do trabalho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525383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664897" y="636841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1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Presidenciáveis </a:t>
            </a:r>
            <a:r>
              <a:rPr lang="pt-BR" b="1" dirty="0" smtClean="0"/>
              <a:t>- </a:t>
            </a:r>
            <a:r>
              <a:rPr lang="pt-BR" dirty="0" smtClean="0"/>
              <a:t>Marina </a:t>
            </a:r>
            <a:r>
              <a:rPr lang="pt-BR" dirty="0"/>
              <a:t>Silva – 15/9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dirty="0" smtClean="0"/>
              <a:t>ABRAINC, A </a:t>
            </a:r>
            <a:r>
              <a:rPr lang="pt-BR" dirty="0"/>
              <a:t>importância do 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custo da burocracia no imóvel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Os licenciamentos ambientai~; a função das incorporadoras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PMCMV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As questões do trabalho -  a terceirização na Construção </a:t>
            </a:r>
            <a:r>
              <a:rPr lang="pt-BR" dirty="0" smtClean="0"/>
              <a:t>Civil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Sustentabilidade – incentivos -  IPTU verde, ICMS, potencial construtivo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Governador </a:t>
            </a:r>
            <a:r>
              <a:rPr lang="pt-BR" b="1" dirty="0"/>
              <a:t>Alckmin – encontro com empresas na próxima semana - </a:t>
            </a:r>
            <a:r>
              <a:rPr lang="pt-BR" dirty="0"/>
              <a:t>ABRAINC, setor, burocracia (</a:t>
            </a:r>
            <a:r>
              <a:rPr lang="pt-BR" dirty="0" err="1"/>
              <a:t>Grapro</a:t>
            </a:r>
            <a:r>
              <a:rPr lang="pt-BR" dirty="0"/>
              <a:t>, Cetesb), HIS (Casa Paulista, Mananciais)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Ministro Mantega – encontro agendado pela CBIC - </a:t>
            </a:r>
            <a:r>
              <a:rPr lang="pt-BR" dirty="0"/>
              <a:t>PMCMV (Limites, RET), Registros -  sequência a reuniões com </a:t>
            </a:r>
            <a:r>
              <a:rPr lang="pt-BR" dirty="0" err="1"/>
              <a:t>Hereda</a:t>
            </a:r>
            <a:r>
              <a:rPr lang="pt-BR" dirty="0"/>
              <a:t> e </a:t>
            </a:r>
            <a:r>
              <a:rPr lang="pt-BR" dirty="0" err="1"/>
              <a:t>Caffarelli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Comunicação - </a:t>
            </a:r>
            <a:r>
              <a:rPr lang="pt-BR" dirty="0" smtClean="0"/>
              <a:t>respostas a artigos indevidos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Ana Medina – contato com Escritório David Teixeira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Buscar abertura de informações para somar ao debate – atrasos vs. não atrasos, custos para clientes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comunicação, eventos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21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STF - </a:t>
            </a:r>
            <a:r>
              <a:rPr lang="pt-BR" dirty="0" smtClean="0"/>
              <a:t>CENIBRA </a:t>
            </a:r>
            <a:r>
              <a:rPr lang="pt-BR" dirty="0"/>
              <a:t>contra decisão sobre </a:t>
            </a:r>
            <a:r>
              <a:rPr lang="pt-BR" dirty="0" smtClean="0"/>
              <a:t>atividade-fim, com repercussão geral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que assunto não pode ser regulado por Súmula.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por STF ou encaminhamento para lei (PL 4330 ou 87)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Contatos </a:t>
            </a:r>
            <a:r>
              <a:rPr lang="pt-BR" dirty="0"/>
              <a:t>CENIBRA, Min. Sydney </a:t>
            </a:r>
            <a:r>
              <a:rPr lang="pt-BR" dirty="0" smtClean="0"/>
              <a:t>Sanches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Assessoria para participação ABRAINC – Maria Fernanda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Petição para participação </a:t>
            </a:r>
            <a:r>
              <a:rPr lang="pt-BR" dirty="0" err="1" smtClean="0"/>
              <a:t>Amicus</a:t>
            </a:r>
            <a:r>
              <a:rPr lang="pt-BR" dirty="0" smtClean="0"/>
              <a:t> </a:t>
            </a:r>
            <a:r>
              <a:rPr lang="pt-BR" dirty="0" err="1" smtClean="0"/>
              <a:t>Curiae</a:t>
            </a:r>
            <a:r>
              <a:rPr lang="pt-BR" dirty="0" smtClean="0"/>
              <a:t> + Parecer </a:t>
            </a:r>
            <a:r>
              <a:rPr lang="pt-BR" dirty="0" err="1" smtClean="0"/>
              <a:t>Anamatra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Trabalho Escravo</a:t>
            </a:r>
            <a:endParaRPr lang="pt-BR" dirty="0"/>
          </a:p>
          <a:p>
            <a:r>
              <a:rPr lang="pt-BR" b="1" dirty="0"/>
              <a:t>PLS 432/2013 – Comissão Mista do Congresso Nacional, aguardando parecer do relator, senador Romero Jucá (PMDB/RO), às emendas de Plenário</a:t>
            </a:r>
            <a:r>
              <a:rPr lang="pt-BR" b="1" dirty="0" smtClean="0"/>
              <a:t>.</a:t>
            </a:r>
            <a:r>
              <a:rPr lang="pt-BR" b="1" dirty="0"/>
              <a:t> 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EC 81 (5/6/2014) - expropriação </a:t>
            </a:r>
            <a:r>
              <a:rPr lang="pt-BR" dirty="0"/>
              <a:t>de propriedades urbanas e rurais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PLS </a:t>
            </a:r>
            <a:r>
              <a:rPr lang="pt-BR" dirty="0"/>
              <a:t>432/2013, regulamenta </a:t>
            </a:r>
            <a:r>
              <a:rPr lang="pt-BR" dirty="0" smtClean="0"/>
              <a:t>e define </a:t>
            </a:r>
            <a:r>
              <a:rPr lang="pt-BR" dirty="0"/>
              <a:t>claramente o que é trabalho escravo, impedindo aplicação irrestrita da EC 81/2014.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ADIN</a:t>
            </a:r>
            <a:r>
              <a:rPr lang="pt-BR" dirty="0" smtClean="0"/>
              <a:t> pela ABRAINC para </a:t>
            </a:r>
            <a:r>
              <a:rPr lang="pt-BR" dirty="0" err="1" smtClean="0"/>
              <a:t>desconfigurar</a:t>
            </a:r>
            <a:r>
              <a:rPr lang="pt-BR" dirty="0" smtClean="0"/>
              <a:t> medida interministerial – Maria Fernanda – MRV, PDG, Direcional, Tenda, Emccamp, </a:t>
            </a:r>
            <a:r>
              <a:rPr lang="pt-BR" dirty="0" err="1" smtClean="0"/>
              <a:t>Brookfield</a:t>
            </a:r>
            <a:r>
              <a:rPr lang="pt-BR" dirty="0" smtClean="0"/>
              <a:t> – rateio facultativo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Formalização completa do setor </a:t>
            </a:r>
            <a:r>
              <a:rPr lang="pt-BR" dirty="0" smtClean="0"/>
              <a:t>– Propostas LCA, Pastore e 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Comitê de </a:t>
            </a:r>
            <a:r>
              <a:rPr lang="pt-BR" dirty="0" smtClean="0"/>
              <a:t>RH – retomar 2015 </a:t>
            </a:r>
          </a:p>
          <a:p>
            <a:pPr lvl="0"/>
            <a:r>
              <a:rPr lang="pt-BR" b="1" dirty="0"/>
              <a:t> 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Questões do Trabalho 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2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445154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Negócios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endas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6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Modelo de Negócios – vendas definitivas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692696"/>
            <a:ext cx="8759825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/>
              <a:t>Razões dos </a:t>
            </a:r>
            <a:r>
              <a:rPr lang="pt-BR" sz="1700" b="1" dirty="0" err="1" smtClean="0"/>
              <a:t>distratos</a:t>
            </a:r>
            <a:r>
              <a:rPr lang="pt-BR" sz="1700" b="1" dirty="0" smtClean="0"/>
              <a:t>:</a:t>
            </a:r>
          </a:p>
          <a:p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Crédito mal concedido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err="1" smtClean="0"/>
              <a:t>Flippers</a:t>
            </a:r>
            <a:r>
              <a:rPr lang="pt-BR" sz="1700" b="1" dirty="0" smtClean="0"/>
              <a:t>,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Reversão da situação econômica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/>
          </a:p>
          <a:p>
            <a:r>
              <a:rPr lang="pt-BR" sz="1700" b="1" dirty="0" smtClean="0"/>
              <a:t>1- Aprimoramento da análise de crédito.  GT </a:t>
            </a:r>
            <a:r>
              <a:rPr lang="pt-BR" sz="1700" b="1" dirty="0" err="1" smtClean="0"/>
              <a:t>Cyrela</a:t>
            </a:r>
            <a:r>
              <a:rPr lang="pt-BR" sz="1700" b="1" dirty="0" smtClean="0"/>
              <a:t>, Rossi, Tecnisa. </a:t>
            </a:r>
            <a:r>
              <a:rPr lang="pt-BR" sz="1700" b="1" dirty="0" err="1" smtClean="0"/>
              <a:t>Ex</a:t>
            </a:r>
            <a:r>
              <a:rPr lang="pt-BR" sz="1700" b="1" dirty="0" smtClean="0"/>
              <a:t>: CETIP: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I</a:t>
            </a:r>
            <a:r>
              <a:rPr lang="pt-BR" sz="1700" dirty="0" smtClean="0"/>
              <a:t>ntegração com informações de crédito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P</a:t>
            </a:r>
            <a:r>
              <a:rPr lang="pt-BR" sz="1700" dirty="0" smtClean="0"/>
              <a:t>rocessos no Médio Prazo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2 - Repasse antecipado – piloto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Discussão sobre médio prazo – CETIP, consultoria?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/>
              <a:t>Back-offices</a:t>
            </a:r>
            <a:r>
              <a:rPr lang="pt-BR" sz="1700" dirty="0" smtClean="0"/>
              <a:t>, SAC, Jurídico – racionalização -  2ª etapa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/>
          </a:p>
          <a:p>
            <a:r>
              <a:rPr lang="pt-BR" sz="1700" b="1" dirty="0" smtClean="0"/>
              <a:t>3 - Esclarecimentos- sociedade, 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Cartilha </a:t>
            </a:r>
            <a:r>
              <a:rPr lang="pt-BR" sz="1700" dirty="0"/>
              <a:t>para esclarecimentos e agendamentos para </a:t>
            </a:r>
            <a:r>
              <a:rPr lang="pt-BR" sz="1700" dirty="0" smtClean="0"/>
              <a:t>esclarecimentos/mudanças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Ação com Judiciário; </a:t>
            </a:r>
            <a:r>
              <a:rPr lang="pt-BR" sz="1700" dirty="0" smtClean="0"/>
              <a:t>RJ; encontros com Jornalistas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/>
              <a:t>4 - Discussão de </a:t>
            </a:r>
            <a:r>
              <a:rPr lang="pt-BR" sz="1700" b="1" dirty="0" smtClean="0"/>
              <a:t>médio prazo </a:t>
            </a:r>
            <a:r>
              <a:rPr lang="pt-BR" sz="1700" b="1" dirty="0"/>
              <a:t>sobre </a:t>
            </a:r>
            <a:r>
              <a:rPr lang="pt-BR" sz="1700" b="1" dirty="0" smtClean="0"/>
              <a:t>modelo de negócios, CDC </a:t>
            </a:r>
            <a:r>
              <a:rPr lang="pt-BR" sz="1700" b="1" dirty="0"/>
              <a:t>e outros </a:t>
            </a:r>
            <a:endParaRPr lang="pt-BR" sz="1700" b="1" dirty="0" smtClean="0"/>
          </a:p>
          <a:p>
            <a:endParaRPr lang="pt-BR" sz="17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652534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/>
              <a:t>3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656075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31713</TotalTime>
  <Words>2129</Words>
  <Application>Microsoft Office PowerPoint</Application>
  <PresentationFormat>Apresentação na tela (4:3)</PresentationFormat>
  <Paragraphs>421</Paragraphs>
  <Slides>26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Helvetica</vt:lpstr>
      <vt:lpstr>Tahoma</vt:lpstr>
      <vt:lpstr>Times New Roman</vt:lpstr>
      <vt:lpstr>Verdana</vt:lpstr>
      <vt:lpstr>Design padrão</vt:lpstr>
      <vt:lpstr>Apresentação do PowerPoint</vt:lpstr>
      <vt:lpstr>Defesa da Concorrência </vt:lpstr>
      <vt:lpstr>Defesa da Concorrência </vt:lpstr>
      <vt:lpstr>Pauta</vt:lpstr>
      <vt:lpstr>Apresentação do PowerPoint</vt:lpstr>
      <vt:lpstr>Apresentação do PowerPoint</vt:lpstr>
      <vt:lpstr>Apresentação do PowerPoint</vt:lpstr>
      <vt:lpstr>Apresentação do PowerPoint</vt:lpstr>
      <vt:lpstr>Modelo de Negócios – vendas definitivas</vt:lpstr>
      <vt:lpstr>Reunião dia 8/9 - Distratos</vt:lpstr>
      <vt:lpstr>Modelo de Negócios – Cartilha para Esclarecimentos</vt:lpstr>
      <vt:lpstr>Modelo de vendas – aproximação com o MP  </vt:lpstr>
      <vt:lpstr>Modelo de vendas –  outros pontos trazidos pelas empresas  </vt:lpstr>
      <vt:lpstr>Acordo TJ-RJ/ Encontros com Magistratura </vt:lpstr>
      <vt:lpstr>Apresentação do PowerPoint</vt:lpstr>
      <vt:lpstr>Desburocratização - outras frentes</vt:lpstr>
      <vt:lpstr>Burocracia, Licenciamentos – O Custo da Burocracia</vt:lpstr>
      <vt:lpstr>Burocracia, Licenciamentos – O Custo da Burocracia  - Porto Alegre</vt:lpstr>
      <vt:lpstr>Burocracia, Licenciamentos – O Custo da Burocracia  - Campinas</vt:lpstr>
      <vt:lpstr>Apresentação do PowerPoint</vt:lpstr>
      <vt:lpstr>Apresentação do PowerPoint</vt:lpstr>
      <vt:lpstr>Apresentação do PowerPoint</vt:lpstr>
      <vt:lpstr>Apresentação do PowerPoint</vt:lpstr>
      <vt:lpstr>COAF- Cofeci</vt:lpstr>
      <vt:lpstr>Outros assuntos 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3157</cp:revision>
  <cp:lastPrinted>2013-12-11T19:29:55Z</cp:lastPrinted>
  <dcterms:created xsi:type="dcterms:W3CDTF">2009-08-13T21:08:28Z</dcterms:created>
  <dcterms:modified xsi:type="dcterms:W3CDTF">2014-09-17T16:34:29Z</dcterms:modified>
</cp:coreProperties>
</file>