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81" r:id="rId2"/>
    <p:sldId id="1061" r:id="rId3"/>
    <p:sldId id="1106" r:id="rId4"/>
    <p:sldId id="1125" r:id="rId5"/>
    <p:sldId id="1118" r:id="rId6"/>
    <p:sldId id="1120" r:id="rId7"/>
    <p:sldId id="1121" r:id="rId8"/>
    <p:sldId id="1122" r:id="rId9"/>
    <p:sldId id="1117" r:id="rId10"/>
    <p:sldId id="1102" r:id="rId11"/>
    <p:sldId id="1107" r:id="rId12"/>
    <p:sldId id="1116" r:id="rId13"/>
    <p:sldId id="1124" r:id="rId14"/>
    <p:sldId id="1094" r:id="rId15"/>
    <p:sldId id="1126" r:id="rId16"/>
    <p:sldId id="1127" r:id="rId17"/>
    <p:sldId id="1128" r:id="rId18"/>
    <p:sldId id="1129" r:id="rId19"/>
    <p:sldId id="1110" r:id="rId20"/>
    <p:sldId id="1111" r:id="rId21"/>
    <p:sldId id="1123" r:id="rId22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18/10/2013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47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analto.gov.br/ccivil_03/_Ato2011-2014/2011/Lei/L12424.htm#art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Financeiro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16/10/2013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Modelo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Negócios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apresentação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à parte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Flexibilidade </a:t>
            </a:r>
            <a:r>
              <a:rPr lang="pt-BR" dirty="0"/>
              <a:t>no </a:t>
            </a:r>
            <a:r>
              <a:rPr lang="pt-BR" dirty="0" smtClean="0"/>
              <a:t>produto - Apoio </a:t>
            </a:r>
            <a:r>
              <a:rPr lang="pt-BR" dirty="0"/>
              <a:t>à Produção: PJ e </a:t>
            </a:r>
            <a:r>
              <a:rPr lang="pt-BR" dirty="0" err="1"/>
              <a:t>PFs</a:t>
            </a:r>
            <a:r>
              <a:rPr lang="pt-BR" dirty="0"/>
              <a:t> (desligamentos na venda)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U</a:t>
            </a:r>
            <a:r>
              <a:rPr lang="pt-BR" dirty="0" smtClean="0"/>
              <a:t>so </a:t>
            </a:r>
            <a:r>
              <a:rPr lang="pt-BR" dirty="0"/>
              <a:t>do FGTS antes do Habite-se pelos compradores </a:t>
            </a:r>
            <a:r>
              <a:rPr lang="pt-BR" dirty="0" smtClean="0"/>
              <a:t>– não só CEF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LTV de 90% no financiamento </a:t>
            </a:r>
            <a:r>
              <a:rPr lang="pt-BR" dirty="0" smtClean="0"/>
              <a:t>PF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/>
              <a:t>Alinhamento banco-incorporadora pela qualidade da carteira: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articipação </a:t>
            </a:r>
            <a:r>
              <a:rPr lang="pt-BR" dirty="0"/>
              <a:t>direta dos Bancos no momento da venda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Entrega de chaves com adimplência do cliente em todos os seus compromissos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Alinhamento banco-incorporadora no sucesso </a:t>
            </a:r>
            <a:r>
              <a:rPr lang="pt-BR" b="1" dirty="0" smtClean="0"/>
              <a:t>comercial: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Modelo vale para empreendimentos médios, em regiões conhecidas </a:t>
            </a:r>
            <a:r>
              <a:rPr lang="pt-BR" dirty="0" smtClean="0"/>
              <a:t>Estudos </a:t>
            </a:r>
            <a:r>
              <a:rPr lang="pt-BR" dirty="0"/>
              <a:t>detalhados com comparáveis </a:t>
            </a:r>
            <a:r>
              <a:rPr lang="pt-BR" dirty="0" smtClean="0"/>
              <a:t>- segurança </a:t>
            </a:r>
            <a:r>
              <a:rPr lang="pt-BR" dirty="0"/>
              <a:t>sobre mercado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da incorporação</a:t>
            </a:r>
            <a:r>
              <a:rPr lang="pt-BR" dirty="0"/>
              <a:t>, </a:t>
            </a:r>
            <a:r>
              <a:rPr lang="pt-BR" dirty="0" smtClean="0"/>
              <a:t>inicio de obras sem prazo para desistência </a:t>
            </a:r>
            <a:r>
              <a:rPr lang="pt-BR" dirty="0"/>
              <a:t> </a:t>
            </a:r>
          </a:p>
          <a:p>
            <a:endParaRPr lang="pt-BR" b="1" dirty="0" smtClean="0"/>
          </a:p>
          <a:p>
            <a:r>
              <a:rPr lang="pt-BR" b="1" dirty="0" smtClean="0"/>
              <a:t>Correção </a:t>
            </a:r>
            <a:r>
              <a:rPr lang="pt-BR" b="1" dirty="0"/>
              <a:t>dos valores na construção. Alternativas a serem discutidas: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Swap</a:t>
            </a:r>
            <a:r>
              <a:rPr lang="pt-BR" dirty="0" smtClean="0"/>
              <a:t> </a:t>
            </a:r>
            <a:r>
              <a:rPr lang="pt-BR" dirty="0"/>
              <a:t>cliente incorporadora – </a:t>
            </a:r>
            <a:r>
              <a:rPr lang="pt-BR" dirty="0" smtClean="0"/>
              <a:t>comprador com INCC</a:t>
            </a:r>
            <a:r>
              <a:rPr lang="pt-BR" dirty="0"/>
              <a:t>, </a:t>
            </a:r>
            <a:r>
              <a:rPr lang="pt-BR" dirty="0" smtClean="0"/>
              <a:t>incorporador com juros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Início </a:t>
            </a:r>
            <a:r>
              <a:rPr lang="pt-BR" dirty="0"/>
              <a:t>dos repasses com 50% a 60% de </a:t>
            </a:r>
            <a:r>
              <a:rPr lang="pt-BR" dirty="0" smtClean="0"/>
              <a:t>obra - menos </a:t>
            </a:r>
            <a:r>
              <a:rPr lang="pt-BR" dirty="0"/>
              <a:t>exposição </a:t>
            </a:r>
            <a:r>
              <a:rPr lang="pt-BR" dirty="0" smtClean="0"/>
              <a:t>às mudanças 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Próximos passos: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para bancos: Novellino, Puppi, Rodrigo, Manoela, Joseph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Trazer cada banco </a:t>
            </a:r>
            <a:r>
              <a:rPr lang="pt-BR" dirty="0"/>
              <a:t>(Diretores, </a:t>
            </a:r>
            <a:r>
              <a:rPr lang="pt-BR" dirty="0" smtClean="0"/>
              <a:t>Crédito e Produtos) </a:t>
            </a:r>
            <a:r>
              <a:rPr lang="pt-BR" dirty="0"/>
              <a:t>para conversa com </a:t>
            </a:r>
            <a:r>
              <a:rPr lang="pt-BR" dirty="0" smtClean="0"/>
              <a:t>ABRAINC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</a:t>
            </a:r>
            <a:r>
              <a:rPr lang="pt-BR" dirty="0" smtClean="0"/>
              <a:t>antander (Gilberto) -  24/9, 17/10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Itaú (França) e ABECIP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64732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Cadastro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Positivo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RET,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Desoneração</a:t>
            </a:r>
            <a:r>
              <a:rPr lang="en-US" sz="27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FIPE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787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/>
          <p:cNvSpPr>
            <a:spLocks noChangeShapeType="1"/>
          </p:cNvSpPr>
          <p:nvPr/>
        </p:nvSpPr>
        <p:spPr bwMode="auto">
          <a:xfrm flipV="1">
            <a:off x="0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Cadastro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Positivo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Lei 12.414/11 e Decreto 7.829/12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0486" name="Rectangle 4"/>
          <p:cNvSpPr>
            <a:spLocks/>
          </p:cNvSpPr>
          <p:nvPr/>
        </p:nvSpPr>
        <p:spPr bwMode="auto">
          <a:xfrm>
            <a:off x="250825" y="625326"/>
            <a:ext cx="8626475" cy="526297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b="1" dirty="0" smtClean="0"/>
              <a:t>Pontos levantados </a:t>
            </a:r>
            <a:r>
              <a:rPr lang="pt-BR" dirty="0" smtClean="0"/>
              <a:t>– inclusive 6/8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Obrigatoriedade na participação?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Acesso aos dados quando dada autorização – uso efetivo nas vendas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Autorizações – envio em 7 dias - </a:t>
            </a:r>
            <a:r>
              <a:rPr lang="pt-BR" dirty="0" err="1" smtClean="0"/>
              <a:t>tb</a:t>
            </a:r>
            <a:r>
              <a:rPr lang="pt-BR" dirty="0" smtClean="0"/>
              <a:t> p/ contratos não fechados – guarda 5 anos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i="1" dirty="0" err="1" smtClean="0"/>
              <a:t>Compliance</a:t>
            </a:r>
            <a:r>
              <a:rPr lang="pt-BR" i="1" dirty="0" smtClean="0"/>
              <a:t> </a:t>
            </a:r>
            <a:r>
              <a:rPr lang="pt-BR" dirty="0"/>
              <a:t>das empresas na entrega de informações de sua carteira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Necessidade de back-up para fluxo de informações ao </a:t>
            </a:r>
            <a:r>
              <a:rPr lang="pt-BR" dirty="0" smtClean="0"/>
              <a:t>Serasa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Comitê Financeiro da ABRAINC </a:t>
            </a:r>
            <a:r>
              <a:rPr lang="pt-BR" dirty="0"/>
              <a:t>- favorável a esta adesão - melhora às carteiras e  condições comerciais mais favoráveis </a:t>
            </a:r>
            <a:r>
              <a:rPr lang="pt-BR" dirty="0" smtClean="0"/>
              <a:t>para ABRAINC: carência de 1 ano para </a:t>
            </a:r>
            <a:r>
              <a:rPr lang="pt-BR" dirty="0"/>
              <a:t>consultas </a:t>
            </a:r>
            <a:r>
              <a:rPr lang="pt-BR" dirty="0" smtClean="0"/>
              <a:t>ilimitadas, isenção de cadastro/banco de dados - prazo ilimitado na guarda de informações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b="1" dirty="0"/>
          </a:p>
          <a:p>
            <a:pPr>
              <a:defRPr/>
            </a:pPr>
            <a:r>
              <a:rPr lang="pt-BR" b="1" dirty="0"/>
              <a:t>Intenção de adesão </a:t>
            </a:r>
            <a:r>
              <a:rPr lang="pt-BR" dirty="0"/>
              <a:t>–  </a:t>
            </a:r>
            <a:r>
              <a:rPr lang="pt-BR" dirty="0" smtClean="0"/>
              <a:t>definiremos assim que </a:t>
            </a:r>
            <a:r>
              <a:rPr lang="pt-BR" dirty="0"/>
              <a:t>disponíveis </a:t>
            </a:r>
            <a:r>
              <a:rPr lang="pt-BR" dirty="0" smtClean="0"/>
              <a:t>informações.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b="1" dirty="0" smtClean="0"/>
              <a:t>Serasa</a:t>
            </a:r>
            <a:r>
              <a:rPr lang="pt-BR" dirty="0" smtClean="0"/>
              <a:t>  fechamento com cada empresa – </a:t>
            </a:r>
            <a:r>
              <a:rPr lang="pt-BR" dirty="0" err="1" smtClean="0"/>
              <a:t>Cyrela</a:t>
            </a:r>
            <a:r>
              <a:rPr lang="pt-BR" dirty="0" smtClean="0"/>
              <a:t> e HM ok.</a:t>
            </a:r>
          </a:p>
          <a:p>
            <a:pPr>
              <a:defRPr/>
            </a:pPr>
            <a:endParaRPr lang="pt-BR" dirty="0"/>
          </a:p>
          <a:p>
            <a:r>
              <a:rPr lang="pt-BR" b="1" dirty="0" smtClean="0"/>
              <a:t>Informações 15/10</a:t>
            </a:r>
            <a:r>
              <a:rPr lang="pt-BR" dirty="0" smtClean="0"/>
              <a:t>: prazo 15/11, dois </a:t>
            </a:r>
            <a:r>
              <a:rPr lang="pt-BR" dirty="0"/>
              <a:t>grupos de informações: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provenientes </a:t>
            </a:r>
            <a:r>
              <a:rPr lang="pt-BR" dirty="0"/>
              <a:t>de autorizações de bancos, </a:t>
            </a:r>
            <a:r>
              <a:rPr lang="pt-BR" dirty="0" smtClean="0"/>
              <a:t>acesso total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provenientes </a:t>
            </a:r>
            <a:r>
              <a:rPr lang="pt-BR" dirty="0"/>
              <a:t>de autorizações de não-bancos, válidas só para </a:t>
            </a:r>
            <a:r>
              <a:rPr lang="pt-BR" dirty="0" smtClean="0"/>
              <a:t>não-bancos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511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Consultas, Pareceres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1o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outubro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RET </a:t>
            </a:r>
            <a:r>
              <a:rPr lang="pt-BR" b="1" dirty="0"/>
              <a:t>4% para estoque vendido após conclusão da obra –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Dr. Luiz </a:t>
            </a:r>
            <a:r>
              <a:rPr lang="pt-BR" dirty="0" smtClean="0"/>
              <a:t>Paes -  </a:t>
            </a:r>
            <a:r>
              <a:rPr lang="pt-BR" dirty="0"/>
              <a:t>assimetria </a:t>
            </a:r>
            <a:r>
              <a:rPr lang="pt-BR" dirty="0" smtClean="0"/>
              <a:t>- </a:t>
            </a:r>
            <a:r>
              <a:rPr lang="pt-BR" dirty="0" err="1" smtClean="0"/>
              <a:t>desfavorecimento</a:t>
            </a:r>
            <a:r>
              <a:rPr lang="pt-BR" dirty="0" smtClean="0"/>
              <a:t> </a:t>
            </a:r>
            <a:r>
              <a:rPr lang="pt-BR" dirty="0"/>
              <a:t>à postergação de </a:t>
            </a:r>
            <a:r>
              <a:rPr lang="pt-BR" dirty="0" smtClean="0"/>
              <a:t>vendas.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</a:t>
            </a:r>
            <a:r>
              <a:rPr lang="pt-BR" dirty="0" smtClean="0"/>
              <a:t>mpacto </a:t>
            </a:r>
            <a:r>
              <a:rPr lang="pt-BR" dirty="0"/>
              <a:t>em definições das empresas, inclusive aquelas referentes a permutas, lucro real vs. lucro </a:t>
            </a:r>
            <a:r>
              <a:rPr lang="pt-BR" dirty="0" smtClean="0"/>
              <a:t>presumido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Ato </a:t>
            </a:r>
            <a:r>
              <a:rPr lang="pt-BR" dirty="0"/>
              <a:t>Normativo da Receita ou mesmo MP/Lei. </a:t>
            </a:r>
            <a:r>
              <a:rPr lang="pt-BR" dirty="0" smtClean="0"/>
              <a:t>Confirmação de:</a:t>
            </a:r>
            <a:endParaRPr lang="pt-BR" dirty="0"/>
          </a:p>
          <a:p>
            <a:r>
              <a:rPr lang="pt-BR" dirty="0"/>
              <a:t>1 – </a:t>
            </a:r>
            <a:r>
              <a:rPr lang="pt-BR" dirty="0" smtClean="0"/>
              <a:t>Se possível, conversa com Receita com </a:t>
            </a:r>
            <a:r>
              <a:rPr lang="pt-BR" dirty="0"/>
              <a:t>CBIC/Secovi</a:t>
            </a:r>
          </a:p>
          <a:p>
            <a:r>
              <a:rPr lang="pt-BR" dirty="0"/>
              <a:t>2 – </a:t>
            </a:r>
            <a:r>
              <a:rPr lang="pt-BR" dirty="0" smtClean="0"/>
              <a:t>Com isso, </a:t>
            </a:r>
            <a:r>
              <a:rPr lang="pt-BR" dirty="0"/>
              <a:t>definição de encaminhamento e possível preparação de material para </a:t>
            </a:r>
            <a:r>
              <a:rPr lang="pt-BR" dirty="0" smtClean="0"/>
              <a:t>apresentação. </a:t>
            </a:r>
          </a:p>
          <a:p>
            <a:endParaRPr lang="pt-BR" b="1" dirty="0"/>
          </a:p>
          <a:p>
            <a:r>
              <a:rPr lang="pt-BR" b="1" dirty="0" smtClean="0"/>
              <a:t>Conversa com Receita – possível?</a:t>
            </a:r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RET 1% - </a:t>
            </a:r>
            <a:r>
              <a:rPr lang="pt-BR" dirty="0" smtClean="0"/>
              <a:t>totalidade dos imóveis sob R$100 mil</a:t>
            </a:r>
          </a:p>
          <a:p>
            <a:endParaRPr lang="pt-BR" dirty="0"/>
          </a:p>
          <a:p>
            <a:r>
              <a:rPr lang="pt-BR" b="1" dirty="0" smtClean="0"/>
              <a:t>Adequações no Patrimônio </a:t>
            </a:r>
            <a:r>
              <a:rPr lang="pt-BR" b="1" dirty="0"/>
              <a:t>de Afetação </a:t>
            </a:r>
            <a:r>
              <a:rPr lang="pt-BR" dirty="0"/>
              <a:t>- </a:t>
            </a:r>
            <a:r>
              <a:rPr lang="pt-BR" dirty="0" err="1"/>
              <a:t>Melhim</a:t>
            </a:r>
            <a:r>
              <a:rPr lang="pt-BR" dirty="0"/>
              <a:t> </a:t>
            </a:r>
            <a:r>
              <a:rPr lang="pt-BR" dirty="0" err="1"/>
              <a:t>Chaloub</a:t>
            </a:r>
            <a:r>
              <a:rPr lang="pt-BR" dirty="0"/>
              <a:t>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ABECIP discute o tema para verificar pontos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MRV solicitará a </a:t>
            </a:r>
            <a:r>
              <a:rPr lang="pt-BR" dirty="0" err="1" smtClean="0"/>
              <a:t>Melhim</a:t>
            </a:r>
            <a:r>
              <a:rPr lang="pt-BR" dirty="0" smtClean="0"/>
              <a:t> envio de seus pontos para nossa análise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Desoneração – construção </a:t>
            </a:r>
            <a:r>
              <a:rPr lang="pt-BR" dirty="0"/>
              <a:t>(receita preponderante)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Dúvidas adicionais referentes à retenções enviadas à CBIC em 10/9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1as respostas 9/10</a:t>
            </a:r>
            <a:endParaRPr lang="pt-BR" b="1" dirty="0"/>
          </a:p>
          <a:p>
            <a:pPr>
              <a:defRPr/>
            </a:pPr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5571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60647"/>
            <a:ext cx="8696325" cy="137815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dirty="0">
                <a:solidFill>
                  <a:schemeClr val="tx1"/>
                </a:solidFill>
              </a:rPr>
              <a:t>E</a:t>
            </a:r>
            <a:r>
              <a:rPr lang="pt-BR" sz="1800" b="1" dirty="0" smtClean="0">
                <a:solidFill>
                  <a:schemeClr val="tx1"/>
                </a:solidFill>
              </a:rPr>
              <a:t>studo  empregos</a:t>
            </a:r>
            <a:r>
              <a:rPr lang="pt-BR" sz="1800" b="1" dirty="0">
                <a:solidFill>
                  <a:schemeClr val="tx1"/>
                </a:solidFill>
              </a:rPr>
              <a:t>, </a:t>
            </a:r>
            <a:r>
              <a:rPr lang="pt-BR" sz="1800" b="1" dirty="0" smtClean="0">
                <a:solidFill>
                  <a:schemeClr val="tx1"/>
                </a:solidFill>
              </a:rPr>
              <a:t>impostos FGV -  Informações empresas 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FVG-SP</a:t>
            </a:r>
            <a:r>
              <a:rPr lang="pt-BR" dirty="0" smtClean="0"/>
              <a:t> </a:t>
            </a:r>
            <a:r>
              <a:rPr lang="pt-BR" dirty="0"/>
              <a:t>– mesma equipe que provê estudos </a:t>
            </a:r>
            <a:r>
              <a:rPr lang="pt-BR" dirty="0" smtClean="0"/>
              <a:t>p/ </a:t>
            </a:r>
            <a:r>
              <a:rPr lang="pt-BR" dirty="0"/>
              <a:t>CBIC, ABRAMAT e Min. </a:t>
            </a:r>
            <a:r>
              <a:rPr lang="pt-BR" dirty="0" smtClean="0"/>
              <a:t>Cidades</a:t>
            </a:r>
          </a:p>
          <a:p>
            <a:endParaRPr lang="pt-BR" dirty="0"/>
          </a:p>
          <a:p>
            <a:pPr marL="400050" indent="-400050">
              <a:buAutoNum type="romanLcParenR"/>
            </a:pPr>
            <a:r>
              <a:rPr lang="pt-BR" b="1" dirty="0" smtClean="0"/>
              <a:t>estimativa </a:t>
            </a:r>
            <a:r>
              <a:rPr lang="pt-BR" b="1" dirty="0"/>
              <a:t>da carga tributária incidente sobre a </a:t>
            </a:r>
            <a:r>
              <a:rPr lang="pt-BR" b="1" dirty="0" smtClean="0"/>
              <a:t>construção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Impostos para a produção do bem imóvel: materiais de construção, mão de obra, faturamento, propriedade</a:t>
            </a:r>
            <a:endParaRPr lang="pt-BR" dirty="0"/>
          </a:p>
          <a:p>
            <a:r>
              <a:rPr lang="pt-BR" b="1" dirty="0" err="1"/>
              <a:t>ii</a:t>
            </a:r>
            <a:r>
              <a:rPr lang="pt-BR" b="1" dirty="0"/>
              <a:t>) estimativas dos impactos dos investimentos em habitação sobre a renda e o emprego no Brasil </a:t>
            </a:r>
            <a:r>
              <a:rPr lang="pt-BR" dirty="0"/>
              <a:t>– separado SFH, PMCMV, </a:t>
            </a:r>
            <a:r>
              <a:rPr lang="pt-BR" dirty="0" smtClean="0"/>
              <a:t>outros; contribuição no PIB</a:t>
            </a:r>
            <a:endParaRPr lang="pt-BR" b="1" dirty="0"/>
          </a:p>
          <a:p>
            <a:r>
              <a:rPr lang="pt-BR" b="1" dirty="0" err="1"/>
              <a:t>iii</a:t>
            </a:r>
            <a:r>
              <a:rPr lang="pt-BR" b="1" dirty="0"/>
              <a:t>) estimativa de impactos de desoneração tributária</a:t>
            </a:r>
            <a:r>
              <a:rPr lang="pt-BR" b="1" dirty="0" smtClean="0"/>
              <a:t>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Reunião 23/10, 16:30h – Mauro Bastazin</a:t>
            </a:r>
          </a:p>
          <a:p>
            <a:endParaRPr lang="pt-BR" dirty="0"/>
          </a:p>
          <a:p>
            <a:pPr lvl="0"/>
            <a:r>
              <a:rPr lang="pt-BR" b="1" dirty="0" smtClean="0"/>
              <a:t>FIPE</a:t>
            </a:r>
            <a:r>
              <a:rPr lang="pt-BR" b="1" dirty="0"/>
              <a:t>– coleta de dados (a</a:t>
            </a:r>
            <a:r>
              <a:rPr lang="pt-BR" dirty="0"/>
              <a:t>juda Pacífico e Juliano</a:t>
            </a:r>
            <a:r>
              <a:rPr lang="pt-BR" dirty="0" smtClean="0"/>
              <a:t>)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Pontos básicos para definição – contrato de experiência de 6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FIPE </a:t>
            </a:r>
            <a:r>
              <a:rPr lang="pt-BR" dirty="0"/>
              <a:t>– maior potencial de cruzamentos e agregação de inteligência ao processo Módulo I -  R$ 21,6 </a:t>
            </a:r>
            <a:r>
              <a:rPr lang="pt-BR" dirty="0" smtClean="0"/>
              <a:t>mil/mês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244475" y="2852936"/>
            <a:ext cx="8624887" cy="3419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6819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78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Jurídico</a:t>
            </a: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10/10/2013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93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62608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179512" y="72008"/>
          <a:ext cx="8640960" cy="674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Worksheet" r:id="rId3" imgW="11239528" imgH="7305752" progId="Excel.Sheet.12">
                  <p:embed/>
                </p:oleObj>
              </mc:Choice>
              <mc:Fallback>
                <p:oleObj name="Worksheet" r:id="rId3" imgW="11239528" imgH="73057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72008"/>
                        <a:ext cx="8640960" cy="6741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528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62608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395536" y="44624"/>
          <a:ext cx="8352928" cy="666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Worksheet" r:id="rId3" imgW="11182301" imgH="5791155" progId="Excel.Sheet.12">
                  <p:embed/>
                </p:oleObj>
              </mc:Choice>
              <mc:Fallback>
                <p:oleObj name="Worksheet" r:id="rId3" imgW="11182301" imgH="57911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4624"/>
                        <a:ext cx="8352928" cy="6669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993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ABRAINC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Proposta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FIPE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72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600" b="1" dirty="0" smtClean="0"/>
              <a:t>Módulo I – 21,6 mil/mês</a:t>
            </a:r>
          </a:p>
          <a:p>
            <a:r>
              <a:rPr lang="pt-BR" sz="1600" dirty="0" smtClean="0"/>
              <a:t>i</a:t>
            </a:r>
            <a:r>
              <a:rPr lang="pt-BR" sz="1600" dirty="0"/>
              <a:t>. </a:t>
            </a:r>
            <a:r>
              <a:rPr lang="pt-BR" sz="1600" b="1" dirty="0"/>
              <a:t>Emprego: </a:t>
            </a:r>
            <a:r>
              <a:rPr lang="pt-BR" sz="1600" dirty="0"/>
              <a:t>indicadores sobre a mão de obra empregada, classificada entre trabalhadores nos </a:t>
            </a:r>
            <a:r>
              <a:rPr lang="pt-BR" sz="1600" i="1" dirty="0"/>
              <a:t>escritórios</a:t>
            </a:r>
            <a:r>
              <a:rPr lang="pt-BR" sz="1600" dirty="0"/>
              <a:t>, de </a:t>
            </a:r>
            <a:r>
              <a:rPr lang="pt-BR" sz="1600" i="1" dirty="0"/>
              <a:t>obra próprios</a:t>
            </a:r>
            <a:r>
              <a:rPr lang="pt-BR" sz="1600" dirty="0"/>
              <a:t>, de </a:t>
            </a:r>
            <a:r>
              <a:rPr lang="pt-BR" sz="1600" i="1" dirty="0"/>
              <a:t>obra terceirizados </a:t>
            </a:r>
            <a:r>
              <a:rPr lang="pt-BR" sz="1600" dirty="0"/>
              <a:t>e </a:t>
            </a:r>
            <a:r>
              <a:rPr lang="pt-BR" sz="1600" i="1" dirty="0"/>
              <a:t>corretores</a:t>
            </a:r>
            <a:r>
              <a:rPr lang="pt-BR" sz="1600" dirty="0"/>
              <a:t>. </a:t>
            </a:r>
          </a:p>
          <a:p>
            <a:r>
              <a:rPr lang="pt-BR" sz="1600" dirty="0" err="1"/>
              <a:t>ii</a:t>
            </a:r>
            <a:r>
              <a:rPr lang="pt-BR" sz="1600" dirty="0"/>
              <a:t>. </a:t>
            </a:r>
            <a:r>
              <a:rPr lang="pt-BR" sz="1600" b="1" dirty="0"/>
              <a:t>Lançamentos: </a:t>
            </a:r>
            <a:r>
              <a:rPr lang="pt-BR" sz="1600" dirty="0"/>
              <a:t>indicadores de Valor Geral de Vendas (VGV), área privativa e total de unidades lançados, desagregados por Unidade da Federação (UF) e segmento. </a:t>
            </a:r>
          </a:p>
          <a:p>
            <a:r>
              <a:rPr lang="pt-BR" sz="1600" dirty="0" err="1"/>
              <a:t>iii</a:t>
            </a:r>
            <a:r>
              <a:rPr lang="pt-BR" sz="1600" dirty="0"/>
              <a:t>. </a:t>
            </a:r>
            <a:r>
              <a:rPr lang="pt-BR" sz="1600" b="1" dirty="0"/>
              <a:t>Vendas: </a:t>
            </a:r>
            <a:r>
              <a:rPr lang="pt-BR" sz="1600" dirty="0"/>
              <a:t>indicadores de VGV e total de unidades vendidos, desagregados por UF, segmento e fase (lançamento, em construção ou entregue). </a:t>
            </a:r>
          </a:p>
          <a:p>
            <a:r>
              <a:rPr lang="pt-BR" sz="1600" dirty="0" err="1"/>
              <a:t>iv</a:t>
            </a:r>
            <a:r>
              <a:rPr lang="pt-BR" sz="1600" dirty="0"/>
              <a:t>. </a:t>
            </a:r>
            <a:r>
              <a:rPr lang="pt-BR" sz="1600" b="1" dirty="0"/>
              <a:t>Estoque: </a:t>
            </a:r>
            <a:r>
              <a:rPr lang="pt-BR" sz="1600" dirty="0"/>
              <a:t>indicadores de VGV e unidades em estoque, desagregados por UF, segmento e fase. </a:t>
            </a:r>
          </a:p>
          <a:p>
            <a:r>
              <a:rPr lang="pt-BR" sz="1600" dirty="0"/>
              <a:t>v. </a:t>
            </a:r>
            <a:r>
              <a:rPr lang="pt-BR" sz="1600" b="1" dirty="0" err="1"/>
              <a:t>Distratos</a:t>
            </a:r>
            <a:r>
              <a:rPr lang="pt-BR" sz="1600" b="1" dirty="0"/>
              <a:t>: </a:t>
            </a:r>
            <a:r>
              <a:rPr lang="pt-BR" sz="1600" dirty="0"/>
              <a:t>indicadores de VGV e unidades distratados, desagregados por UF, segmento e fase. </a:t>
            </a:r>
          </a:p>
          <a:p>
            <a:r>
              <a:rPr lang="pt-BR" sz="1600" dirty="0"/>
              <a:t>vi. </a:t>
            </a:r>
            <a:r>
              <a:rPr lang="pt-BR" sz="1600" b="1" dirty="0"/>
              <a:t>Entrega: </a:t>
            </a:r>
            <a:r>
              <a:rPr lang="pt-BR" sz="1600" dirty="0"/>
              <a:t>indicadores sobre VGV, áreas construída e privativa e unidades entregues, classificados e desagregados por prazo (no prazo, atraso até 6 meses, atraso maior do que 6 meses), UF e segmento. </a:t>
            </a:r>
          </a:p>
          <a:p>
            <a:r>
              <a:rPr lang="pt-BR" sz="1600" dirty="0" err="1"/>
              <a:t>vii</a:t>
            </a:r>
            <a:r>
              <a:rPr lang="pt-BR" sz="1600" dirty="0"/>
              <a:t>. </a:t>
            </a:r>
            <a:r>
              <a:rPr lang="pt-BR" sz="1600" b="1" dirty="0"/>
              <a:t>Land </a:t>
            </a:r>
            <a:r>
              <a:rPr lang="pt-BR" sz="1600" b="1" dirty="0" err="1"/>
              <a:t>bank</a:t>
            </a:r>
            <a:r>
              <a:rPr lang="pt-BR" sz="1600" b="1" dirty="0"/>
              <a:t>: </a:t>
            </a:r>
            <a:r>
              <a:rPr lang="pt-BR" sz="1600" dirty="0"/>
              <a:t>indicadores sobre o VGV potencial dos terrenos já adquiridos e não lançados, desagregados por UF e segmento. </a:t>
            </a:r>
          </a:p>
          <a:p>
            <a:r>
              <a:rPr lang="pt-BR" sz="1600" dirty="0" err="1"/>
              <a:t>viii</a:t>
            </a:r>
            <a:r>
              <a:rPr lang="pt-BR" sz="1600" dirty="0"/>
              <a:t>. </a:t>
            </a:r>
            <a:r>
              <a:rPr lang="pt-BR" sz="1600" b="1" dirty="0"/>
              <a:t>Repasses: </a:t>
            </a:r>
            <a:r>
              <a:rPr lang="pt-BR" sz="1600" dirty="0"/>
              <a:t>indicadores sobre valores recebidos e unidades repassadas, desagregados por UF, segmento e status (quitação, alienação fiduciária, contrato de financiamento, em registro (cartórios)). </a:t>
            </a:r>
          </a:p>
          <a:p>
            <a:r>
              <a:rPr lang="pt-BR" sz="1600" dirty="0" err="1"/>
              <a:t>ix</a:t>
            </a:r>
            <a:r>
              <a:rPr lang="pt-BR" sz="1600" dirty="0"/>
              <a:t>. </a:t>
            </a:r>
            <a:r>
              <a:rPr lang="pt-BR" sz="1600" b="1" dirty="0"/>
              <a:t>Inadimplência: </a:t>
            </a:r>
            <a:r>
              <a:rPr lang="pt-BR" sz="1600" dirty="0"/>
              <a:t>indicadores sobre recebíveis, desagregados por UF, segmento e período de inadimplência (até 30 dias, 30 a 90 dias, 90 a 180 dias e acima de 180 dias). </a:t>
            </a:r>
          </a:p>
          <a:p>
            <a:r>
              <a:rPr lang="pt-BR" sz="1600" dirty="0"/>
              <a:t>x. </a:t>
            </a:r>
            <a:r>
              <a:rPr lang="pt-BR" sz="1600" b="1" dirty="0"/>
              <a:t>Informações financeiras: </a:t>
            </a:r>
            <a:r>
              <a:rPr lang="pt-BR" sz="1600" dirty="0"/>
              <a:t>consolidação dos demonstrativos financeiros das empresas do setor de incorporação, desde que as informações sejam auditadas. </a:t>
            </a:r>
          </a:p>
        </p:txBody>
      </p:sp>
    </p:spTree>
    <p:extLst>
      <p:ext uri="{BB962C8B-B14F-4D97-AF65-F5344CB8AC3E}">
        <p14:creationId xmlns:p14="http://schemas.microsoft.com/office/powerpoint/2010/main" val="39032525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Cartórios </a:t>
            </a:r>
            <a:r>
              <a:rPr lang="pt-BR" b="1" dirty="0"/>
              <a:t>– Registros Eletrônicos </a:t>
            </a:r>
            <a:r>
              <a:rPr lang="pt-BR" dirty="0"/>
              <a:t>– </a:t>
            </a:r>
            <a:r>
              <a:rPr lang="pt-BR" dirty="0" smtClean="0"/>
              <a:t>16h </a:t>
            </a:r>
            <a:r>
              <a:rPr lang="pt-BR" dirty="0"/>
              <a:t>às </a:t>
            </a:r>
            <a:r>
              <a:rPr lang="pt-BR" dirty="0" smtClean="0"/>
              <a:t>16:20h</a:t>
            </a:r>
            <a:endParaRPr lang="pt-BR" dirty="0"/>
          </a:p>
          <a:p>
            <a:endParaRPr lang="pt-BR" b="1" dirty="0" smtClean="0"/>
          </a:p>
          <a:p>
            <a:pPr lvl="0"/>
            <a:endParaRPr lang="pt-BR" b="1" dirty="0" smtClean="0"/>
          </a:p>
          <a:p>
            <a:r>
              <a:rPr lang="pt-BR" b="1" dirty="0" smtClean="0"/>
              <a:t>PMCMV3 - </a:t>
            </a:r>
            <a:r>
              <a:rPr lang="pt-BR" dirty="0" smtClean="0"/>
              <a:t>16:20h </a:t>
            </a:r>
            <a:r>
              <a:rPr lang="pt-BR" dirty="0"/>
              <a:t>às </a:t>
            </a:r>
            <a:r>
              <a:rPr lang="pt-BR" dirty="0" smtClean="0"/>
              <a:t>16:50h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Acessibilidade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</a:t>
            </a:r>
            <a:endParaRPr lang="pt-BR" dirty="0"/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Modelo </a:t>
            </a:r>
            <a:r>
              <a:rPr lang="pt-BR" b="1" dirty="0"/>
              <a:t>de Negócios</a:t>
            </a:r>
            <a:r>
              <a:rPr lang="pt-BR" dirty="0"/>
              <a:t> – vendas definitivas, repasses antecipados – </a:t>
            </a:r>
            <a:r>
              <a:rPr lang="pt-BR" dirty="0" smtClean="0"/>
              <a:t>16:50h </a:t>
            </a:r>
            <a:r>
              <a:rPr lang="pt-BR" dirty="0"/>
              <a:t>às </a:t>
            </a:r>
            <a:r>
              <a:rPr lang="pt-BR" dirty="0" smtClean="0"/>
              <a:t>17:10hh</a:t>
            </a:r>
            <a:endParaRPr lang="pt-BR" dirty="0"/>
          </a:p>
          <a:p>
            <a:pPr lvl="0"/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Outros </a:t>
            </a:r>
            <a:r>
              <a:rPr lang="pt-BR" b="1" dirty="0"/>
              <a:t>assuntos</a:t>
            </a:r>
            <a:r>
              <a:rPr lang="pt-BR" dirty="0"/>
              <a:t> – </a:t>
            </a:r>
            <a:r>
              <a:rPr lang="pt-BR" dirty="0" smtClean="0"/>
              <a:t>cadastro positivo, questões tributárias (RET</a:t>
            </a:r>
            <a:r>
              <a:rPr lang="pt-BR" dirty="0"/>
              <a:t>, </a:t>
            </a:r>
            <a:r>
              <a:rPr lang="pt-BR" dirty="0" smtClean="0"/>
              <a:t>desoneração), </a:t>
            </a:r>
            <a:r>
              <a:rPr lang="pt-BR" dirty="0"/>
              <a:t>dados </a:t>
            </a:r>
            <a:r>
              <a:rPr lang="pt-BR" dirty="0" smtClean="0"/>
              <a:t>FIA/FIPE, estudo FGV  </a:t>
            </a:r>
            <a:r>
              <a:rPr lang="pt-BR"/>
              <a:t>– </a:t>
            </a:r>
            <a:r>
              <a:rPr lang="pt-BR" smtClean="0"/>
              <a:t>17:10h </a:t>
            </a:r>
            <a:r>
              <a:rPr lang="pt-BR"/>
              <a:t>às </a:t>
            </a:r>
            <a:r>
              <a:rPr lang="pt-BR" smtClean="0"/>
              <a:t>17:40h</a:t>
            </a:r>
            <a:endParaRPr lang="pt-BR" dirty="0"/>
          </a:p>
          <a:p>
            <a:endParaRPr lang="pt-BR" b="1" dirty="0" smtClean="0"/>
          </a:p>
          <a:p>
            <a:endParaRPr lang="pt-BR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ABRAINC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Proposta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FIPE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48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600" b="1" dirty="0" smtClean="0"/>
              <a:t>3.2 </a:t>
            </a:r>
            <a:r>
              <a:rPr lang="pt-BR" sz="1600" b="1" dirty="0"/>
              <a:t>Módulo II: Índice de Preços de Imóveis Novos (IPIN) </a:t>
            </a:r>
            <a:endParaRPr lang="pt-BR" sz="1600" dirty="0"/>
          </a:p>
          <a:p>
            <a:r>
              <a:rPr lang="pt-BR" sz="1600" dirty="0"/>
              <a:t>O segundo módulo trata da construção do </a:t>
            </a:r>
            <a:r>
              <a:rPr lang="pt-BR" sz="1600" b="1" i="1" dirty="0"/>
              <a:t>Índice de Preços de Imóveis Novos (IPIN), </a:t>
            </a:r>
            <a:r>
              <a:rPr lang="pt-BR" sz="1600" dirty="0"/>
              <a:t>que será desagregado regionalmente e por segmentos, mas possivelmente com um nível de desagregação menor do que os indicadores do módulo I, para oferecer resultados com significância estatística. O indicador será atualizado com periodicidade trimestral e calculado com a utilização da metodologia hedônica2, que permite eliminar os efeitos de eventuais alterações de perfil das unidades vendidas entre os períodos3. </a:t>
            </a:r>
          </a:p>
          <a:p>
            <a:r>
              <a:rPr lang="pt-BR" sz="1600" b="1" dirty="0"/>
              <a:t>Cabe destacar que para cálculo do </a:t>
            </a:r>
            <a:r>
              <a:rPr lang="pt-BR" sz="1600" b="1" i="1" dirty="0"/>
              <a:t>IPIN </a:t>
            </a:r>
            <a:r>
              <a:rPr lang="pt-BR" sz="1600" b="1" dirty="0"/>
              <a:t>são necessárias informações ao menos desagregadas por </a:t>
            </a:r>
            <a:r>
              <a:rPr lang="pt-BR" sz="1600" b="1" dirty="0" smtClean="0"/>
              <a:t>empreendimento</a:t>
            </a:r>
            <a:endParaRPr lang="pt-BR" sz="1600" dirty="0"/>
          </a:p>
          <a:p>
            <a:endParaRPr lang="pt-BR" sz="1600" dirty="0" smtClean="0"/>
          </a:p>
          <a:p>
            <a:r>
              <a:rPr lang="pt-BR" sz="1600" dirty="0" smtClean="0"/>
              <a:t>Valor – R$ 9 mil/mês</a:t>
            </a:r>
          </a:p>
          <a:p>
            <a:endParaRPr lang="pt-BR" sz="1600" dirty="0"/>
          </a:p>
          <a:p>
            <a:r>
              <a:rPr lang="pt-BR" sz="1600" dirty="0" smtClean="0"/>
              <a:t>. </a:t>
            </a:r>
            <a:endParaRPr lang="pt-BR" sz="1600" dirty="0"/>
          </a:p>
          <a:p>
            <a:r>
              <a:rPr lang="pt-BR" sz="1600" b="1" dirty="0"/>
              <a:t>3.3 Módulo III: Análise e previsão dos </a:t>
            </a:r>
            <a:r>
              <a:rPr lang="pt-BR" sz="1600" b="1" dirty="0" err="1"/>
              <a:t>distratos</a:t>
            </a:r>
            <a:r>
              <a:rPr lang="pt-BR" sz="1600" b="1" dirty="0"/>
              <a:t> </a:t>
            </a:r>
            <a:endParaRPr lang="pt-BR" sz="1600" dirty="0"/>
          </a:p>
          <a:p>
            <a:r>
              <a:rPr lang="pt-BR" sz="1600" dirty="0"/>
              <a:t>Nesse módulo a Fipe desenvolverá um modelo econométrico capaz de identificar, estimar e quantificar os fatores de risco associados aos </a:t>
            </a:r>
            <a:r>
              <a:rPr lang="pt-BR" sz="1600" dirty="0" err="1"/>
              <a:t>distratos</a:t>
            </a:r>
            <a:r>
              <a:rPr lang="pt-BR" sz="1600" dirty="0"/>
              <a:t>. Ou seja, com os resultados dessa etapa, a ABRAINC e suas associadas conhecerão de forma aprofundada os determinantes dos </a:t>
            </a:r>
            <a:r>
              <a:rPr lang="pt-BR" sz="1600" dirty="0" err="1"/>
              <a:t>distratos</a:t>
            </a:r>
            <a:r>
              <a:rPr lang="pt-BR" sz="1600" dirty="0"/>
              <a:t>. A Fipe desenvolverá, inclusive, uma ferramenta on-line capaz de calcular, instantaneamente, a probabilidade de distrato de um determinado cliente potencial, dadas as suas características e as do empreendimento em análise. A divulgação e forma de utilização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 smtClean="0"/>
              <a:t>Valor – R$ 9 mil/mês.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15861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Correspondência escritório Leite, Martinho – sugestões – 30/9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/>
              <a:t>Tributação de Permutas </a:t>
            </a:r>
            <a:r>
              <a:rPr lang="pt-BR" dirty="0"/>
              <a:t>de Imóveis por pessoas jurídicas sujeitas à tributação com base no Lucro Presumido (a </a:t>
            </a:r>
            <a:r>
              <a:rPr lang="pt-BR" dirty="0" smtClean="0"/>
              <a:t>RF </a:t>
            </a:r>
            <a:r>
              <a:rPr lang="pt-BR" dirty="0"/>
              <a:t>recentemente modificou seu entendimento e proferiu respostas de consultas entendendo que as permutas de unidades, em pagamento de terrenos, realizadas por empresas tributadas com base no Lucro Presumido, estão sujeitas à tributação pelo IRPJ, CSLL, PIS e COFINS);</a:t>
            </a:r>
          </a:p>
          <a:p>
            <a:r>
              <a:rPr lang="pt-BR" dirty="0"/>
              <a:t>  </a:t>
            </a:r>
          </a:p>
          <a:p>
            <a:pPr lvl="0"/>
            <a:r>
              <a:rPr lang="pt-BR" b="1" dirty="0"/>
              <a:t>ICMS </a:t>
            </a:r>
            <a:r>
              <a:rPr lang="pt-BR" dirty="0"/>
              <a:t>– Protocolo CONFAZ N.º 21/2011: Exigência de complemento de Imposto pelo Estado de Destino, calculado com base na diferença entre a alíquota interna do Estado de Destino e a alíquota da operação interestadual;</a:t>
            </a:r>
          </a:p>
          <a:p>
            <a:r>
              <a:rPr lang="pt-BR" dirty="0"/>
              <a:t>  </a:t>
            </a:r>
          </a:p>
          <a:p>
            <a:pPr lvl="0"/>
            <a:r>
              <a:rPr lang="pt-BR" b="1" dirty="0"/>
              <a:t>IPTU</a:t>
            </a:r>
            <a:r>
              <a:rPr lang="pt-BR" dirty="0"/>
              <a:t> – Exigência de IPTU sobre imóveis vendidos na sistemática de Compromisso de Compra e Venda (nos contratos anteriores à sistemática de Alienação Fiduciária, apesar de já haver sido transferida a posse e todos os direitos sobre o bem, muitas vezes as Prefeituras continuam lançando e cobrando das Incorporadoras o IPTU); </a:t>
            </a:r>
          </a:p>
          <a:p>
            <a:r>
              <a:rPr lang="pt-BR" dirty="0"/>
              <a:t>  </a:t>
            </a:r>
          </a:p>
          <a:p>
            <a:pPr lvl="0"/>
            <a:r>
              <a:rPr lang="pt-BR" b="1" dirty="0"/>
              <a:t>ISS </a:t>
            </a:r>
            <a:r>
              <a:rPr lang="pt-BR" dirty="0"/>
              <a:t>– Exigência de ISS sobre pauta fiscal em valor que supera o total dos serviços empregados nos empreendimentos (como a Incorporadora não presta serviços, mostra-se indevida a exigência de ISS sobre uma suposta diferença que não corresponda a um serviço prestado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54177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Cartórios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Registros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10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Modelo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Negócios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,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Bloqueio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dos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Recursos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Registro Eletrônico </a:t>
            </a:r>
            <a:r>
              <a:rPr lang="pt-BR" b="1" dirty="0" smtClean="0"/>
              <a:t>– acompanhamento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Minuta </a:t>
            </a:r>
            <a:r>
              <a:rPr lang="pt-BR" dirty="0"/>
              <a:t>do extrato aprovada pelos Bancos, na Corregedoria para homologação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Piloto experimental Caixa - Responsável pela ação na instituição: Superintendente Nacional Adriano Assis Matias.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Procedimento também já apresentado ao CNJ, p/ aprovação e encaminhamento.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ABECIP -  aprovações já repassadas a  Dr. Flauzilino para </a:t>
            </a:r>
            <a:r>
              <a:rPr lang="pt-BR" dirty="0" smtClean="0"/>
              <a:t>providências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Documento – </a:t>
            </a:r>
            <a:r>
              <a:rPr lang="pt-BR" dirty="0" err="1" smtClean="0"/>
              <a:t>Hereda</a:t>
            </a:r>
            <a:r>
              <a:rPr lang="pt-BR" dirty="0" smtClean="0"/>
              <a:t>- 21/10</a:t>
            </a:r>
            <a:endParaRPr lang="pt-BR" dirty="0"/>
          </a:p>
          <a:p>
            <a:endParaRPr lang="pt-BR" dirty="0"/>
          </a:p>
          <a:p>
            <a:endParaRPr lang="pt-BR" b="1" dirty="0" smtClean="0"/>
          </a:p>
          <a:p>
            <a:pPr lvl="0"/>
            <a:endParaRPr lang="pt-BR" dirty="0"/>
          </a:p>
          <a:p>
            <a:r>
              <a:rPr lang="pt-BR" b="1" dirty="0"/>
              <a:t>Banco Central </a:t>
            </a:r>
            <a:r>
              <a:rPr lang="pt-BR" dirty="0"/>
              <a:t>– Registros - Desembolsos – reunião </a:t>
            </a:r>
            <a:r>
              <a:rPr lang="pt-BR" dirty="0" smtClean="0"/>
              <a:t>DENOR </a:t>
            </a:r>
            <a:r>
              <a:rPr lang="pt-BR" dirty="0"/>
              <a:t>Sergio Odilon – 3/9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Proposta de pagamento de 90% do valor no protocolo do RI – com CBIC e Secovi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Discussão sobre garantias e práticas com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Correspondência </a:t>
            </a:r>
            <a:r>
              <a:rPr lang="pt-BR" dirty="0" smtClean="0"/>
              <a:t>CBIC/Secovi/ABRAINC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Protocolo 1/10 – acompanhamento – ligação em 21 ou 22/10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17343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Line 1"/>
          <p:cNvSpPr>
            <a:spLocks noChangeShapeType="1"/>
          </p:cNvSpPr>
          <p:nvPr/>
        </p:nvSpPr>
        <p:spPr bwMode="auto">
          <a:xfrm flipV="1">
            <a:off x="174625" y="6207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Atualizações – Registro Eletrônico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2969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6389" name="Retângulo 7"/>
          <p:cNvSpPr>
            <a:spLocks noChangeArrowheads="1"/>
          </p:cNvSpPr>
          <p:nvPr/>
        </p:nvSpPr>
        <p:spPr bwMode="auto">
          <a:xfrm>
            <a:off x="179388" y="620713"/>
            <a:ext cx="8964612" cy="566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/>
              <a:t>1</a:t>
            </a:r>
            <a:r>
              <a:rPr lang="pt-BR" dirty="0"/>
              <a:t> </a:t>
            </a:r>
            <a:r>
              <a:rPr lang="pt-BR" b="1" dirty="0"/>
              <a:t>– Registro </a:t>
            </a:r>
            <a:r>
              <a:rPr lang="pt-BR" b="1" dirty="0" smtClean="0"/>
              <a:t>Eletrônico</a:t>
            </a:r>
            <a:endParaRPr lang="pt-BR" sz="2000" dirty="0"/>
          </a:p>
          <a:p>
            <a:pPr>
              <a:defRPr/>
            </a:pPr>
            <a:endParaRPr lang="pt-BR" dirty="0"/>
          </a:p>
          <a:p>
            <a:r>
              <a:rPr lang="pt-BR" b="1" dirty="0" smtClean="0"/>
              <a:t>2 </a:t>
            </a:r>
            <a:r>
              <a:rPr lang="pt-BR" b="1" dirty="0"/>
              <a:t>- Grupo de acompanhamento </a:t>
            </a:r>
            <a:r>
              <a:rPr lang="pt-BR" b="1" dirty="0" smtClean="0"/>
              <a:t>– </a:t>
            </a:r>
            <a:r>
              <a:rPr lang="pt-BR" dirty="0" smtClean="0"/>
              <a:t>ARISP e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Repositório </a:t>
            </a:r>
            <a:r>
              <a:rPr lang="pt-BR" dirty="0"/>
              <a:t>Confiável de Documentos Eletrônico, </a:t>
            </a:r>
            <a:r>
              <a:rPr lang="pt-BR" dirty="0" smtClean="0"/>
              <a:t>apoio empresa portuguesa (10/9)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Individualização/desmembramentos</a:t>
            </a:r>
            <a:r>
              <a:rPr lang="pt-BR" dirty="0"/>
              <a:t>- </a:t>
            </a:r>
            <a:r>
              <a:rPr lang="pt-BR" dirty="0" smtClean="0"/>
              <a:t> Aplicativo para aceleração de matrículas na hora do repasse. </a:t>
            </a:r>
            <a:r>
              <a:rPr lang="pt-BR" b="1" dirty="0" smtClean="0"/>
              <a:t>Evento a ser agendado com incorporadores</a:t>
            </a:r>
            <a:endParaRPr lang="pt-BR" sz="2000" b="1" dirty="0"/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3 </a:t>
            </a:r>
            <a:r>
              <a:rPr lang="pt-BR" b="1" dirty="0"/>
              <a:t>- Câmara de Esclarecimentos/Definições e Ouvidoria</a:t>
            </a:r>
            <a:r>
              <a:rPr lang="pt-BR" dirty="0"/>
              <a:t>. </a:t>
            </a:r>
            <a:r>
              <a:rPr lang="pt-BR" dirty="0" smtClean="0"/>
              <a:t>Câmara </a:t>
            </a:r>
            <a:r>
              <a:rPr lang="pt-BR" dirty="0"/>
              <a:t>de Apreciação (ou Qualificação </a:t>
            </a:r>
            <a:r>
              <a:rPr lang="pt-BR" dirty="0" err="1"/>
              <a:t>Interpares</a:t>
            </a:r>
            <a:r>
              <a:rPr lang="pt-BR" dirty="0" smtClean="0"/>
              <a:t>). Provimento </a:t>
            </a:r>
            <a:r>
              <a:rPr lang="pt-BR" dirty="0"/>
              <a:t>especial </a:t>
            </a:r>
            <a:r>
              <a:rPr lang="pt-BR" dirty="0" smtClean="0"/>
              <a:t>- efeito </a:t>
            </a:r>
            <a:r>
              <a:rPr lang="pt-BR" dirty="0" err="1" smtClean="0"/>
              <a:t>orientativo</a:t>
            </a:r>
            <a:r>
              <a:rPr lang="pt-BR" dirty="0" smtClean="0"/>
              <a:t> Sergio </a:t>
            </a:r>
            <a:r>
              <a:rPr lang="pt-BR" dirty="0" err="1"/>
              <a:t>Jacomino</a:t>
            </a:r>
            <a:r>
              <a:rPr lang="pt-BR" dirty="0"/>
              <a:t> deverá estar presente </a:t>
            </a:r>
            <a:r>
              <a:rPr lang="pt-BR" dirty="0" smtClean="0"/>
              <a:t>em </a:t>
            </a:r>
            <a:r>
              <a:rPr lang="pt-BR" dirty="0"/>
              <a:t>próxima </a:t>
            </a:r>
            <a:r>
              <a:rPr lang="pt-BR" dirty="0" smtClean="0"/>
              <a:t>reunião.</a:t>
            </a:r>
          </a:p>
          <a:p>
            <a:pPr>
              <a:defRPr/>
            </a:pPr>
            <a:endParaRPr lang="pt-BR" dirty="0"/>
          </a:p>
          <a:p>
            <a:r>
              <a:rPr lang="pt-BR" b="1" dirty="0"/>
              <a:t>4 - Substituição de Objeto de Pé por Formulário de Referência CVM</a:t>
            </a:r>
            <a:r>
              <a:rPr lang="pt-BR" dirty="0"/>
              <a:t> </a:t>
            </a:r>
          </a:p>
          <a:p>
            <a:r>
              <a:rPr lang="pt-BR" dirty="0"/>
              <a:t>Item 3 e 4.3 a 4.7 - processos judiciais, administrativos ou arbitrais </a:t>
            </a:r>
          </a:p>
          <a:p>
            <a:pPr lvl="0"/>
            <a:r>
              <a:rPr lang="pt-BR" dirty="0"/>
              <a:t>Medida já encaminhada à Corregedoria SP, em meio à pacote </a:t>
            </a:r>
            <a:r>
              <a:rPr lang="pt-BR" dirty="0" smtClean="0"/>
              <a:t>informado</a:t>
            </a:r>
          </a:p>
          <a:p>
            <a:pPr lvl="0"/>
            <a:endParaRPr lang="pt-BR" dirty="0"/>
          </a:p>
          <a:p>
            <a:pPr>
              <a:defRPr/>
            </a:pPr>
            <a:r>
              <a:rPr lang="pt-BR" b="1" dirty="0"/>
              <a:t>Outros 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Reunião com CBIC/ABRAINC - registros no país para CNJ.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Emissão de contratos centralizada (CIOPI, no caso da  Caixa) e impressão local; padrão nacional ou no mínimo estadual.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Mini. </a:t>
            </a:r>
            <a:r>
              <a:rPr lang="pt-BR" b="1" dirty="0" err="1" smtClean="0"/>
              <a:t>Plan</a:t>
            </a:r>
            <a:r>
              <a:rPr lang="pt-BR" b="1" dirty="0" smtClean="0"/>
              <a:t>. </a:t>
            </a:r>
            <a:r>
              <a:rPr lang="pt-BR" b="1" dirty="0"/>
              <a:t>-  Márcio Vale (23/9) – </a:t>
            </a:r>
            <a:r>
              <a:rPr lang="pt-BR" b="1" dirty="0" smtClean="0"/>
              <a:t>provimento </a:t>
            </a:r>
            <a:r>
              <a:rPr lang="pt-BR" b="1" dirty="0"/>
              <a:t>comentado e </a:t>
            </a:r>
            <a:r>
              <a:rPr lang="pt-BR" b="1" dirty="0" err="1" smtClean="0"/>
              <a:t>check-lists</a:t>
            </a:r>
            <a:endParaRPr lang="pt-BR" dirty="0"/>
          </a:p>
        </p:txBody>
      </p:sp>
      <p:sp>
        <p:nvSpPr>
          <p:cNvPr id="2970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52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Brasília/PMCMV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81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3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255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ABRAINC Day</a:t>
            </a:r>
            <a:r>
              <a:rPr lang="pt-BR" dirty="0" smtClean="0"/>
              <a:t> – Brasília – presença em peso para defesa de pontos importantes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Continuidade no PMCMV – Brasil diferente de México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Motivação na contratação e entrega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Desbloqueio </a:t>
            </a:r>
            <a:r>
              <a:rPr lang="pt-BR" b="1" dirty="0" smtClean="0"/>
              <a:t>– Banco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Registro Eletrônico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Acessibilidade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Proposta até o final da semana – </a:t>
            </a:r>
            <a:r>
              <a:rPr lang="pt-BR" dirty="0"/>
              <a:t>Direcional, HM, Cury, MRV, Tenda, Emccamp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Agendamento – Maria Caldas (GAP)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" name="Retângulo 7"/>
          <p:cNvSpPr>
            <a:spLocks noChangeArrowheads="1"/>
          </p:cNvSpPr>
          <p:nvPr/>
        </p:nvSpPr>
        <p:spPr bwMode="auto">
          <a:xfrm>
            <a:off x="337315" y="4411194"/>
            <a:ext cx="8624887" cy="12960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600" dirty="0" smtClean="0"/>
              <a:t>Art</a:t>
            </a:r>
            <a:r>
              <a:rPr lang="pt-BR" sz="1600" dirty="0"/>
              <a:t>. 73.  Serão assegurados no PMCMV: </a:t>
            </a:r>
          </a:p>
          <a:p>
            <a:r>
              <a:rPr lang="pt-BR" sz="1600" dirty="0" smtClean="0"/>
              <a:t>Par. </a:t>
            </a:r>
            <a:r>
              <a:rPr lang="pt-BR" sz="1600" dirty="0"/>
              <a:t>único.  Na ausência de legislação municipal ou estadual acerca de condições de acessibilidade que estabeleça regra específica, será assegurado que, do total de </a:t>
            </a:r>
            <a:r>
              <a:rPr lang="pt-BR" sz="1600" dirty="0" smtClean="0"/>
              <a:t>UH </a:t>
            </a:r>
            <a:r>
              <a:rPr lang="pt-BR" sz="1600" dirty="0"/>
              <a:t>construídas no âmbito do PMCMV em cada Município, no mínimo, 3% (três por cento) sejam adaptadas ao uso por pessoas com deficiência. </a:t>
            </a:r>
            <a:r>
              <a:rPr lang="pt-BR" sz="1600" dirty="0">
                <a:hlinkClick r:id="rId2"/>
              </a:rPr>
              <a:t>(Incluído pela Lei nº 12.424, de 2011</a:t>
            </a:r>
            <a:r>
              <a:rPr lang="pt-BR" sz="1600" dirty="0" smtClean="0">
                <a:hlinkClick r:id="rId2"/>
              </a:rPr>
              <a:t>)</a:t>
            </a:r>
            <a:endParaRPr lang="pt-BR" b="1" dirty="0"/>
          </a:p>
        </p:txBody>
      </p:sp>
      <p:sp>
        <p:nvSpPr>
          <p:cNvPr id="11" name="Retângulo 7"/>
          <p:cNvSpPr>
            <a:spLocks noChangeArrowheads="1"/>
          </p:cNvSpPr>
          <p:nvPr/>
        </p:nvSpPr>
        <p:spPr bwMode="auto">
          <a:xfrm>
            <a:off x="314325" y="2932560"/>
            <a:ext cx="8624887" cy="11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/>
          </a:p>
          <a:p>
            <a:r>
              <a:rPr lang="pt-BR" b="1" dirty="0" smtClean="0"/>
              <a:t>Acessibilidade - alternativa </a:t>
            </a:r>
            <a:r>
              <a:rPr lang="pt-BR" b="1" dirty="0"/>
              <a:t>legislativa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Relatores </a:t>
            </a:r>
            <a:r>
              <a:rPr lang="pt-BR" dirty="0"/>
              <a:t>não obtiveram sinalização do </a:t>
            </a:r>
            <a:r>
              <a:rPr lang="pt-BR" dirty="0" smtClean="0"/>
              <a:t>Governo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Convencimento Min. Cidades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3401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PMCMV3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834277"/>
              </p:ext>
            </p:extLst>
          </p:nvPr>
        </p:nvGraphicFramePr>
        <p:xfrm>
          <a:off x="749300" y="764704"/>
          <a:ext cx="7226300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Worksheet" r:id="rId3" imgW="6372224" imgH="2562210" progId="Excel.Sheet.12">
                  <p:embed/>
                </p:oleObj>
              </mc:Choice>
              <mc:Fallback>
                <p:oleObj name="Worksheet" r:id="rId3" imgW="6372224" imgH="25622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300" y="764704"/>
                        <a:ext cx="7226300" cy="2736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ângulo 7"/>
          <p:cNvSpPr>
            <a:spLocks noChangeArrowheads="1"/>
          </p:cNvSpPr>
          <p:nvPr/>
        </p:nvSpPr>
        <p:spPr bwMode="auto">
          <a:xfrm>
            <a:off x="519113" y="3789040"/>
            <a:ext cx="8624887" cy="144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 smtClean="0"/>
              <a:t>Financiamento</a:t>
            </a:r>
            <a:r>
              <a:rPr lang="pt-BR" dirty="0"/>
              <a:t>: máximo por faixa de renda considerando SAC 360 meses;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FGTS </a:t>
            </a:r>
            <a:r>
              <a:rPr lang="pt-BR" dirty="0"/>
              <a:t>médio: 2 </a:t>
            </a:r>
            <a:r>
              <a:rPr lang="pt-BR" dirty="0" smtClean="0"/>
              <a:t>salários; poupança </a:t>
            </a:r>
            <a:r>
              <a:rPr lang="pt-BR" dirty="0"/>
              <a:t>media: 1 </a:t>
            </a:r>
            <a:r>
              <a:rPr lang="pt-BR" dirty="0" smtClean="0"/>
              <a:t>salário; amortização </a:t>
            </a:r>
            <a:r>
              <a:rPr lang="pt-BR" dirty="0"/>
              <a:t>durante obras: 3 </a:t>
            </a:r>
            <a:r>
              <a:rPr lang="pt-BR" dirty="0" smtClean="0"/>
              <a:t>salários; </a:t>
            </a:r>
            <a:r>
              <a:rPr lang="pt-BR" b="1" dirty="0" smtClean="0"/>
              <a:t>valor </a:t>
            </a:r>
            <a:r>
              <a:rPr lang="pt-BR" b="1" dirty="0"/>
              <a:t>imóvel: </a:t>
            </a:r>
            <a:r>
              <a:rPr lang="pt-BR" b="1" dirty="0" smtClean="0"/>
              <a:t>verificações</a:t>
            </a:r>
          </a:p>
          <a:p>
            <a:pPr marL="285750" indent="-285750">
              <a:buFontTx/>
              <a:buChar char="-"/>
            </a:pPr>
            <a:r>
              <a:rPr lang="pt-BR" b="1" dirty="0" smtClean="0"/>
              <a:t>Inexistência de pró-soluto e de </a:t>
            </a:r>
            <a:r>
              <a:rPr lang="pt-BR" b="1" dirty="0" err="1" smtClean="0"/>
              <a:t>co-obrigação</a:t>
            </a:r>
            <a:r>
              <a:rPr lang="pt-BR" b="1" dirty="0" smtClean="0"/>
              <a:t> durante obra</a:t>
            </a:r>
          </a:p>
          <a:p>
            <a:endParaRPr lang="pt-BR" b="1" dirty="0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314326" y="5165961"/>
            <a:ext cx="8624887" cy="11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Faixa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Recursos para projetos por localidade – Min. Cidades e Planejamento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Casa Paulista –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Prefeitura de São Paulo - aprovações</a:t>
            </a:r>
          </a:p>
        </p:txBody>
      </p:sp>
    </p:spTree>
    <p:extLst>
      <p:ext uri="{BB962C8B-B14F-4D97-AF65-F5344CB8AC3E}">
        <p14:creationId xmlns:p14="http://schemas.microsoft.com/office/powerpoint/2010/main" val="1786890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48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26203</TotalTime>
  <Words>1551</Words>
  <Application>Microsoft Office PowerPoint</Application>
  <PresentationFormat>Apresentação na tela (4:3)</PresentationFormat>
  <Paragraphs>237</Paragraphs>
  <Slides>21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Helvetica</vt:lpstr>
      <vt:lpstr>Tahoma</vt:lpstr>
      <vt:lpstr>Verdana</vt:lpstr>
      <vt:lpstr>Design padrão</vt:lpstr>
      <vt:lpstr>Worksheet</vt:lpstr>
      <vt:lpstr>Apresentação do PowerPoint</vt:lpstr>
      <vt:lpstr>Pauta</vt:lpstr>
      <vt:lpstr>Apresentação do PowerPoint</vt:lpstr>
      <vt:lpstr>Modelo de Negócios, Bloqueio dos Recursos</vt:lpstr>
      <vt:lpstr>Cartórios – Atualizações – Registro Eletrônico</vt:lpstr>
      <vt:lpstr>Apresentação do PowerPoint</vt:lpstr>
      <vt:lpstr>PMCMV3</vt:lpstr>
      <vt:lpstr>PMCMV3</vt:lpstr>
      <vt:lpstr>Apresentação do PowerPoint</vt:lpstr>
      <vt:lpstr>Modelo de Negócios – apresentação à parte</vt:lpstr>
      <vt:lpstr>Apresentação do PowerPoint</vt:lpstr>
      <vt:lpstr>Cadastro Positivo -  Lei 12.414/11 e Decreto 7.829/12  </vt:lpstr>
      <vt:lpstr>Consultas, Pareceres – reunião 1o de outubro</vt:lpstr>
      <vt:lpstr>Estudo  empregos, impostos FGV -  Informações empresas  </vt:lpstr>
      <vt:lpstr>Apresentação do PowerPoint</vt:lpstr>
      <vt:lpstr>Apresentação do PowerPoint</vt:lpstr>
      <vt:lpstr>Apresentação do PowerPoint</vt:lpstr>
      <vt:lpstr>Apresentação do PowerPoint</vt:lpstr>
      <vt:lpstr>Atualizações ABRAINC – Proposta FIPE</vt:lpstr>
      <vt:lpstr>Atualizações ABRAINC – Proposta FIPE</vt:lpstr>
      <vt:lpstr>Correspondência escritório Leite, Martinho – sugestões – 30/9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2809</cp:revision>
  <cp:lastPrinted>2013-08-06T13:58:50Z</cp:lastPrinted>
  <dcterms:created xsi:type="dcterms:W3CDTF">2009-08-13T21:08:28Z</dcterms:created>
  <dcterms:modified xsi:type="dcterms:W3CDTF">2013-10-18T08:01:18Z</dcterms:modified>
</cp:coreProperties>
</file>