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1" r:id="rId2"/>
    <p:sldId id="1240" r:id="rId3"/>
    <p:sldId id="1241" r:id="rId4"/>
    <p:sldId id="1061" r:id="rId5"/>
    <p:sldId id="1349" r:id="rId6"/>
    <p:sldId id="1337" r:id="rId7"/>
    <p:sldId id="1360" r:id="rId8"/>
    <p:sldId id="1363" r:id="rId9"/>
    <p:sldId id="1339" r:id="rId10"/>
    <p:sldId id="1340" r:id="rId11"/>
    <p:sldId id="1291" r:id="rId12"/>
    <p:sldId id="1361" r:id="rId13"/>
    <p:sldId id="1362" r:id="rId14"/>
    <p:sldId id="1365" r:id="rId15"/>
    <p:sldId id="1366" r:id="rId16"/>
    <p:sldId id="1367" r:id="rId17"/>
    <p:sldId id="1344" r:id="rId18"/>
    <p:sldId id="1346" r:id="rId19"/>
    <p:sldId id="1372" r:id="rId20"/>
    <p:sldId id="1368" r:id="rId21"/>
    <p:sldId id="1369" r:id="rId22"/>
    <p:sldId id="1371" r:id="rId23"/>
    <p:sldId id="1311" r:id="rId24"/>
    <p:sldId id="1310" r:id="rId25"/>
    <p:sldId id="1289" r:id="rId26"/>
    <p:sldId id="1370" r:id="rId2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59" d="100"/>
          <a:sy n="59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18/12/2014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0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8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5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2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2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2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8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32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9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4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6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2301164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Comitê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Jurídico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elvetica" charset="0"/>
              <a:cs typeface="Arial" panose="020B0604020202020204" pitchFamily="34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16/12/2014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elvetica" charset="0"/>
              <a:cs typeface="Arial" panose="020B0604020202020204" pitchFamily="34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3" y="1412776"/>
            <a:ext cx="8027534" cy="18351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GT Judiciário - Jurisprudência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Destinatários</a:t>
            </a:r>
            <a:r>
              <a:rPr lang="pt-BR" dirty="0"/>
              <a:t> 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</a:t>
            </a:r>
            <a:r>
              <a:rPr lang="pt-BR" dirty="0" smtClean="0"/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Verificação e finalização de texto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reuniões para leitura final com Secovi, CBIC e ADEMI 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sz="1700" dirty="0"/>
          </a:p>
          <a:p>
            <a:r>
              <a:rPr lang="pt-BR" sz="1700" b="1" dirty="0" smtClean="0"/>
              <a:t>Lançamento </a:t>
            </a:r>
            <a:r>
              <a:rPr lang="pt-BR" sz="1700" dirty="0" smtClean="0"/>
              <a:t>–evento em Brasília – última semana de fevereiro</a:t>
            </a:r>
          </a:p>
          <a:p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8588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Captação e comunicação abusiva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Ana Medina, </a:t>
            </a:r>
            <a:r>
              <a:rPr lang="pt-BR" dirty="0" err="1" smtClean="0"/>
              <a:t>Crys</a:t>
            </a:r>
            <a:r>
              <a:rPr lang="pt-BR" dirty="0" smtClean="0"/>
              <a:t> Luders e Natália – contato com Escritório David Teixeira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 SECOVI-OAB para apresentação do 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Associações e </a:t>
            </a:r>
            <a:r>
              <a:rPr lang="pt-BR" b="1" dirty="0" err="1" smtClean="0"/>
              <a:t>ACPs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Continuidade de acompanhamento por cada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err="1"/>
              <a:t>Distratos</a:t>
            </a:r>
            <a:r>
              <a:rPr lang="pt-BR" dirty="0"/>
              <a:t> - atualizações – comunicação, eventos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9122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1 - Equilíbrio nas Relações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Terceirização/ questões do trabalho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32440" y="61653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3457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95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2000" b="1" dirty="0" smtClean="0"/>
              <a:t>Terceirização</a:t>
            </a:r>
            <a:endParaRPr lang="pt-BR" sz="2000" b="1" dirty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PL 4330 – apoio junto com Febraban, CNI,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STJ – participação </a:t>
            </a:r>
            <a:r>
              <a:rPr lang="pt-BR" sz="2000" dirty="0" err="1"/>
              <a:t>Amicus</a:t>
            </a:r>
            <a:r>
              <a:rPr lang="pt-BR" sz="2000" dirty="0"/>
              <a:t> </a:t>
            </a:r>
            <a:r>
              <a:rPr lang="pt-BR" sz="2000" dirty="0" err="1" smtClean="0"/>
              <a:t>Curiae</a:t>
            </a:r>
            <a:r>
              <a:rPr lang="pt-BR" sz="2000" dirty="0" smtClean="0"/>
              <a:t> – indicação de nome vs. </a:t>
            </a:r>
            <a:r>
              <a:rPr lang="pt-BR" sz="2000" i="1" dirty="0" smtClean="0"/>
              <a:t>timing</a:t>
            </a:r>
            <a:r>
              <a:rPr lang="pt-BR" sz="2000" dirty="0" smtClean="0"/>
              <a:t> 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Trabalho Análogo à Escravidão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PLS 432/2013 – </a:t>
            </a:r>
            <a:r>
              <a:rPr lang="pt-BR" sz="2000" dirty="0"/>
              <a:t>relator Romero Jucá (PMDB/RO) – aprovação pela Comissão Mista do Congresso Nacional.</a:t>
            </a:r>
            <a:r>
              <a:rPr lang="pt-BR" sz="2000" b="1" dirty="0"/>
              <a:t> 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Avocação de procedimentos </a:t>
            </a:r>
            <a:r>
              <a:rPr lang="pt-BR" sz="2000" dirty="0"/>
              <a:t>- requerimento ABRAINC para 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Resposta MTE, com remissão a ADIN – CNA</a:t>
            </a:r>
          </a:p>
          <a:p>
            <a:pPr lvl="1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ADIN</a:t>
            </a:r>
            <a:r>
              <a:rPr lang="pt-BR" sz="2000" dirty="0"/>
              <a:t> pela ABRAINC sobre Port. Min. No 2 – Dra. Luciana </a:t>
            </a:r>
            <a:r>
              <a:rPr lang="pt-BR" sz="2000" dirty="0" err="1"/>
              <a:t>Lóssio</a:t>
            </a:r>
            <a:endParaRPr lang="pt-BR" sz="2000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– Equilíbrio nas relações – trabalho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70837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2 – O custo da Burocracia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6074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Produtividade, gestão, transparência, controle</a:t>
            </a:r>
          </a:p>
          <a:p>
            <a:endParaRPr lang="pt-BR" b="1" dirty="0"/>
          </a:p>
          <a:p>
            <a:r>
              <a:rPr lang="pt-BR" b="1" dirty="0" smtClean="0"/>
              <a:t>Avanços com Frente Nacional de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Fórum de Secretários de Licenciamento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Modelos para 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Governo Federal -  incentivos, apoio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Aperfeiçoamentos</a:t>
            </a:r>
            <a:r>
              <a:rPr lang="pt-BR" dirty="0" smtClean="0"/>
              <a:t> SP, RJ e mais uma cidade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Bandeira de gestão: prazos, atendimento, receitas, 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empresas/prefeito – agendamento de encontro com Prefeitos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Fazenda (receitas, PPP), Controladoria (transparência)</a:t>
            </a:r>
          </a:p>
          <a:p>
            <a:pPr lvl="1"/>
            <a:endParaRPr lang="pt-BR" dirty="0"/>
          </a:p>
          <a:p>
            <a:pPr lvl="1"/>
            <a:endParaRPr lang="pt-BR" b="1" dirty="0"/>
          </a:p>
          <a:p>
            <a:r>
              <a:rPr lang="pt-BR" b="1" dirty="0" err="1" smtClean="0"/>
              <a:t>Advocacy</a:t>
            </a:r>
            <a:r>
              <a:rPr lang="pt-BR" b="1" dirty="0" smtClean="0"/>
              <a:t> - Cause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6058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</a:t>
            </a:r>
            <a:r>
              <a:rPr lang="pt-BR" dirty="0" smtClean="0"/>
              <a:t>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Desenho de processo CETIP/ARISP/ABECIP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e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Câmara de </a:t>
            </a:r>
            <a:r>
              <a:rPr lang="pt-BR" dirty="0" smtClean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Agendar reunião com ARISP a partir de janeiro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Documentos bancários – padronização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CEF, BB, Itaú, Bradesco,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Licenciamento Ambiental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Fluxos CETESB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59.263 </a:t>
            </a:r>
            <a:r>
              <a:rPr lang="pt-BR" b="1" dirty="0" smtClean="0"/>
              <a:t>– </a:t>
            </a:r>
            <a:r>
              <a:rPr lang="pt-BR" dirty="0" smtClean="0"/>
              <a:t>Termo de Reabilitação para habite-se,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Procedimentos em nível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Concentração </a:t>
            </a:r>
            <a:r>
              <a:rPr lang="pt-BR" b="1" dirty="0"/>
              <a:t>na </a:t>
            </a:r>
            <a:r>
              <a:rPr lang="pt-BR" b="1" dirty="0" smtClean="0"/>
              <a:t>Matrícula, Letras Imobiliárias, Questões Tributárias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676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O Custo da Burocracia no Imóvel - agenda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Arq</a:t>
            </a:r>
            <a:r>
              <a:rPr lang="pt-BR" b="1" dirty="0"/>
              <a:t>. Futuro </a:t>
            </a:r>
            <a:r>
              <a:rPr lang="pt-BR" dirty="0"/>
              <a:t>– </a:t>
            </a:r>
            <a:r>
              <a:rPr lang="pt-BR" b="1" dirty="0"/>
              <a:t>set 2013 </a:t>
            </a:r>
            <a:r>
              <a:rPr lang="pt-BR" dirty="0"/>
              <a:t>- outros inputs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Recursos limitados – </a:t>
            </a:r>
            <a:r>
              <a:rPr lang="pt-BR" dirty="0" err="1"/>
              <a:t>U</a:t>
            </a:r>
            <a:r>
              <a:rPr lang="pt-BR" dirty="0" err="1" smtClean="0"/>
              <a:t>rban</a:t>
            </a:r>
            <a:r>
              <a:rPr lang="pt-BR" dirty="0" smtClean="0"/>
              <a:t> Project </a:t>
            </a:r>
            <a:r>
              <a:rPr lang="pt-BR" dirty="0" err="1"/>
              <a:t>F</a:t>
            </a:r>
            <a:r>
              <a:rPr lang="pt-BR" dirty="0" err="1" smtClean="0"/>
              <a:t>inance</a:t>
            </a:r>
            <a:r>
              <a:rPr lang="pt-BR" dirty="0" smtClean="0"/>
              <a:t> – Rafael </a:t>
            </a:r>
            <a:r>
              <a:rPr lang="pt-BR" dirty="0" err="1" smtClean="0"/>
              <a:t>Vanzella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PPP </a:t>
            </a:r>
            <a:r>
              <a:rPr lang="pt-BR" dirty="0"/>
              <a:t>-  necessidade de garantias e controles de prazos por </a:t>
            </a:r>
            <a:r>
              <a:rPr lang="pt-BR" dirty="0" smtClean="0"/>
              <a:t>municípios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Bancos públicos aliados neste desenvolvimento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José Roberto Afonso </a:t>
            </a:r>
            <a:r>
              <a:rPr lang="pt-BR" dirty="0" smtClean="0"/>
              <a:t>- Municípios: ações concretas compartilhadas - remoto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Governo Federal - agenda de reforma institucional pensando no urbanismo – questão municipal </a:t>
            </a:r>
            <a:r>
              <a:rPr lang="pt-BR" dirty="0"/>
              <a:t>de federalizou em junho 2013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Carlos Ari Sundfeld </a:t>
            </a:r>
            <a:r>
              <a:rPr lang="pt-BR" dirty="0" smtClean="0"/>
              <a:t>– Público e Privado no Des. Urbanístico: desafios </a:t>
            </a:r>
            <a:r>
              <a:rPr lang="pt-BR" smtClean="0"/>
              <a:t>jurídicos </a:t>
            </a: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Regulação urbanística excessiva – ideologia regulatória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Excessos vs. Leis de Caso concreto, ações clandestinas, falta de qualidade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Ampla desregulação seria irreal: Art. 182 Constituição, Estatuto da Cidade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Agenda que consiga espaço perante Saúde, Educação Transportes. Resposta organizacional: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qualificação técnica do pessoal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Órgãos fortes, integrados e centrais nas aprovações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gências municipais reguladoras, com MA, PH, trânsito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Padronizar processos urbanísticos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controle das decisões em matéria urbanística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84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compromisso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</a:t>
            </a:r>
            <a:r>
              <a:rPr lang="pt-BR" sz="1700" smtClean="0"/>
              <a:t>- lternativa</a:t>
            </a:r>
            <a:r>
              <a:rPr lang="pt-BR" sz="1700" dirty="0" smtClean="0"/>
              <a:t>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882161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 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Custo da Burocracia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95536" y="982007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CADE - Lei 12.529/2011 </a:t>
            </a:r>
            <a:r>
              <a:rPr lang="pt-BR" dirty="0"/>
              <a:t>- aprovação prévia CADE p/ atos de concentração: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- Discussão geral com IDRAC – minuta nos será enviada para avaliação sobre oportunidade – prazo CADE – </a:t>
            </a:r>
            <a:r>
              <a:rPr lang="pt-BR" dirty="0" smtClean="0"/>
              <a:t>22/4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RICS </a:t>
            </a:r>
            <a:r>
              <a:rPr lang="pt-BR" dirty="0" smtClean="0"/>
              <a:t>– Fundos (Pátria, BR) dispostos a avançar com parecer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Eletropaulo</a:t>
            </a:r>
            <a:r>
              <a:rPr lang="pt-BR" dirty="0" smtClean="0"/>
              <a:t> – definição ANEEL para subestação para mais de 2.500 KW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Marcelo Terra, Cecília M de </a:t>
            </a:r>
            <a:r>
              <a:rPr lang="pt-BR" dirty="0" smtClean="0"/>
              <a:t>Barros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37820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/>
              <a:t>3</a:t>
            </a:r>
            <a:r>
              <a:rPr lang="pt-BR" sz="2400" b="1" dirty="0" smtClean="0"/>
              <a:t> – A imagem do setor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7938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Seminário Temático </a:t>
            </a:r>
            <a:r>
              <a:rPr lang="pt-BR" b="1" dirty="0" smtClean="0"/>
              <a:t>ABRAINC- Arq. Mackenzie -  </a:t>
            </a:r>
            <a:r>
              <a:rPr lang="pt-BR" dirty="0" err="1" smtClean="0"/>
              <a:t>Caldana</a:t>
            </a:r>
            <a:r>
              <a:rPr lang="pt-BR" dirty="0" smtClean="0"/>
              <a:t>, </a:t>
            </a:r>
            <a:r>
              <a:rPr lang="pt-BR" dirty="0" err="1" smtClean="0"/>
              <a:t>Nardelli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Incorporação e a produção da cidade </a:t>
            </a:r>
            <a:r>
              <a:rPr lang="pt-BR" dirty="0" smtClean="0"/>
              <a:t>– 10/2, até 30 pessoas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práticas 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aperfeiçoar inclusão das </a:t>
            </a:r>
            <a:r>
              <a:rPr lang="pt-BR" dirty="0"/>
              <a:t>questões urbanas na </a:t>
            </a:r>
            <a:r>
              <a:rPr lang="pt-BR" dirty="0" smtClean="0"/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Elenco de questões a serem aprofundadas e </a:t>
            </a:r>
            <a:r>
              <a:rPr lang="pt-BR" dirty="0" err="1" smtClean="0"/>
              <a:t>publicizadas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Outras </a:t>
            </a:r>
            <a:r>
              <a:rPr lang="pt-BR" b="1" dirty="0" smtClean="0"/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Apresentações para alunos – incorporação na prática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Premiação </a:t>
            </a:r>
            <a:r>
              <a:rPr lang="pt-BR" dirty="0"/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NRE – Poli – definir e apoiar temas para estudos</a:t>
            </a:r>
          </a:p>
          <a:p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equilíbrio econômico dos 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Imagem do Setor -  Academia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617158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err="1"/>
              <a:t>Compliance</a:t>
            </a:r>
            <a:r>
              <a:rPr lang="pt-BR" b="1" dirty="0"/>
              <a:t>, Governança</a:t>
            </a:r>
            <a:r>
              <a:rPr lang="pt-BR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aprovado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Manual </a:t>
            </a:r>
            <a:r>
              <a:rPr lang="pt-BR" dirty="0"/>
              <a:t>de Procedimentos e sua utilização, para fortalecimento da 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Comitê de </a:t>
            </a:r>
            <a:r>
              <a:rPr lang="pt-BR" dirty="0" err="1"/>
              <a:t>Compliance</a:t>
            </a:r>
            <a:r>
              <a:rPr lang="pt-BR" dirty="0"/>
              <a:t>, para conhecimento e controle de encaminhamentos e de ações de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Independência via participação externa – IBGC, </a:t>
            </a:r>
            <a:r>
              <a:rPr lang="pt-BR" dirty="0" smtClean="0"/>
              <a:t>outros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Jurídico, Diretoria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Imagem do Setor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924997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1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116632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COAF- </a:t>
            </a:r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Cofeci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smtClean="0"/>
              <a:t>Defesa Judicial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</a:t>
            </a:r>
            <a:r>
              <a:rPr lang="pt-BR" dirty="0"/>
              <a:t>– </a:t>
            </a:r>
            <a:r>
              <a:rPr lang="pt-BR" dirty="0" smtClean="0"/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a CBIC – participação ABRAINC e Secovi-SP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R$ 100 mil + R$ 200 mil </a:t>
            </a:r>
            <a:r>
              <a:rPr lang="pt-BR" dirty="0" smtClean="0"/>
              <a:t>(êxito -  trânsito em julgado ou acordo, com 20% de desconto)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90579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16632"/>
            <a:ext cx="8922544" cy="196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Outros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Assuntos</a:t>
            </a:r>
            <a:r>
              <a:rPr lang="en-US" sz="20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10476656" y="47971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Prazos de garantia propostos pela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Civil vs.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para todos os prazos para 5 anos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ABRAINC: posição contra critério </a:t>
            </a:r>
            <a:r>
              <a:rPr lang="pt-BR" dirty="0" err="1" smtClean="0"/>
              <a:t>judicializante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Heterogeneidade por empresa/ local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a médio prazo: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Acessibilidade</a:t>
            </a:r>
            <a:r>
              <a:rPr lang="pt-BR" dirty="0" smtClean="0"/>
              <a:t> – PLS Paulo Paim, com Deputada Mara </a:t>
            </a:r>
            <a:r>
              <a:rPr lang="pt-BR" dirty="0" err="1" smtClean="0"/>
              <a:t>Gabrilli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Recursos públicos - 10% das unidades reservadas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Edifícios </a:t>
            </a:r>
            <a:r>
              <a:rPr lang="pt-BR" altLang="pt-BR" dirty="0" err="1"/>
              <a:t>multifamiliares</a:t>
            </a:r>
            <a:r>
              <a:rPr lang="pt-BR" altLang="pt-BR" dirty="0"/>
              <a:t> em geral – </a:t>
            </a:r>
            <a:r>
              <a:rPr lang="pt-BR" altLang="pt-BR" dirty="0" smtClean="0"/>
              <a:t>100</a:t>
            </a:r>
            <a:r>
              <a:rPr lang="pt-BR" altLang="pt-BR" dirty="0"/>
              <a:t>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Edifícios públicos, provados com uso público – acessibilidade geral</a:t>
            </a:r>
          </a:p>
          <a:p>
            <a:pPr lvl="0"/>
            <a:endParaRPr lang="pt-BR" dirty="0" smtClean="0"/>
          </a:p>
          <a:p>
            <a:pPr lvl="0"/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16632"/>
            <a:ext cx="8922544" cy="196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en-US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Outros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Assuntos</a:t>
            </a:r>
            <a:r>
              <a:rPr lang="en-US" sz="20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10476656" y="4797152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Prefeitura </a:t>
            </a:r>
            <a:r>
              <a:rPr lang="pt-BR" b="1" dirty="0"/>
              <a:t>SP </a:t>
            </a:r>
            <a:endParaRPr lang="pt-BR" b="1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de cadastro -  IPTU e ITBI - propostas p/ Sec. Marcos Cruz (17/6)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Ação efetiva - atualização do cadastro p/ regularização das 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Revisão do fluxo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IPTU – dúvidas sobre cobrança – necessidade de motivação clara com regularização da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de cálculo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Acréscimos e Decréscimos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MP – contestação de parâmetros indicados pela CETESB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MP 656 – Concentração na matrícula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Qual a real segurança jurídica trazida? Que matrícula?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Espera de resposta ARISP para definição de encaminhamento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smtClean="0"/>
              <a:t>18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7505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 eaLnBrk="1">
              <a:lnSpc>
                <a:spcPct val="90000"/>
              </a:lnSpc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 eaLnBrk="1">
              <a:lnSpc>
                <a:spcPct val="90000"/>
              </a:lnSpc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As bandeiras ABRAINC e o Comitê Jurídico – das 9h às 10:30h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nas relações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Consumidor (Modelo de Vendas, </a:t>
            </a:r>
            <a:r>
              <a:rPr lang="pt-BR" dirty="0" err="1" smtClean="0"/>
              <a:t>Distratos</a:t>
            </a:r>
            <a:r>
              <a:rPr lang="pt-BR" dirty="0" smtClean="0"/>
              <a:t>, Modelo de Negócios)</a:t>
            </a:r>
          </a:p>
          <a:p>
            <a:pPr lvl="2"/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Burocracia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Imagem do Setor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assuntos - </a:t>
            </a:r>
            <a:r>
              <a:rPr lang="pt-BR" b="1" dirty="0"/>
              <a:t>10:30h às 11h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Prazos de Garantias Caixa, Acessibilidade, outros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- 2015 – Bandeiras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115616" y="836712"/>
            <a:ext cx="6840760" cy="560489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2000" b="1" dirty="0" smtClean="0"/>
              <a:t>1 </a:t>
            </a:r>
            <a:r>
              <a:rPr lang="pt-BR" sz="2000" b="1" dirty="0"/>
              <a:t>- Equilíbrio nas relações – </a:t>
            </a:r>
            <a:r>
              <a:rPr lang="pt-BR" sz="2000" b="1" dirty="0" err="1"/>
              <a:t>GTs</a:t>
            </a:r>
            <a:endParaRPr lang="pt-BR" sz="2000" b="1" dirty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Relações de trabalho –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Distratos</a:t>
            </a:r>
            <a:r>
              <a:rPr lang="pt-BR" sz="2000" dirty="0"/>
              <a:t>/ Modelo de Vendas/ Modelo de Negócios</a:t>
            </a:r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r>
              <a:rPr lang="pt-BR" sz="2000" b="1" dirty="0" smtClean="0"/>
              <a:t>2 - Burocracia</a:t>
            </a:r>
            <a:endParaRPr lang="pt-BR" sz="2000" b="1" dirty="0"/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Ação nacional -  ação concatenada com CBIC</a:t>
            </a:r>
          </a:p>
          <a:p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3 - Imagem</a:t>
            </a:r>
          </a:p>
          <a:p>
            <a:endParaRPr lang="pt-B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Imprensa</a:t>
            </a:r>
          </a:p>
        </p:txBody>
      </p:sp>
    </p:spTree>
    <p:extLst>
      <p:ext uri="{BB962C8B-B14F-4D97-AF65-F5344CB8AC3E}">
        <p14:creationId xmlns:p14="http://schemas.microsoft.com/office/powerpoint/2010/main" val="2245786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0390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1 - Equilíbrio nas Relações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87804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Modelo de vendas – aproximação com o MP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endParaRPr lang="pt-BR" sz="1700" dirty="0" smtClean="0"/>
          </a:p>
          <a:p>
            <a:r>
              <a:rPr lang="pt-BR" sz="2000" b="1" dirty="0" smtClean="0"/>
              <a:t>Impasses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Houses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Custo dos </a:t>
            </a:r>
            <a:r>
              <a:rPr lang="pt-BR" sz="2000" dirty="0" err="1" smtClean="0"/>
              <a:t>distratos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Relacionamento com imobiliárias</a:t>
            </a:r>
          </a:p>
          <a:p>
            <a:endParaRPr lang="pt-BR" sz="2000" dirty="0"/>
          </a:p>
          <a:p>
            <a:endParaRPr lang="pt-BR" sz="2000" dirty="0"/>
          </a:p>
          <a:p>
            <a:pPr lvl="0"/>
            <a:r>
              <a:rPr lang="pt-BR" sz="2000" b="1" dirty="0" smtClean="0"/>
              <a:t>Autuação </a:t>
            </a:r>
            <a:r>
              <a:rPr lang="pt-BR" sz="2000" b="1" dirty="0"/>
              <a:t>INSS – Brasília, </a:t>
            </a:r>
            <a:r>
              <a:rPr lang="pt-BR" sz="2000" b="1" dirty="0" smtClean="0"/>
              <a:t>Porto Alegre; </a:t>
            </a:r>
            <a:r>
              <a:rPr lang="pt-BR" sz="2000" b="1" dirty="0"/>
              <a:t>decisões contrárias </a:t>
            </a:r>
            <a:r>
              <a:rPr lang="pt-BR" sz="2000" b="1" dirty="0" smtClean="0"/>
              <a:t>RS</a:t>
            </a:r>
          </a:p>
          <a:p>
            <a:pPr lvl="0"/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Lei Complementar – </a:t>
            </a:r>
            <a:r>
              <a:rPr lang="pt-BR" sz="2000" dirty="0" smtClean="0"/>
              <a:t>1/1/2015 </a:t>
            </a:r>
            <a:r>
              <a:rPr lang="pt-BR" sz="2000" dirty="0"/>
              <a:t>– Supersimples - 6% até R$ 180 </a:t>
            </a:r>
            <a:r>
              <a:rPr lang="pt-BR" sz="2000" dirty="0" smtClean="0"/>
              <a:t>mil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Corretores Associados – </a:t>
            </a:r>
            <a:r>
              <a:rPr lang="pt-BR" sz="2000" dirty="0" smtClean="0"/>
              <a:t>projeto para sanção presidencial</a:t>
            </a:r>
            <a:endParaRPr lang="pt-BR" sz="2000" dirty="0"/>
          </a:p>
          <a:p>
            <a:pPr lvl="0"/>
            <a:endParaRPr lang="pt-BR" sz="17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24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Criar núcleos que constituam entendimentos - credibilidade das partes</a:t>
            </a:r>
          </a:p>
          <a:p>
            <a:pPr marL="0" lvl="1"/>
            <a:r>
              <a:rPr lang="pt-BR" dirty="0" smtClean="0"/>
              <a:t>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Formar </a:t>
            </a:r>
            <a:r>
              <a:rPr lang="pt-BR" dirty="0"/>
              <a:t>jurisprudências estabilizadoras.</a:t>
            </a:r>
          </a:p>
          <a:p>
            <a:pPr marL="0" lvl="1"/>
            <a:endParaRPr lang="pt-BR" dirty="0" smtClean="0"/>
          </a:p>
          <a:p>
            <a:pPr marL="0" lvl="1"/>
            <a:r>
              <a:rPr lang="pt-BR" b="1" dirty="0" smtClean="0"/>
              <a:t>Ações a respeito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Rego </a:t>
            </a:r>
            <a:r>
              <a:rPr lang="pt-BR" dirty="0"/>
              <a:t>– </a:t>
            </a:r>
            <a:r>
              <a:rPr lang="pt-BR" dirty="0" smtClean="0"/>
              <a:t>a </a:t>
            </a:r>
            <a:r>
              <a:rPr lang="pt-BR" dirty="0" err="1" smtClean="0"/>
              <a:t>desjudicialização</a:t>
            </a:r>
            <a:r>
              <a:rPr lang="pt-BR" dirty="0" smtClean="0"/>
              <a:t> e seu encaminhamento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Enunciados ABRAINC </a:t>
            </a:r>
            <a:r>
              <a:rPr lang="pt-BR" dirty="0" smtClean="0"/>
              <a:t>– entendimentos, consensos, contribuições p/ Cartilha</a:t>
            </a:r>
          </a:p>
          <a:p>
            <a:pPr marL="457200" lvl="2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- </a:t>
            </a:r>
            <a:r>
              <a:rPr lang="pt-BR" dirty="0"/>
              <a:t>agenda </a:t>
            </a:r>
            <a:r>
              <a:rPr lang="pt-BR" dirty="0" smtClean="0"/>
              <a:t>integrada, finalização</a:t>
            </a:r>
            <a:r>
              <a:rPr lang="pt-BR" dirty="0"/>
              <a:t>, lançamento,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Mesas </a:t>
            </a:r>
            <a:r>
              <a:rPr lang="pt-BR" b="1" dirty="0"/>
              <a:t>com </a:t>
            </a:r>
            <a:r>
              <a:rPr lang="pt-BR" b="1" dirty="0" smtClean="0"/>
              <a:t>Judiciário – encontro Secovi em 29/10; ajuda reformas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Encontros </a:t>
            </a:r>
            <a:r>
              <a:rPr lang="pt-BR" b="1" dirty="0"/>
              <a:t>com formadores de </a:t>
            </a:r>
            <a:r>
              <a:rPr lang="pt-BR" b="1" dirty="0" smtClean="0"/>
              <a:t>opinião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Vendas</a:t>
            </a:r>
            <a:endParaRPr lang="pt-BR" b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Equilíbrio nas relações - consumidor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52706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14145"/>
            <a:r>
              <a:rPr lang="pt-BR" sz="20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br>
              <a:rPr lang="pt-BR" sz="20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</a:br>
            <a:endParaRPr lang="en-US" sz="2000" b="1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com CETIP e Diretoria de Crédito Itaú em 14/11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</a:t>
            </a:r>
            <a:r>
              <a:rPr lang="pt-BR" dirty="0" smtClean="0"/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u="sng" dirty="0"/>
              <a:t>4 - Jurisprudência</a:t>
            </a:r>
            <a:r>
              <a:rPr lang="pt-BR" sz="1700" b="1" dirty="0"/>
              <a:t> - GT Judiciário com Comitê Jurídico ABRAINC – cont.</a:t>
            </a:r>
          </a:p>
          <a:p>
            <a:r>
              <a:rPr lang="pt-BR" sz="1700" b="1" dirty="0"/>
              <a:t>GT Judiciário -  </a:t>
            </a:r>
            <a:r>
              <a:rPr lang="pt-BR" sz="1700" dirty="0"/>
              <a:t>Claudio Carvalho, MF, JC </a:t>
            </a:r>
            <a:r>
              <a:rPr lang="pt-BR" sz="1700" dirty="0" err="1"/>
              <a:t>Lazaretti</a:t>
            </a:r>
            <a:r>
              <a:rPr lang="pt-BR" sz="1700" dirty="0"/>
              <a:t>, Denise, VL, CB, LFM, ABRAINC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94923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32278</TotalTime>
  <Words>1825</Words>
  <Application>Microsoft Office PowerPoint</Application>
  <PresentationFormat>Apresentação na tela (4:3)</PresentationFormat>
  <Paragraphs>448</Paragraphs>
  <Slides>26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Design padrão</vt:lpstr>
      <vt:lpstr>Apresentação do PowerPoint</vt:lpstr>
      <vt:lpstr>Defesa da Concorrência </vt:lpstr>
      <vt:lpstr>Defesa da Concorrência </vt:lpstr>
      <vt:lpstr>Pauta</vt:lpstr>
      <vt:lpstr>Apresentação do PowerPoint</vt:lpstr>
      <vt:lpstr>Apresentação do PowerPoint</vt:lpstr>
      <vt:lpstr>Modelo de vendas – aproximação com o MP  </vt:lpstr>
      <vt:lpstr>Apresentação do PowerPoint</vt:lpstr>
      <vt:lpstr>Distratos - Para minimizar efeitos de forma imediata </vt:lpstr>
      <vt:lpstr>Distratos – GT Judiciário - Jurisprudência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Burocracia, Licenciamentos – O Custo da Burocracia</vt:lpstr>
      <vt:lpstr>O Custo da Burocracia</vt:lpstr>
      <vt:lpstr>Apresentação do PowerPoint</vt:lpstr>
      <vt:lpstr>Apresentação do PowerPoint</vt:lpstr>
      <vt:lpstr>Apresentação do PowerPoint</vt:lpstr>
      <vt:lpstr>Apresentação do PowerPoint</vt:lpstr>
      <vt:lpstr>COAF- Cofeci</vt:lpstr>
      <vt:lpstr>Outros Assuntos </vt:lpstr>
      <vt:lpstr>Outros Assuntos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3225</cp:revision>
  <cp:lastPrinted>2013-12-11T19:29:55Z</cp:lastPrinted>
  <dcterms:created xsi:type="dcterms:W3CDTF">2009-08-13T21:08:28Z</dcterms:created>
  <dcterms:modified xsi:type="dcterms:W3CDTF">2014-12-18T11:58:02Z</dcterms:modified>
</cp:coreProperties>
</file>