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17" r:id="rId3"/>
    <p:sldMasterId id="2147483729" r:id="rId4"/>
    <p:sldMasterId id="2147483742" r:id="rId5"/>
  </p:sldMasterIdLst>
  <p:notesMasterIdLst>
    <p:notesMasterId r:id="rId62"/>
  </p:notesMasterIdLst>
  <p:handoutMasterIdLst>
    <p:handoutMasterId r:id="rId63"/>
  </p:handoutMasterIdLst>
  <p:sldIdLst>
    <p:sldId id="481" r:id="rId6"/>
    <p:sldId id="1179" r:id="rId7"/>
    <p:sldId id="1180" r:id="rId8"/>
    <p:sldId id="1456" r:id="rId9"/>
    <p:sldId id="1372" r:id="rId10"/>
    <p:sldId id="1459" r:id="rId11"/>
    <p:sldId id="1483" r:id="rId12"/>
    <p:sldId id="1461" r:id="rId13"/>
    <p:sldId id="1501" r:id="rId14"/>
    <p:sldId id="1502" r:id="rId15"/>
    <p:sldId id="1429" r:id="rId16"/>
    <p:sldId id="1462" r:id="rId17"/>
    <p:sldId id="1458" r:id="rId18"/>
    <p:sldId id="1477" r:id="rId19"/>
    <p:sldId id="1481" r:id="rId20"/>
    <p:sldId id="1422" r:id="rId21"/>
    <p:sldId id="1423" r:id="rId22"/>
    <p:sldId id="1381" r:id="rId23"/>
    <p:sldId id="1420" r:id="rId24"/>
    <p:sldId id="1421" r:id="rId25"/>
    <p:sldId id="1485" r:id="rId26"/>
    <p:sldId id="1431" r:id="rId27"/>
    <p:sldId id="1465" r:id="rId28"/>
    <p:sldId id="1464" r:id="rId29"/>
    <p:sldId id="1463" r:id="rId30"/>
    <p:sldId id="1374" r:id="rId31"/>
    <p:sldId id="1503" r:id="rId32"/>
    <p:sldId id="1504" r:id="rId33"/>
    <p:sldId id="1505" r:id="rId34"/>
    <p:sldId id="1506" r:id="rId35"/>
    <p:sldId id="1500" r:id="rId36"/>
    <p:sldId id="1394" r:id="rId37"/>
    <p:sldId id="1486" r:id="rId38"/>
    <p:sldId id="1507" r:id="rId39"/>
    <p:sldId id="1508" r:id="rId40"/>
    <p:sldId id="1509" r:id="rId41"/>
    <p:sldId id="1510" r:id="rId42"/>
    <p:sldId id="1511" r:id="rId43"/>
    <p:sldId id="1512" r:id="rId44"/>
    <p:sldId id="1513" r:id="rId45"/>
    <p:sldId id="1514" r:id="rId46"/>
    <p:sldId id="1515" r:id="rId47"/>
    <p:sldId id="1516" r:id="rId48"/>
    <p:sldId id="1517" r:id="rId49"/>
    <p:sldId id="1518" r:id="rId50"/>
    <p:sldId id="1466" r:id="rId51"/>
    <p:sldId id="1467" r:id="rId52"/>
    <p:sldId id="1468" r:id="rId53"/>
    <p:sldId id="1469" r:id="rId54"/>
    <p:sldId id="1470" r:id="rId55"/>
    <p:sldId id="1471" r:id="rId56"/>
    <p:sldId id="1472" r:id="rId57"/>
    <p:sldId id="1473" r:id="rId58"/>
    <p:sldId id="1474" r:id="rId59"/>
    <p:sldId id="1475" r:id="rId60"/>
    <p:sldId id="1476" r:id="rId61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Consolidad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Consolidado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Consolidado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3.0841524392184315E-2"/>
          <c:y val="8.2150455338155196E-2"/>
          <c:w val="0.94621037562850063"/>
          <c:h val="0.8191872470989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Lancamento!$D$2:$D$15</c:f>
              <c:numCache>
                <c:formatCode>_-* #.##0_-;\-* #.##0_-;_-* "-"??_-;_-@_-</c:formatCode>
                <c:ptCount val="14"/>
                <c:pt idx="0">
                  <c:v>1286</c:v>
                </c:pt>
                <c:pt idx="1">
                  <c:v>3047</c:v>
                </c:pt>
                <c:pt idx="2">
                  <c:v>11036</c:v>
                </c:pt>
                <c:pt idx="3">
                  <c:v>3432</c:v>
                </c:pt>
                <c:pt idx="4">
                  <c:v>7299</c:v>
                </c:pt>
                <c:pt idx="5">
                  <c:v>7578</c:v>
                </c:pt>
                <c:pt idx="6">
                  <c:v>1392</c:v>
                </c:pt>
                <c:pt idx="7">
                  <c:v>2534</c:v>
                </c:pt>
                <c:pt idx="8">
                  <c:v>8754</c:v>
                </c:pt>
                <c:pt idx="9">
                  <c:v>2563</c:v>
                </c:pt>
                <c:pt idx="10">
                  <c:v>5522</c:v>
                </c:pt>
                <c:pt idx="11">
                  <c:v>14308</c:v>
                </c:pt>
                <c:pt idx="12">
                  <c:v>1627</c:v>
                </c:pt>
                <c:pt idx="13">
                  <c:v>2399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52664"/>
        <c:axId val="191853056"/>
      </c:barChart>
      <c:catAx>
        <c:axId val="19185266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91853056"/>
        <c:crosses val="autoZero"/>
        <c:auto val="1"/>
        <c:lblAlgn val="ctr"/>
        <c:lblOffset val="100"/>
        <c:noMultiLvlLbl val="1"/>
      </c:catAx>
      <c:valAx>
        <c:axId val="191853056"/>
        <c:scaling>
          <c:orientation val="minMax"/>
          <c:max val="160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1918526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dirty="0" smtClean="0">
                <a:latin typeface="+mn-lt"/>
              </a:rPr>
              <a:t>Consolidado</a:t>
            </a:r>
          </a:p>
        </c:rich>
      </c:tx>
      <c:layout>
        <c:manualLayout>
          <c:xMode val="edge"/>
          <c:yMode val="edge"/>
          <c:x val="0.46211529476046975"/>
          <c:y val="3.023809523809523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8960505103396169E-2"/>
          <c:y val="9.6901100432561657E-2"/>
          <c:w val="0.96805125128813407"/>
          <c:h val="0.834958560867878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0476190476190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Lancamento!$O$2:$O$15</c:f>
              <c:numCache>
                <c:formatCode>_-* #.##0_-;\-* #.##0_-;_-* "-"??_-;_-@_-</c:formatCode>
                <c:ptCount val="14"/>
                <c:pt idx="0">
                  <c:v>250.44645851999999</c:v>
                </c:pt>
                <c:pt idx="1">
                  <c:v>1044.24505034</c:v>
                </c:pt>
                <c:pt idx="2">
                  <c:v>2941.45388258</c:v>
                </c:pt>
                <c:pt idx="3">
                  <c:v>1348.9508105299999</c:v>
                </c:pt>
                <c:pt idx="4">
                  <c:v>2145.5343133599999</c:v>
                </c:pt>
                <c:pt idx="5">
                  <c:v>1662.5971732200001</c:v>
                </c:pt>
                <c:pt idx="6">
                  <c:v>217.89755350000001</c:v>
                </c:pt>
                <c:pt idx="7">
                  <c:v>956.29796452999994</c:v>
                </c:pt>
                <c:pt idx="8">
                  <c:v>2019.4967174299998</c:v>
                </c:pt>
                <c:pt idx="9">
                  <c:v>1191.9801100899999</c:v>
                </c:pt>
                <c:pt idx="10">
                  <c:v>2089.99777197</c:v>
                </c:pt>
                <c:pt idx="11">
                  <c:v>2809.9310011800003</c:v>
                </c:pt>
                <c:pt idx="12">
                  <c:v>451.72753918000001</c:v>
                </c:pt>
                <c:pt idx="13">
                  <c:v>449.52662395000004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49920"/>
        <c:axId val="276807048"/>
      </c:barChart>
      <c:catAx>
        <c:axId val="19184992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6807048"/>
        <c:crosses val="autoZero"/>
        <c:auto val="1"/>
        <c:lblAlgn val="ctr"/>
        <c:lblOffset val="100"/>
        <c:noMultiLvlLbl val="1"/>
      </c:catAx>
      <c:valAx>
        <c:axId val="276807048"/>
        <c:scaling>
          <c:orientation val="minMax"/>
          <c:max val="35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19184992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b="1" i="0" baseline="0" dirty="0" smtClean="0">
                <a:effectLst/>
              </a:rPr>
              <a:t>Consolidado</a:t>
            </a:r>
            <a:endParaRPr lang="pt-BR" sz="1200" dirty="0" smtClean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7254832620122222E-2"/>
          <c:y val="8.3254929690589577E-2"/>
          <c:w val="0.96837600958187309"/>
          <c:h val="0.84806023495210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-5.834694235824433E-17"/>
                  <c:y val="1.511904761904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Venda!$D$2:$D$15</c:f>
              <c:numCache>
                <c:formatCode>#,##0</c:formatCode>
                <c:ptCount val="14"/>
                <c:pt idx="0">
                  <c:v>8303</c:v>
                </c:pt>
                <c:pt idx="1">
                  <c:v>9311</c:v>
                </c:pt>
                <c:pt idx="2">
                  <c:v>10952</c:v>
                </c:pt>
                <c:pt idx="3">
                  <c:v>8763</c:v>
                </c:pt>
                <c:pt idx="4">
                  <c:v>11702</c:v>
                </c:pt>
                <c:pt idx="5">
                  <c:v>9808</c:v>
                </c:pt>
                <c:pt idx="6">
                  <c:v>8735</c:v>
                </c:pt>
                <c:pt idx="7">
                  <c:v>9594</c:v>
                </c:pt>
                <c:pt idx="8">
                  <c:v>9894</c:v>
                </c:pt>
                <c:pt idx="9">
                  <c:v>8958</c:v>
                </c:pt>
                <c:pt idx="10">
                  <c:v>9078</c:v>
                </c:pt>
                <c:pt idx="11">
                  <c:v>11231</c:v>
                </c:pt>
                <c:pt idx="12">
                  <c:v>6530</c:v>
                </c:pt>
                <c:pt idx="13">
                  <c:v>7553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76805872"/>
        <c:axId val="276810576"/>
      </c:barChart>
      <c:catAx>
        <c:axId val="27680587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6810576"/>
        <c:crosses val="autoZero"/>
        <c:auto val="1"/>
        <c:lblAlgn val="ctr"/>
        <c:lblOffset val="100"/>
        <c:noMultiLvlLbl val="1"/>
      </c:catAx>
      <c:valAx>
        <c:axId val="276810576"/>
        <c:scaling>
          <c:orientation val="minMax"/>
          <c:max val="13000"/>
          <c:min val="4000"/>
        </c:scaling>
        <c:delete val="1"/>
        <c:axPos val="l"/>
        <c:numFmt formatCode="#,##0" sourceLinked="1"/>
        <c:majorTickMark val="out"/>
        <c:minorTickMark val="none"/>
        <c:tickLblPos val="nextTo"/>
        <c:crossAx val="2768058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825696955061432E-2"/>
          <c:y val="8.4153361387299008E-2"/>
          <c:w val="0.96234860608987716"/>
          <c:h val="0.84096911867163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Venda!$O$2:$O$15</c:f>
              <c:numCache>
                <c:formatCode>#,##0</c:formatCode>
                <c:ptCount val="14"/>
                <c:pt idx="0">
                  <c:v>1731.1236664600001</c:v>
                </c:pt>
                <c:pt idx="1">
                  <c:v>2073.4996862199996</c:v>
                </c:pt>
                <c:pt idx="2">
                  <c:v>2322.9951304700003</c:v>
                </c:pt>
                <c:pt idx="3">
                  <c:v>2184.2175982899998</c:v>
                </c:pt>
                <c:pt idx="4">
                  <c:v>2572.3546681200005</c:v>
                </c:pt>
                <c:pt idx="5">
                  <c:v>2082.6255652600003</c:v>
                </c:pt>
                <c:pt idx="6">
                  <c:v>1743.2846608099999</c:v>
                </c:pt>
                <c:pt idx="7">
                  <c:v>2174.7252023199999</c:v>
                </c:pt>
                <c:pt idx="8">
                  <c:v>2300.1391112900001</c:v>
                </c:pt>
                <c:pt idx="9">
                  <c:v>2124.2654870599995</c:v>
                </c:pt>
                <c:pt idx="10">
                  <c:v>2313.0283336399998</c:v>
                </c:pt>
                <c:pt idx="11">
                  <c:v>2597.9203178999996</c:v>
                </c:pt>
                <c:pt idx="12">
                  <c:v>1473.2639865000001</c:v>
                </c:pt>
                <c:pt idx="13">
                  <c:v>1679.10243365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76807832"/>
        <c:axId val="276809792"/>
      </c:barChart>
      <c:catAx>
        <c:axId val="27680783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6809792"/>
        <c:crosses val="autoZero"/>
        <c:auto val="1"/>
        <c:lblAlgn val="ctr"/>
        <c:lblOffset val="100"/>
        <c:noMultiLvlLbl val="1"/>
      </c:catAx>
      <c:valAx>
        <c:axId val="276809792"/>
        <c:scaling>
          <c:orientation val="minMax"/>
          <c:max val="3000"/>
          <c:min val="1000"/>
        </c:scaling>
        <c:delete val="1"/>
        <c:axPos val="l"/>
        <c:numFmt formatCode="#,##0" sourceLinked="1"/>
        <c:majorTickMark val="out"/>
        <c:minorTickMark val="none"/>
        <c:tickLblPos val="nextTo"/>
        <c:crossAx val="2768078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dirty="0" smtClean="0"/>
              <a:t>Consolidado</a:t>
            </a:r>
            <a:endParaRPr lang="pt-BR" sz="12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9418228739279252E-2"/>
          <c:y val="8.2421148001449396E-2"/>
          <c:w val="0.95798107056306803"/>
          <c:h val="0.8319874497086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Entrega!$D$1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Entrega!$A$2:$A$15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Entrega!$D$2:$D$15</c:f>
              <c:numCache>
                <c:formatCode>_-* #.##0_-;\-* #.##0_-;_-* "-"??_-;_-@_-</c:formatCode>
                <c:ptCount val="14"/>
                <c:pt idx="0">
                  <c:v>11622</c:v>
                </c:pt>
                <c:pt idx="1">
                  <c:v>16669</c:v>
                </c:pt>
                <c:pt idx="2">
                  <c:v>12205</c:v>
                </c:pt>
                <c:pt idx="3">
                  <c:v>10608</c:v>
                </c:pt>
                <c:pt idx="4">
                  <c:v>10241</c:v>
                </c:pt>
                <c:pt idx="5">
                  <c:v>7669</c:v>
                </c:pt>
                <c:pt idx="6">
                  <c:v>9877</c:v>
                </c:pt>
                <c:pt idx="7">
                  <c:v>10607</c:v>
                </c:pt>
                <c:pt idx="8">
                  <c:v>18671</c:v>
                </c:pt>
                <c:pt idx="9">
                  <c:v>14387</c:v>
                </c:pt>
                <c:pt idx="10">
                  <c:v>14464</c:v>
                </c:pt>
                <c:pt idx="11">
                  <c:v>21485</c:v>
                </c:pt>
                <c:pt idx="12">
                  <c:v>9443</c:v>
                </c:pt>
                <c:pt idx="13">
                  <c:v>9836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76808224"/>
        <c:axId val="276808616"/>
      </c:barChart>
      <c:catAx>
        <c:axId val="27680822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6808616"/>
        <c:crosses val="autoZero"/>
        <c:auto val="1"/>
        <c:lblAlgn val="ctr"/>
        <c:lblOffset val="100"/>
        <c:noMultiLvlLbl val="1"/>
      </c:catAx>
      <c:valAx>
        <c:axId val="276808616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768082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7504284916130416E-2"/>
          <c:y val="8.3250902640559468E-2"/>
          <c:w val="0.95703493702404352"/>
          <c:h val="0.84755892511134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Estoque!$D$1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Estoque!$D$2:$D$15</c:f>
              <c:numCache>
                <c:formatCode>_-* #.##0_-;\-* #.##0_-;_-* "-"??_-;_-@_-</c:formatCode>
                <c:ptCount val="14"/>
                <c:pt idx="0">
                  <c:v>102221</c:v>
                </c:pt>
                <c:pt idx="1">
                  <c:v>99265</c:v>
                </c:pt>
                <c:pt idx="2">
                  <c:v>103260</c:v>
                </c:pt>
                <c:pt idx="3">
                  <c:v>100509</c:v>
                </c:pt>
                <c:pt idx="4">
                  <c:v>99759</c:v>
                </c:pt>
                <c:pt idx="5">
                  <c:v>101239</c:v>
                </c:pt>
                <c:pt idx="6">
                  <c:v>98009</c:v>
                </c:pt>
                <c:pt idx="7">
                  <c:v>91632</c:v>
                </c:pt>
                <c:pt idx="8">
                  <c:v>96182</c:v>
                </c:pt>
                <c:pt idx="9">
                  <c:v>93728</c:v>
                </c:pt>
                <c:pt idx="10">
                  <c:v>93661</c:v>
                </c:pt>
                <c:pt idx="11">
                  <c:v>99263</c:v>
                </c:pt>
                <c:pt idx="12">
                  <c:v>98652</c:v>
                </c:pt>
                <c:pt idx="13">
                  <c:v>94833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76806264"/>
        <c:axId val="276806656"/>
      </c:barChart>
      <c:catAx>
        <c:axId val="27680626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76806656"/>
        <c:crosses val="autoZero"/>
        <c:auto val="1"/>
        <c:lblAlgn val="ctr"/>
        <c:lblOffset val="100"/>
        <c:noMultiLvlLbl val="1"/>
      </c:catAx>
      <c:valAx>
        <c:axId val="276806656"/>
        <c:scaling>
          <c:orientation val="minMax"/>
          <c:max val="110000"/>
          <c:min val="750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2768062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'Venda&amp;Estoque'!$A$4:$A$15</c:f>
              <c:strCache>
                <c:ptCount val="12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  <c:pt idx="11">
                  <c:v>Fev/15</c:v>
                </c:pt>
              </c:strCache>
            </c:strRef>
          </c:cat>
          <c:val>
            <c:numRef>
              <c:f>'Venda&amp;Estoque'!$I$4:$I$15</c:f>
              <c:numCache>
                <c:formatCode>#,#00%</c:formatCode>
                <c:ptCount val="12"/>
                <c:pt idx="0">
                  <c:v>0.28121123821149419</c:v>
                </c:pt>
                <c:pt idx="1">
                  <c:v>0.28735389428248975</c:v>
                </c:pt>
                <c:pt idx="2">
                  <c:v>0.3105183047363011</c:v>
                </c:pt>
                <c:pt idx="3">
                  <c:v>0.30121688717011547</c:v>
                </c:pt>
                <c:pt idx="4">
                  <c:v>0.30345443417712631</c:v>
                </c:pt>
                <c:pt idx="5">
                  <c:v>0.29019183168316831</c:v>
                </c:pt>
                <c:pt idx="6">
                  <c:v>0.29622878494732757</c:v>
                </c:pt>
                <c:pt idx="7">
                  <c:v>0.30310930518359608</c:v>
                </c:pt>
                <c:pt idx="8">
                  <c:v>0.29548155488396205</c:v>
                </c:pt>
                <c:pt idx="9">
                  <c:v>0.30629822921172711</c:v>
                </c:pt>
                <c:pt idx="10">
                  <c:v>0.27614412708864927</c:v>
                </c:pt>
                <c:pt idx="11">
                  <c:v>0.25941082432672469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810184"/>
        <c:axId val="276810968"/>
      </c:lineChart>
      <c:catAx>
        <c:axId val="27681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6810968"/>
        <c:crosses val="autoZero"/>
        <c:auto val="1"/>
        <c:lblAlgn val="ctr"/>
        <c:lblOffset val="100"/>
        <c:noMultiLvlLbl val="1"/>
      </c:catAx>
      <c:valAx>
        <c:axId val="276810968"/>
        <c:scaling>
          <c:orientation val="minMax"/>
          <c:max val="0.34000000000000008"/>
          <c:min val="0.22000000000000003"/>
        </c:scaling>
        <c:delete val="1"/>
        <c:axPos val="l"/>
        <c:numFmt formatCode="#,#00%" sourceLinked="1"/>
        <c:majorTickMark val="out"/>
        <c:minorTickMark val="none"/>
        <c:tickLblPos val="nextTo"/>
        <c:crossAx val="2768101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'Distrato&amp;Entregas'!$A$4:$A$15</c:f>
              <c:strCache>
                <c:ptCount val="12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  <c:pt idx="11">
                  <c:v>Fev/15</c:v>
                </c:pt>
              </c:strCache>
            </c:strRef>
          </c:cat>
          <c:val>
            <c:numRef>
              <c:f>'Distrato&amp;Entregas'!$J$4:$J$15</c:f>
              <c:numCache>
                <c:formatCode>0%</c:formatCode>
                <c:ptCount val="12"/>
                <c:pt idx="0">
                  <c:v>0.2002173054128803</c:v>
                </c:pt>
                <c:pt idx="1">
                  <c:v>0.21290714756091383</c:v>
                </c:pt>
                <c:pt idx="2">
                  <c:v>0.29972166757427238</c:v>
                </c:pt>
                <c:pt idx="3">
                  <c:v>0.33115926783084365</c:v>
                </c:pt>
                <c:pt idx="4">
                  <c:v>0.34303811134703277</c:v>
                </c:pt>
                <c:pt idx="5">
                  <c:v>0.30199268284019465</c:v>
                </c:pt>
                <c:pt idx="6">
                  <c:v>0.2292427531605159</c:v>
                </c:pt>
                <c:pt idx="7">
                  <c:v>0.19576319706859041</c:v>
                </c:pt>
                <c:pt idx="8">
                  <c:v>0.17825428222717898</c:v>
                </c:pt>
                <c:pt idx="9">
                  <c:v>0.17067307692307693</c:v>
                </c:pt>
                <c:pt idx="10">
                  <c:v>0.19765597462107862</c:v>
                </c:pt>
                <c:pt idx="11">
                  <c:v>0.20971936021980178</c:v>
                </c:pt>
              </c:numCache>
            </c:numRef>
          </c:val>
          <c:smooth val="1"/>
        </c:ser>
        <c:ser>
          <c:idx val="1"/>
          <c:order val="1"/>
          <c:tx>
            <c:v>61.20304656 52.89202877 74.37026544 32.69149201 91.18006883 75.76519046 71.66472542 76.93198122 131.7238624 74.29562092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62E-2"/>
                  <c:y val="-5.20324936777447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794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24E-2"/>
                  <c:y val="1.3008123419436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62E-2"/>
                  <c:y val="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34E-2"/>
                  <c:y val="-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03976713717E-2"/>
                  <c:y val="-1.734416455924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777549343131737E-2"/>
                  <c:y val="2.1680205699060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'Distrato&amp;Entregas'!$A$4:$A$15</c:f>
              <c:strCache>
                <c:ptCount val="12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  <c:pt idx="11">
                  <c:v>Fev/15</c:v>
                </c:pt>
              </c:strCache>
            </c:strRef>
          </c:cat>
          <c:val>
            <c:numRef>
              <c:f>'Distrato&amp;Entregas'!$N$2:$N$11</c:f>
              <c:numCache>
                <c:formatCode>General</c:formatCode>
                <c:ptCount val="10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812144"/>
        <c:axId val="276804696"/>
      </c:lineChart>
      <c:catAx>
        <c:axId val="27681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6804696"/>
        <c:crosses val="autoZero"/>
        <c:auto val="1"/>
        <c:lblAlgn val="ctr"/>
        <c:lblOffset val="100"/>
        <c:noMultiLvlLbl val="1"/>
      </c:catAx>
      <c:valAx>
        <c:axId val="27680469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768121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Saldo credor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'SAP&amp;Credor'!$G$2:$G$15</c:f>
              <c:numCache>
                <c:formatCode>_(* #,##0.00_);_(* \(#,##0.00\);_(* "-"??_);_(@_)</c:formatCode>
                <c:ptCount val="14"/>
                <c:pt idx="0">
                  <c:v>30.802137142999999</c:v>
                </c:pt>
                <c:pt idx="1">
                  <c:v>30.521212556060004</c:v>
                </c:pt>
                <c:pt idx="2">
                  <c:v>30.137042636260006</c:v>
                </c:pt>
                <c:pt idx="3">
                  <c:v>29.366652020549999</c:v>
                </c:pt>
                <c:pt idx="4">
                  <c:v>28.778706185494997</c:v>
                </c:pt>
                <c:pt idx="5">
                  <c:v>29.922594930230002</c:v>
                </c:pt>
                <c:pt idx="6">
                  <c:v>29.404089834640004</c:v>
                </c:pt>
                <c:pt idx="7">
                  <c:v>28.548631436720001</c:v>
                </c:pt>
                <c:pt idx="8">
                  <c:v>28.334481404469997</c:v>
                </c:pt>
                <c:pt idx="9">
                  <c:v>28.30129223114</c:v>
                </c:pt>
                <c:pt idx="10">
                  <c:v>27.234505094240003</c:v>
                </c:pt>
                <c:pt idx="11">
                  <c:v>26.42116545611</c:v>
                </c:pt>
                <c:pt idx="12">
                  <c:v>25.312902381099999</c:v>
                </c:pt>
                <c:pt idx="13">
                  <c:v>24.211434088289998</c:v>
                </c:pt>
              </c:numCache>
            </c:numRef>
          </c:val>
        </c:ser>
        <c:ser>
          <c:idx val="2"/>
          <c:order val="2"/>
          <c:tx>
            <c:v>Saldo em atraso potencial</c:v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'SAP&amp;Credor'!$D$2:$D$15</c:f>
              <c:numCache>
                <c:formatCode>_(* #,##0.00_);_(* \(#,##0.00\);_(* "-"??_);_(@_)</c:formatCode>
                <c:ptCount val="14"/>
                <c:pt idx="0">
                  <c:v>3.7615068812900003</c:v>
                </c:pt>
                <c:pt idx="1">
                  <c:v>3.6448382314199996</c:v>
                </c:pt>
                <c:pt idx="2">
                  <c:v>4.2297993576300001</c:v>
                </c:pt>
                <c:pt idx="3">
                  <c:v>3.6478904655150002</c:v>
                </c:pt>
                <c:pt idx="4">
                  <c:v>4.5017913630950011</c:v>
                </c:pt>
                <c:pt idx="5">
                  <c:v>3.2356091437000001</c:v>
                </c:pt>
                <c:pt idx="6">
                  <c:v>3.1155946110800006</c:v>
                </c:pt>
                <c:pt idx="7">
                  <c:v>2.8881769798699999</c:v>
                </c:pt>
                <c:pt idx="8">
                  <c:v>2.8284554633599996</c:v>
                </c:pt>
                <c:pt idx="9">
                  <c:v>2.8988399032899999</c:v>
                </c:pt>
                <c:pt idx="10">
                  <c:v>2.6948549989500004</c:v>
                </c:pt>
                <c:pt idx="11">
                  <c:v>3.1360343658000001</c:v>
                </c:pt>
                <c:pt idx="12">
                  <c:v>2.7748216247699999</c:v>
                </c:pt>
                <c:pt idx="13">
                  <c:v>2.2371347182599997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819400"/>
        <c:axId val="275818616"/>
      </c:barChart>
      <c:lineChart>
        <c:grouping val="standard"/>
        <c:varyColors val="0"/>
        <c:ser>
          <c:idx val="0"/>
          <c:order val="0"/>
          <c:tx>
            <c:v>Taxa de inadimplência</c:v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'SAP&amp;Credor'!$H$2:$H$15</c:f>
              <c:numCache>
                <c:formatCode>0%</c:formatCode>
                <c:ptCount val="14"/>
                <c:pt idx="0">
                  <c:v>0.12211837327478522</c:v>
                </c:pt>
                <c:pt idx="1">
                  <c:v>0.11941983709609581</c:v>
                </c:pt>
                <c:pt idx="2">
                  <c:v>0.1403521708709676</c:v>
                </c:pt>
                <c:pt idx="3">
                  <c:v>0.12421880652116229</c:v>
                </c:pt>
                <c:pt idx="4">
                  <c:v>0.15642785794741487</c:v>
                </c:pt>
                <c:pt idx="5">
                  <c:v>0.1081326386045199</c:v>
                </c:pt>
                <c:pt idx="6">
                  <c:v>0.10595786601799929</c:v>
                </c:pt>
                <c:pt idx="7">
                  <c:v>0.10116691534835363</c:v>
                </c:pt>
                <c:pt idx="8">
                  <c:v>9.9823795007371749E-2</c:v>
                </c:pt>
                <c:pt idx="9">
                  <c:v>0.10242782836963174</c:v>
                </c:pt>
                <c:pt idx="10">
                  <c:v>9.8950026432459467E-2</c:v>
                </c:pt>
                <c:pt idx="11">
                  <c:v>0.11869402093596063</c:v>
                </c:pt>
                <c:pt idx="12">
                  <c:v>0.10962084011519098</c:v>
                </c:pt>
                <c:pt idx="13">
                  <c:v>9.239992600611803E-2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817832"/>
        <c:axId val="275820184"/>
      </c:lineChart>
      <c:catAx>
        <c:axId val="27581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5818616"/>
        <c:crosses val="autoZero"/>
        <c:auto val="1"/>
        <c:lblAlgn val="ctr"/>
        <c:lblOffset val="100"/>
        <c:noMultiLvlLbl val="1"/>
      </c:catAx>
      <c:valAx>
        <c:axId val="275818616"/>
        <c:scaling>
          <c:orientation val="minMax"/>
          <c:max val="35"/>
          <c:min val="0"/>
        </c:scaling>
        <c:delete val="0"/>
        <c:axPos val="l"/>
        <c:numFmt formatCode="_(* #,##0.00_);_(* \(#,##0.00\);_(* &quot;-&quot;??_);_(@_)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5819400"/>
        <c:crosses val="autoZero"/>
        <c:crossBetween val="between"/>
      </c:valAx>
      <c:valAx>
        <c:axId val="275820184"/>
        <c:scaling>
          <c:orientation val="minMax"/>
          <c:max val="0.2"/>
          <c:min val="5.000000000000001E-2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5817832"/>
        <c:crosses val="max"/>
        <c:crossBetween val="between"/>
      </c:valAx>
      <c:catAx>
        <c:axId val="27581783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75820184"/>
        <c:crosses val="max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18/04/2015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2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8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2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8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2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2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2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128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2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9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56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80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1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5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9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03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7" t="10101" b="9988"/>
          <a:stretch>
            <a:fillRect/>
          </a:stretch>
        </p:blipFill>
        <p:spPr bwMode="auto">
          <a:xfrm>
            <a:off x="738188" y="0"/>
            <a:ext cx="8007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68956" y="222353"/>
            <a:ext cx="2385498" cy="558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42795" y="1540935"/>
            <a:ext cx="2758422" cy="2070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white">
          <a:xfrm>
            <a:off x="4805506" y="5829206"/>
            <a:ext cx="2363788" cy="76358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7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5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YREN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8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4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59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39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28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36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30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20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43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9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12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93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8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74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617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44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06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808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51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48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741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81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65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081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0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5544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12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7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368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4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719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45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353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6258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18/04/2015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6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9" r:id="rId4"/>
    <p:sldLayoutId id="2147483690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18/04/2015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2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17/4/2015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3693"/>
            <a:ext cx="8696325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 – Negociações coletivas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452320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8" y="795183"/>
            <a:ext cx="825564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700" b="1">
                <a:latin typeface="BlissL" panose="02000506030000020004" pitchFamily="2" charset="0"/>
              </a:defRPr>
            </a:lvl1pPr>
          </a:lstStyle>
          <a:p>
            <a:r>
              <a:rPr lang="pt-BR" dirty="0" smtClean="0"/>
              <a:t>Negociações coletivas</a:t>
            </a:r>
          </a:p>
          <a:p>
            <a:endParaRPr lang="pt-BR" dirty="0"/>
          </a:p>
          <a:p>
            <a:r>
              <a:rPr lang="pt-BR" dirty="0" smtClean="0"/>
              <a:t>Salvador</a:t>
            </a:r>
            <a:r>
              <a:rPr lang="pt-BR" b="0" dirty="0" smtClean="0"/>
              <a:t>  - </a:t>
            </a:r>
            <a:r>
              <a:rPr lang="pt-BR" dirty="0" smtClean="0"/>
              <a:t>fechado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8,84</a:t>
            </a:r>
            <a:r>
              <a:rPr lang="pt-BR" b="0" dirty="0"/>
              <a:t>% - Serventes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8,00% - Profissional Qualificado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7,00% - Para demais profissionais até R$ 5.000,00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6,23% - Acima de R$ 5.000,00 (INPC do período)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Rio de Janeiro – em andamento</a:t>
            </a:r>
          </a:p>
          <a:p>
            <a:endParaRPr lang="pt-BR" dirty="0"/>
          </a:p>
          <a:p>
            <a:r>
              <a:rPr lang="pt-BR" b="0" dirty="0"/>
              <a:t>Proposta do </a:t>
            </a:r>
            <a:r>
              <a:rPr lang="pt-BR" b="0" dirty="0" err="1"/>
              <a:t>Sinduscon</a:t>
            </a:r>
            <a:r>
              <a:rPr lang="pt-BR" b="0" dirty="0"/>
              <a:t>-RJ sendo discutida com </a:t>
            </a:r>
            <a:r>
              <a:rPr lang="pt-BR" b="0" dirty="0" err="1"/>
              <a:t>Sintraconst</a:t>
            </a:r>
            <a:r>
              <a:rPr lang="pt-BR" b="0" dirty="0"/>
              <a:t>-RJ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Reajuste de 7,64% (INPC Brasil) para salários até 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Congelamento de benefícios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Livre negociação para salários acima de 5k</a:t>
            </a:r>
          </a:p>
          <a:p>
            <a:endParaRPr lang="pt-BR" dirty="0"/>
          </a:p>
          <a:p>
            <a:r>
              <a:rPr lang="pt-BR" dirty="0"/>
              <a:t>São Paulo– em andamento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0" dirty="0" err="1" smtClean="0"/>
              <a:t>Sintracon</a:t>
            </a:r>
            <a:r>
              <a:rPr lang="pt-BR" b="0" dirty="0" smtClean="0"/>
              <a:t>: alimentação, aumento </a:t>
            </a:r>
            <a:r>
              <a:rPr lang="pt-BR" b="0" dirty="0"/>
              <a:t>maior p/a </a:t>
            </a:r>
            <a:r>
              <a:rPr lang="pt-BR" b="0" dirty="0" smtClean="0"/>
              <a:t>base</a:t>
            </a:r>
            <a:endParaRPr lang="pt-BR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0" dirty="0"/>
              <a:t>CPN (Comissão Permanente de Negociação – SINDUSCON) </a:t>
            </a:r>
            <a:r>
              <a:rPr lang="pt-BR" b="0" dirty="0" smtClean="0"/>
              <a:t>contra a </a:t>
            </a:r>
            <a:r>
              <a:rPr lang="pt-BR" b="0" dirty="0"/>
              <a:t>aumento real; favorável à manutenção do escalonamento e implantação de limite para livre </a:t>
            </a:r>
            <a:r>
              <a:rPr lang="pt-BR" b="0" dirty="0" smtClean="0"/>
              <a:t>negociação </a:t>
            </a:r>
            <a:endParaRPr lang="pt-BR" dirty="0"/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Evento </a:t>
            </a:r>
            <a:r>
              <a:rPr lang="pt-BR" sz="1700" b="1" dirty="0">
                <a:latin typeface="BlissL" panose="02000506030000020004" pitchFamily="2" charset="0"/>
              </a:rPr>
              <a:t>ABRAINC – 2 anos – lançamento da Cartilha – O Ciclo da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Apoio/ Participação -  Secovi, CBIC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Cause – a causa do setor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Pesquisas e entrevistas m curso São Paulo e Recife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Entrega no final de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Doações – Região Serrana </a:t>
            </a:r>
            <a:r>
              <a:rPr lang="pt-BR" sz="1700" dirty="0" smtClean="0">
                <a:latin typeface="BlissL" panose="02000506030000020004" pitchFamily="2" charset="0"/>
              </a:rPr>
              <a:t>- Rio de Janeiro  - 2011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</a:t>
            </a:r>
            <a:r>
              <a:rPr lang="pt-BR" sz="1700" dirty="0">
                <a:latin typeface="BlissL" panose="02000506030000020004" pitchFamily="2" charset="0"/>
              </a:rPr>
              <a:t>$ 40 </a:t>
            </a:r>
            <a:r>
              <a:rPr lang="pt-BR" sz="1700" dirty="0" smtClean="0">
                <a:latin typeface="BlissL" panose="02000506030000020004" pitchFamily="2" charset="0"/>
              </a:rPr>
              <a:t>MM: </a:t>
            </a:r>
            <a:r>
              <a:rPr lang="pt-BR" sz="1700" dirty="0">
                <a:latin typeface="BlissL" panose="02000506030000020004" pitchFamily="2" charset="0"/>
              </a:rPr>
              <a:t>Brookfield,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 err="1">
                <a:latin typeface="BlissL" panose="02000506030000020004" pitchFamily="2" charset="0"/>
              </a:rPr>
              <a:t>Hosken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Direcional, Gafisa, MRV, </a:t>
            </a:r>
            <a:r>
              <a:rPr lang="pt-BR" sz="1700" dirty="0" smtClean="0">
                <a:latin typeface="BlissL" panose="02000506030000020004" pitchFamily="2" charset="0"/>
              </a:rPr>
              <a:t>OR, </a:t>
            </a:r>
            <a:r>
              <a:rPr lang="pt-BR" sz="1700" dirty="0">
                <a:latin typeface="BlissL" panose="02000506030000020004" pitchFamily="2" charset="0"/>
              </a:rPr>
              <a:t>PDG, </a:t>
            </a:r>
            <a:r>
              <a:rPr lang="pt-BR" sz="1700" dirty="0" err="1">
                <a:latin typeface="BlissL" panose="02000506030000020004" pitchFamily="2" charset="0"/>
              </a:rPr>
              <a:t>Rodobens</a:t>
            </a:r>
            <a:r>
              <a:rPr lang="pt-BR" sz="1700" dirty="0">
                <a:latin typeface="BlissL" panose="02000506030000020004" pitchFamily="2" charset="0"/>
              </a:rPr>
              <a:t>, Rossi, </a:t>
            </a:r>
            <a:r>
              <a:rPr lang="pt-BR" sz="1700" dirty="0" err="1">
                <a:latin typeface="BlissL" panose="02000506030000020004" pitchFamily="2" charset="0"/>
              </a:rPr>
              <a:t>Wtorre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694 </a:t>
            </a:r>
            <a:r>
              <a:rPr lang="pt-BR" sz="1700" dirty="0">
                <a:latin typeface="BlissL" panose="02000506030000020004" pitchFamily="2" charset="0"/>
              </a:rPr>
              <a:t>casas; com medição de janeiro, 50% já desembolsado, 52% </a:t>
            </a:r>
            <a:r>
              <a:rPr lang="pt-BR" sz="1700" dirty="0" smtClean="0">
                <a:latin typeface="BlissL" panose="02000506030000020004" pitchFamily="2" charset="0"/>
              </a:rPr>
              <a:t>obras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153 casas entregues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318 em obras (conj. Areal -  42,55%)  - término de obras iniciadas: desembolso de 67%.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223 não foram </a:t>
            </a:r>
            <a:r>
              <a:rPr lang="pt-BR" sz="1700" dirty="0" smtClean="0">
                <a:latin typeface="BlissL" panose="02000506030000020004" pitchFamily="2" charset="0"/>
              </a:rPr>
              <a:t>iniciadas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Conversa com SEOBRAS para revisão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Encontro </a:t>
            </a:r>
            <a:r>
              <a:rPr lang="pt-BR" sz="1700" b="1" dirty="0">
                <a:latin typeface="BlissL" panose="02000506030000020004" pitchFamily="2" charset="0"/>
              </a:rPr>
              <a:t>com Academia -  Evento Mackenzie </a:t>
            </a:r>
            <a:r>
              <a:rPr lang="pt-BR" sz="1700" dirty="0">
                <a:latin typeface="BlissL" panose="02000506030000020004" pitchFamily="2" charset="0"/>
              </a:rPr>
              <a:t>-  20/3 -  Prof. </a:t>
            </a:r>
            <a:r>
              <a:rPr lang="pt-BR" sz="1700" dirty="0" err="1">
                <a:latin typeface="BlissL" panose="02000506030000020004" pitchFamily="2" charset="0"/>
              </a:rPr>
              <a:t>Caldana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Laboratório de Altos Estudos da Produção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Atualizações </a:t>
            </a:r>
            <a:r>
              <a:rPr lang="pt-BR" sz="2400" dirty="0"/>
              <a:t>– </a:t>
            </a:r>
            <a:r>
              <a:rPr lang="pt-BR" sz="2400" dirty="0" smtClean="0"/>
              <a:t>Imagem do setor, eventos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72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467544" y="2348880"/>
            <a:ext cx="7697787" cy="293413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Assembleia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Extraordinária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Ação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em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relação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COFECI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9:50h as 10h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08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Assembleia COFECI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tângulo 7"/>
          <p:cNvSpPr>
            <a:spLocks noChangeArrowheads="1"/>
          </p:cNvSpPr>
          <p:nvPr/>
        </p:nvSpPr>
        <p:spPr bwMode="auto">
          <a:xfrm>
            <a:off x="174625" y="763439"/>
            <a:ext cx="8643865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COAF: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Defesa Judicial –CBIC/Secovi, com ABRAINC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Objeto: elaboração de uma ação judicial em face do Sistema COFECI/CRECI perante a Justiça Federal do Distrito Federal, onde se questione, principalmente, a não abrangência e não aplicação das Resoluções editadas por dito Sistema em relação ao setor da indústria e da construção e do imobiliário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Comitê Jurídico, Conselho Jurídico e Diretoria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Assembleia para informar associados da ABRAINC sobre esta ação, a exemplo de demais entidades do setor do país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621213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0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2060848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 -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Ações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0h as 11:30h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49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0h as 10:20h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0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75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 com definições mais precisas</a:t>
            </a:r>
          </a:p>
          <a:p>
            <a:endParaRPr lang="pt-BR" sz="1600" dirty="0" smtClean="0"/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11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2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Encaminhamentos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</a:t>
            </a:r>
            <a:r>
              <a:rPr lang="pt-BR" sz="1700" dirty="0" smtClean="0">
                <a:latin typeface="BlissL" panose="02000506030000020004" pitchFamily="2" charset="0"/>
              </a:rPr>
              <a:t>rcabouço legal, processo de inclusão – JK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CBIC e demais </a:t>
            </a:r>
            <a:r>
              <a:rPr lang="pt-BR" sz="1700" dirty="0">
                <a:latin typeface="BlissL" panose="02000506030000020004" pitchFamily="2" charset="0"/>
              </a:rPr>
              <a:t>entidades; Sindicato dos </a:t>
            </a:r>
            <a:r>
              <a:rPr lang="pt-BR" sz="1700" dirty="0" smtClean="0">
                <a:latin typeface="BlissL" panose="02000506030000020004" pitchFamily="2" charset="0"/>
              </a:rPr>
              <a:t>Trabalhadores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Sindicato dos Trabalhadores - SP – reunião com Ramalho -  </a:t>
            </a:r>
            <a:r>
              <a:rPr lang="pt-BR" sz="1700" dirty="0" smtClean="0">
                <a:latin typeface="BlissL" panose="02000506030000020004" pitchFamily="2" charset="0"/>
              </a:rPr>
              <a:t>6/4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Auto-regulação</a:t>
            </a:r>
            <a:r>
              <a:rPr lang="pt-BR" sz="1700" dirty="0" smtClean="0">
                <a:latin typeface="BlissL" panose="02000506030000020004" pitchFamily="2" charset="0"/>
              </a:rPr>
              <a:t> com Consultoria com selo independente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ABNT)  - proposta em discussão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 </a:t>
            </a:r>
            <a:r>
              <a:rPr lang="pt-BR" sz="1700" b="1" dirty="0">
                <a:latin typeface="BlissL" panose="02000506030000020004" pitchFamily="2" charset="0"/>
              </a:rPr>
              <a:t>de comunicação </a:t>
            </a:r>
            <a:r>
              <a:rPr lang="pt-BR" sz="1700" dirty="0">
                <a:latin typeface="BlissL" panose="02000506030000020004" pitchFamily="2" charset="0"/>
              </a:rPr>
              <a:t>com mídia e </a:t>
            </a:r>
            <a:r>
              <a:rPr lang="pt-BR" sz="1700" dirty="0" smtClean="0">
                <a:latin typeface="BlissL" panose="02000506030000020004" pitchFamily="2" charset="0"/>
              </a:rPr>
              <a:t>jornalistas </a:t>
            </a:r>
            <a:r>
              <a:rPr lang="pt-BR" sz="1700" b="1" dirty="0">
                <a:latin typeface="BlissL" panose="02000506030000020004" pitchFamily="2" charset="0"/>
              </a:rPr>
              <a:t>Textos jurídicos </a:t>
            </a:r>
            <a:r>
              <a:rPr lang="pt-BR" sz="1700" dirty="0">
                <a:latin typeface="BlissL" panose="02000506030000020004" pitchFamily="2" charset="0"/>
              </a:rPr>
              <a:t>sobre o tema e sua publicação</a:t>
            </a:r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Para </a:t>
            </a:r>
            <a:r>
              <a:rPr lang="pt-BR" sz="1700" dirty="0">
                <a:latin typeface="BlissL" panose="02000506030000020004" pitchFamily="2" charset="0"/>
              </a:rPr>
              <a:t>diálogo: moratória, GT para redefinir </a:t>
            </a:r>
            <a:r>
              <a:rPr lang="pt-BR" sz="1700" dirty="0" smtClean="0">
                <a:latin typeface="BlissL" panose="02000506030000020004" pitchFamily="2" charset="0"/>
              </a:rPr>
              <a:t>conceitos/controles/processos</a:t>
            </a:r>
            <a:r>
              <a:rPr lang="pt-BR" sz="1700" dirty="0">
                <a:latin typeface="BlissL" panose="02000506030000020004" pitchFamily="2" charset="0"/>
              </a:rPr>
              <a:t>, suspensão da </a:t>
            </a:r>
            <a:r>
              <a:rPr lang="pt-BR" sz="1700" dirty="0" smtClean="0">
                <a:latin typeface="BlissL" panose="02000506030000020004" pitchFamily="2" charset="0"/>
              </a:rPr>
              <a:t>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Manutenção da rede de proteção – princípio da razoabilidade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Carta com nossa posição para o Ethos</a:t>
            </a:r>
            <a:endParaRPr lang="pt-BR" sz="1700" dirty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 smtClean="0">
                <a:latin typeface="BlissL" panose="02000506030000020004" pitchFamily="2" charset="0"/>
              </a:rPr>
              <a:t>Nova Portaria – 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Essência da verificação não alterada - petição para MTE  enviada em 6/4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com o Supremo por manutenção do objeto da ADIN por não alteração de essência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68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81102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10:20h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10:50h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19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sindicatos 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</a:t>
            </a:r>
            <a:r>
              <a:rPr lang="pt-BR" sz="1700" dirty="0" smtClean="0">
                <a:latin typeface="BlissL" panose="02000506030000020004" pitchFamily="2" charset="0"/>
              </a:rPr>
              <a:t>valores e riscos muito elevados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Reunião Conselho Jurídico + Incorporação ABRAINC – 25/3 – continuidade em 9/4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Brookfield,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MRV Rossi, Tecnisa (Conselho Jurídico) +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Eztec</a:t>
            </a:r>
            <a:r>
              <a:rPr lang="pt-BR" sz="1700" dirty="0">
                <a:latin typeface="BlissL" panose="02000506030000020004" pitchFamily="2" charset="0"/>
              </a:rPr>
              <a:t>, Gafisa, Odebrecht, Trisul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: promover discussões e esclarecimentos, sem recomendações nem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Acompanhamento: preponderante inclinação pela corretagem incluída no preço. Entendimento: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Necessários aperfeiçoamentos nas questões trabalhistas -  90 dias (JK)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Envolvimento do MP para pacificação da questão (MRV: diálogo com o </a:t>
            </a:r>
            <a:r>
              <a:rPr lang="pt-BR" sz="1700" dirty="0" err="1">
                <a:latin typeface="BlissL" panose="02000506030000020004" pitchFamily="2" charset="0"/>
              </a:rPr>
              <a:t>MPCon</a:t>
            </a:r>
            <a:r>
              <a:rPr lang="pt-BR" sz="1700" dirty="0">
                <a:latin typeface="BlissL" panose="02000506030000020004" pitchFamily="2" charset="0"/>
              </a:rPr>
              <a:t>, em Brasília)</a:t>
            </a: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Com isto: discussões sobre estrutura e  modelos mais adequados para as empresas -  continuidade às discussões nos Comitês Jurídico, de Incorporação e Conselho Jurídico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51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81102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Negócios, </a:t>
            </a:r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endParaRPr lang="pt-BR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10:50h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11:15h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7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Repasse antecipado - 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/Itaú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O Ciclo da Incorporação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Lançamento em maio – evento 2 anos de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Destinatários </a:t>
            </a:r>
            <a:r>
              <a:rPr lang="pt-BR" sz="1700" dirty="0">
                <a:latin typeface="BlissL" panose="02000506030000020004" pitchFamily="2" charset="0"/>
              </a:rPr>
              <a:t>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20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imediata Piloto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Cyrela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Itaú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60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Funding -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Apresentação Luiz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A. França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5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-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/ COFECI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519113" y="692696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Exigibilidade - ABECIP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2014 – saldo R$ 522 bilhões – captação líquida de R$ 23 bi no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2015 – fevereiro e março – R$ 22 bi negativos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Cumprimento Santander 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Alternativas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LIGs</a:t>
            </a:r>
            <a:r>
              <a:rPr lang="pt-BR" sz="1700" dirty="0" smtClean="0">
                <a:latin typeface="BlissL" panose="02000506030000020004" pitchFamily="2" charset="0"/>
              </a:rPr>
              <a:t> – longo prazo – manutenção da isenção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Compulsório – 10% liberariam R$ 50 bi; uso mais eficaz dos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FGTS </a:t>
            </a:r>
            <a:r>
              <a:rPr lang="pt-BR" sz="1700" dirty="0">
                <a:latin typeface="BlissL" panose="02000506030000020004" pitchFamily="2" charset="0"/>
              </a:rPr>
              <a:t>– aumento dos limites desafogando </a:t>
            </a:r>
            <a:r>
              <a:rPr lang="pt-BR" sz="1700" dirty="0" smtClean="0">
                <a:latin typeface="BlissL" panose="02000506030000020004" pitchFamily="2" charset="0"/>
              </a:rPr>
              <a:t>Poupança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Nossas </a:t>
            </a:r>
            <a:r>
              <a:rPr lang="pt-BR" sz="1700" dirty="0">
                <a:latin typeface="BlissL" panose="02000506030000020004" pitchFamily="2" charset="0"/>
              </a:rPr>
              <a:t>prioridades:  Poupança (compulsório, cumprimento da exigibilidade); manutenção da isenção fiscal nas </a:t>
            </a:r>
            <a:r>
              <a:rPr lang="pt-BR" sz="1700" dirty="0" err="1">
                <a:latin typeface="BlissL" panose="02000506030000020004" pitchFamily="2" charset="0"/>
              </a:rPr>
              <a:t>LCIs</a:t>
            </a:r>
            <a:r>
              <a:rPr lang="pt-BR" sz="1700" dirty="0">
                <a:latin typeface="BlissL" panose="02000506030000020004" pitchFamily="2" charset="0"/>
              </a:rPr>
              <a:t>; LTV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60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2204864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Pesquisa de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Satisfação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Associados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, FIPE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11:15 as 11:30h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76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124744"/>
            <a:ext cx="7697787" cy="34265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Pesquisa de Satisfação – ABRAINC</a:t>
            </a: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Participação de 24 Associados</a:t>
            </a: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641" y="169688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5C6875"/>
                </a:solidFill>
              </a:rPr>
              <a:t>Questões e retorno dos entrevistados 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4625" y="883721"/>
            <a:ext cx="9215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conhece o trabalho que a  ABRAINC vem realizando?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100%  têm conhecimento sobre o trabalho da ABRAINC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b="1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Como </a:t>
            </a: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se informa sobre as ações da ABRAINC?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Via relatórios, atas, por participação em reuniões e pelo ABRAINC Informa. 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b="1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</a:t>
            </a: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teria alguma sugestão que pudesse aprimorar a atuação da associação?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Alguns associados sugeriram aprimoramentos como a criação de um relatório para informar </a:t>
            </a: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sobre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as atividades da associação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b="1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Há </a:t>
            </a: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algum assunto ou questão que deveria ser incluído no foco de trabalho da ABRAINC?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Alguns associados propuseram questões que não estão atreladas à comunicação, mas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aos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temas que estão sendo abordados pela ABRAINC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9512" y="141393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Principais Pontos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96214" y="862884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A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lém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do Programa MCMV, outros temas entrem na pauta 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de trabalho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da 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ABRAINC. Exemplos: foco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em igual proporção às questões que afetam o segmento de média renda, e questões como desoneração, burocracia, tributação da permuta (10 opiniões)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06947" y="2676660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Os assuntos discutidos nas reuniões do Conselho Deliberativo chegam de forma “mastigada” e não são suficientemente aprofundados para entendimento de todos (03 opiniões)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21971" y="3594539"/>
            <a:ext cx="8822029" cy="10598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tângulo de cantos arredondados 22"/>
          <p:cNvSpPr/>
          <p:nvPr/>
        </p:nvSpPr>
        <p:spPr>
          <a:xfrm>
            <a:off x="330558" y="4503314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Há sugestões sobre a criação de uma publicação periódica com um balanço do que está sendo discutido e as atividades da associação (03 opiniões)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4169" y="3614447"/>
            <a:ext cx="84549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Comentário: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por sua dinâmica e frequência, a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reunião de Conselho é estruturada para reportar os principais acontecimentos e avanços da ABRAINC e dar suporte para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às decisões. As discussões mais profundas se dão nos Comitês e na Diretoria.</a:t>
            </a:r>
            <a:endParaRPr lang="pt-B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8259" y="1713485"/>
            <a:ext cx="85322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711200" fontAlgn="auto">
              <a:lnSpc>
                <a:spcPct val="90000"/>
              </a:lnSpc>
              <a:spcAft>
                <a:spcPct val="20000"/>
              </a:spcAft>
            </a:pP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Comentário: nas reuniões dos Comitês buscamos tratar os temas relevantes para as empresas com o devido foco. 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O tema MCMV é de alta visibilidade para o Governo Federal, apoiando nossa presença em Brasília.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De forma a concentrar as discussões do MCMV, em 2014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foi criado o Comitê de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MCMV, que se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reúne a cada 2 meses.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90659" y="5415343"/>
            <a:ext cx="845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: Será criado um relatório mensal com o balanço de atividades e atualizações dos principais assuntos. </a:t>
            </a: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641" y="169688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Demais Pontos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61438" y="620766"/>
            <a:ext cx="9215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É importante que os assuntos discutidos no Conselho Deliberativo sejam  repassados aos comitês (02 opiniões)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Outros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querem ver a ABRAINC como interlocutor oficial, mais atuante e mais influenciador nas decisões em Brasília (02 opiniões)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Alguns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entrevistados fizeram críticas em relação à forma como a questão da ADIN foi trabalhada e como chegou ao conhecimento dos demais integrantes da associação (02 opiniões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O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tempo de duração das reuniões do Conselho é desproporcional à importância dos temas debatidos (01 opinião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Necessidade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de maior integração da ABRAINC com associações regionais fora de SP (01 opinião)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 smtClean="0">
                <a:solidFill>
                  <a:prstClr val="white">
                    <a:lumMod val="50000"/>
                  </a:prst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prstClr val="white">
                  <a:lumMod val="50000"/>
                </a:prst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40506"/>
              </p:ext>
            </p:extLst>
          </p:nvPr>
        </p:nvGraphicFramePr>
        <p:xfrm>
          <a:off x="323528" y="1268760"/>
          <a:ext cx="8064896" cy="3770968"/>
        </p:xfrm>
        <a:graphic>
          <a:graphicData uri="http://schemas.openxmlformats.org/drawingml/2006/table">
            <a:tbl>
              <a:tblPr/>
              <a:tblGrid>
                <a:gridCol w="4265192"/>
                <a:gridCol w="1266568"/>
                <a:gridCol w="1309000"/>
                <a:gridCol w="1224136"/>
              </a:tblGrid>
              <a:tr h="320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Comprometido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CBIC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Jairo </a:t>
                      </a:r>
                      <a:r>
                        <a:rPr lang="pt-B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Klepacz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5.444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Governança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88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Cause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Pesquisa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3.535.444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23528" y="5229200"/>
            <a:ext cx="6480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*Na hipótese de Jairo </a:t>
            </a:r>
            <a:r>
              <a:rPr lang="pt-BR" sz="1100" dirty="0" err="1" smtClean="0"/>
              <a:t>Klepacz</a:t>
            </a:r>
            <a:r>
              <a:rPr lang="pt-BR" sz="1100" dirty="0" smtClean="0"/>
              <a:t> com fixo de R$80.000 + despesas.</a:t>
            </a:r>
            <a:endParaRPr lang="pt-BR" sz="1100" dirty="0"/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58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19917"/>
              </p:ext>
            </p:extLst>
          </p:nvPr>
        </p:nvGraphicFramePr>
        <p:xfrm>
          <a:off x="323526" y="764704"/>
          <a:ext cx="8615686" cy="5760641"/>
        </p:xfrm>
        <a:graphic>
          <a:graphicData uri="http://schemas.openxmlformats.org/drawingml/2006/table">
            <a:tbl>
              <a:tblPr/>
              <a:tblGrid>
                <a:gridCol w="1415739"/>
                <a:gridCol w="1759841"/>
                <a:gridCol w="5440106"/>
              </a:tblGrid>
              <a:tr h="3720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Empresa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Status Dados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Comentário sobre contato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Rossi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março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Brookfield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Cury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Cyrela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Direcional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Esser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Moura Dubeux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MRV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Rodobens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Tecnisa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Tenda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PDG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 (dados agregados e incompletos)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Yuny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OK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16365C"/>
                          </a:solidFill>
                          <a:effectLst/>
                          <a:latin typeface="Calibri" panose="020F0502020204030204"/>
                        </a:rPr>
                        <a:t>Enviou até fevereiro de 2015 (há inconsitências nos dados)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2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Gafisa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Enviou parcialmente (agosto/2014, janeiro, fevereiro de 2015 e dados agregados para o período de janeiro a fevereiro de 2014)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2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HM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Enviou dados até março de 2014, janeiro de 2015, fevereiro de 2015 e dados agregados de abril de 2014 a dezembro de 2014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Even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Tivemos contato recente (mas ainda não enviou informações)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Emccamp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Enviou até dezembro (mas enviou dado do 1º trimestre agregado)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Patrimar</a:t>
                      </a:r>
                    </a:p>
                  </a:txBody>
                  <a:tcPr marL="7207" marR="7207" marT="72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Enviou informações de fevereiro de 2015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Viver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Mandou dados de setembro e outubro (mas não dos outros meses)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Trisul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Enviados Parcialmente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/>
                        </a:rPr>
                        <a:t>Enviou dados agregados (estamos em contato)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Plano &amp; Plano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Tivemos contato (enviou apenas informações de RH)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Canopus</a:t>
                      </a:r>
                    </a:p>
                  </a:txBody>
                  <a:tcPr marL="7207" marR="7207" marT="72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Tivemos contato recente (ainda não enviou informações)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JHSF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Indicou sua participação a partir de 2015,ainda sem resposta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Odebrecht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Sem contato na última semana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Andrade Gutierrez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Nenhuma resposta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Eztec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Não enviou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/>
                        </a:rPr>
                        <a:t>Nenhuma resposta</a:t>
                      </a:r>
                    </a:p>
                  </a:txBody>
                  <a:tcPr marL="7207" marR="7207" marT="7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16/04/2015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2279931"/>
            <a:ext cx="7091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b="1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 a </a:t>
            </a:r>
            <a:r>
              <a:rPr lang="pt-BR" sz="2400" b="1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/2015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 dados de 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 empresas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8166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2407393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83881" y="3420894"/>
            <a:ext cx="6558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Principais resultados do 1º bimestre/2015: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Queda no estoque total: -4,5%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Queda nas vendas: -20%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Inadimplência* em </a:t>
            </a:r>
            <a:r>
              <a:rPr lang="pt-BR" sz="24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%, menor do que os 12%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</a:t>
            </a:r>
          </a:p>
        </p:txBody>
      </p:sp>
      <p:sp>
        <p:nvSpPr>
          <p:cNvPr id="9" name="Elipse 8"/>
          <p:cNvSpPr/>
          <p:nvPr/>
        </p:nvSpPr>
        <p:spPr>
          <a:xfrm>
            <a:off x="1258262" y="3548356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52371" y="5794444"/>
            <a:ext cx="7091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 considerando </a:t>
            </a:r>
            <a:r>
              <a:rPr lang="pt-BR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 saldo em atraso potencial, 90 dias ou mais de </a:t>
            </a:r>
            <a:r>
              <a:rPr lang="pt-BR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atraso</a:t>
            </a:r>
            <a:endParaRPr lang="pt-BR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8423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86798" y="6362700"/>
            <a:ext cx="308345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783771" y="1190730"/>
          <a:ext cx="8044544" cy="382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68.444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68.751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4.026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890954" y="1138012"/>
          <a:ext cx="7946571" cy="37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18.285,4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18.678,8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901,3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31764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Unidades Vendidas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354623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178355"/>
          <a:ext cx="7980903" cy="368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112.798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116.329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14.083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3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2" y="6362700"/>
            <a:ext cx="331791" cy="372208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890953" y="1211262"/>
          <a:ext cx="7946571" cy="3687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25.567,9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26.220,2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3.152,4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–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Conselho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Deliberativo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17/4</a:t>
            </a: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2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b="1" dirty="0">
                <a:latin typeface="BlissL" panose="02000506030000020004" pitchFamily="2" charset="0"/>
              </a:rPr>
              <a:t>Atualizações </a:t>
            </a:r>
            <a:r>
              <a:rPr lang="pt-BR" sz="1700" b="1" dirty="0" smtClean="0">
                <a:latin typeface="BlissL" panose="02000506030000020004" pitchFamily="2" charset="0"/>
              </a:rPr>
              <a:t>gerais </a:t>
            </a:r>
            <a:r>
              <a:rPr lang="pt-BR" sz="1700" b="1" dirty="0">
                <a:latin typeface="BlissL" panose="02000506030000020004" pitchFamily="2" charset="0"/>
              </a:rPr>
              <a:t>– 9:30h às 9:50h 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Assembleia </a:t>
            </a:r>
            <a:r>
              <a:rPr lang="pt-BR" sz="1700" b="1" dirty="0">
                <a:latin typeface="BlissL" panose="02000506030000020004" pitchFamily="2" charset="0"/>
              </a:rPr>
              <a:t>– </a:t>
            </a:r>
            <a:r>
              <a:rPr lang="pt-BR" sz="1700" dirty="0">
                <a:latin typeface="BlissL" panose="02000506030000020004" pitchFamily="2" charset="0"/>
              </a:rPr>
              <a:t>Aprovação de entrada da CBIC de ação judicial  -  Sistema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 9:50h às 10h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Projetos</a:t>
            </a:r>
            <a:r>
              <a:rPr lang="pt-BR" sz="1700" b="1" dirty="0">
                <a:latin typeface="BlissL" panose="02000506030000020004" pitchFamily="2" charset="0"/>
              </a:rPr>
              <a:t>, ações – das 10h às 11:30h</a:t>
            </a:r>
          </a:p>
          <a:p>
            <a:pPr lvl="1"/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</a:t>
            </a:r>
            <a:r>
              <a:rPr lang="pt-BR" sz="1700" b="1" dirty="0">
                <a:latin typeface="BlissL" panose="02000506030000020004" pitchFamily="2" charset="0"/>
              </a:rPr>
              <a:t>do Trabalho – </a:t>
            </a:r>
            <a:r>
              <a:rPr lang="pt-BR" sz="1700" dirty="0">
                <a:latin typeface="BlissL" panose="02000506030000020004" pitchFamily="2" charset="0"/>
              </a:rPr>
              <a:t>atualizações, posicionamento</a:t>
            </a:r>
            <a:r>
              <a:rPr lang="pt-BR" sz="1700" b="1" dirty="0">
                <a:latin typeface="BlissL" panose="02000506030000020004" pitchFamily="2" charset="0"/>
              </a:rPr>
              <a:t> – 10h às 10:20h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>
                <a:latin typeface="BlissL" panose="02000506030000020004" pitchFamily="2" charset="0"/>
              </a:rPr>
              <a:t>, Modelo de </a:t>
            </a:r>
            <a:r>
              <a:rPr lang="pt-BR" sz="1700" b="1" dirty="0" smtClean="0">
                <a:latin typeface="BlissL" panose="02000506030000020004" pitchFamily="2" charset="0"/>
              </a:rPr>
              <a:t> Vendas </a:t>
            </a:r>
            <a:r>
              <a:rPr lang="pt-BR" sz="1700" b="1" dirty="0">
                <a:latin typeface="BlissL" panose="02000506030000020004" pitchFamily="2" charset="0"/>
              </a:rPr>
              <a:t>– 10:20h às 10:50h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>
                <a:latin typeface="BlissL" panose="02000506030000020004" pitchFamily="2" charset="0"/>
              </a:rPr>
              <a:t>, Crédito PF – Luiz França – 10:50h às </a:t>
            </a:r>
            <a:r>
              <a:rPr lang="pt-BR" sz="1700" b="1" dirty="0" smtClean="0">
                <a:latin typeface="BlissL" panose="02000506030000020004" pitchFamily="2" charset="0"/>
              </a:rPr>
              <a:t>11:15h</a:t>
            </a: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Pesquisas </a:t>
            </a:r>
            <a:r>
              <a:rPr lang="pt-BR" sz="1700" b="1" dirty="0">
                <a:latin typeface="BlissL" panose="02000506030000020004" pitchFamily="2" charset="0"/>
              </a:rPr>
              <a:t>Satisfação Associados, FIPE  – </a:t>
            </a:r>
            <a:r>
              <a:rPr lang="pt-BR" sz="1700" b="1" dirty="0" smtClean="0">
                <a:latin typeface="BlissL" panose="02000506030000020004" pitchFamily="2" charset="0"/>
              </a:rPr>
              <a:t>11:15h </a:t>
            </a:r>
            <a:r>
              <a:rPr lang="pt-BR" sz="1700" b="1" dirty="0">
                <a:latin typeface="BlissL" panose="02000506030000020004" pitchFamily="2" charset="0"/>
              </a:rPr>
              <a:t>às 11:30h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Perspectivas</a:t>
            </a:r>
            <a:r>
              <a:rPr lang="pt-BR" sz="1700" b="1" dirty="0">
                <a:latin typeface="BlissL" panose="02000506030000020004" pitchFamily="2" charset="0"/>
              </a:rPr>
              <a:t>, conjuntura – </a:t>
            </a:r>
            <a:r>
              <a:rPr lang="pt-BR" sz="1700" dirty="0">
                <a:latin typeface="BlissL" panose="02000506030000020004" pitchFamily="2" charset="0"/>
              </a:rPr>
              <a:t>conversa com </a:t>
            </a:r>
            <a:r>
              <a:rPr lang="pt-BR" sz="1700" dirty="0" smtClean="0">
                <a:latin typeface="BlissL" panose="02000506030000020004" pitchFamily="2" charset="0"/>
              </a:rPr>
              <a:t>Luciano Telo, </a:t>
            </a:r>
            <a:r>
              <a:rPr lang="pt-BR" sz="1700" dirty="0">
                <a:latin typeface="BlissL" panose="02000506030000020004" pitchFamily="2" charset="0"/>
              </a:rPr>
              <a:t>Goldman Sachs</a:t>
            </a:r>
            <a:r>
              <a:rPr lang="pt-BR" sz="1700" b="1" dirty="0">
                <a:latin typeface="BlissL" panose="02000506030000020004" pitchFamily="2" charset="0"/>
              </a:rPr>
              <a:t>– 11:30h às </a:t>
            </a:r>
            <a:r>
              <a:rPr lang="pt-BR" sz="1700" b="1" dirty="0" smtClean="0">
                <a:latin typeface="BlissL" panose="02000506030000020004" pitchFamily="2" charset="0"/>
              </a:rPr>
              <a:t>12:30h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71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Unidades Entregues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 últimos </a:t>
                      </a:r>
                      <a:r>
                        <a:rPr lang="pt-BR" sz="1100" u="none" strike="noStrike" dirty="0">
                          <a:effectLst/>
                        </a:rPr>
                        <a:t>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149.493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</a:t>
                      </a:r>
                      <a:r>
                        <a:rPr lang="pt-B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pt-BR" sz="1100" u="none" strike="noStrike" dirty="0" smtClean="0">
                          <a:effectLst/>
                        </a:rPr>
                        <a:t>em </a:t>
                      </a:r>
                      <a:r>
                        <a:rPr lang="pt-BR" sz="1100" u="none" strike="noStrike" dirty="0">
                          <a:effectLst/>
                        </a:rPr>
                        <a:t>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158.505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 </a:t>
                      </a:r>
                      <a:r>
                        <a:rPr lang="pt-BR" sz="1100" u="none" strike="noStrike" dirty="0">
                          <a:effectLst/>
                        </a:rPr>
                        <a:t>em 2015: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19.279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890954" y="1164771"/>
          <a:ext cx="7980903" cy="3799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5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Total de unidades ofertadas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205293"/>
          <a:ext cx="7980903" cy="37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97.561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98.227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em 2015: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96.743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68344" y="463881"/>
            <a:ext cx="8006861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</a:rPr>
              <a:t>Vendas/Oferta (unidades)</a:t>
            </a:r>
            <a:r>
              <a:rPr lang="pt-BR" dirty="0" smtClean="0">
                <a:solidFill>
                  <a:prstClr val="black"/>
                </a:solidFill>
              </a:rPr>
              <a:t/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sz="1800" b="0" dirty="0" smtClean="0">
                <a:solidFill>
                  <a:prstClr val="black"/>
                </a:solidFill>
              </a:rPr>
              <a:t>[Vendas de 3 meses/Estoque médio de 3 meses]</a:t>
            </a:r>
            <a:endParaRPr lang="pt-BR" sz="1800" b="0" dirty="0">
              <a:solidFill>
                <a:prstClr val="black"/>
              </a:solidFill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868344" y="1103644"/>
          <a:ext cx="8006861" cy="378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29,3%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29,8%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26,8%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5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14400" y="591633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Duas empresas foram retiradas da consolidação desse indicador por não apresentarem dados consistentes para todo o período da análise.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400" y="1263536"/>
          <a:ext cx="7930342" cy="37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30%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65" y="497571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dirty="0" smtClean="0"/>
              <a:t>Taxa de Inadimplência (90 dias) 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1800" b="0" dirty="0"/>
              <a:t>[</a:t>
            </a:r>
            <a:r>
              <a:rPr lang="pt-BR" sz="1800" b="0" dirty="0" smtClean="0"/>
              <a:t>Saldo </a:t>
            </a:r>
            <a:r>
              <a:rPr lang="pt-BR" sz="1800" b="0" dirty="0"/>
              <a:t>em atraso </a:t>
            </a:r>
            <a:r>
              <a:rPr lang="pt-BR" sz="1800" b="0" dirty="0" smtClean="0"/>
              <a:t>potencial (bilhões de R$)/</a:t>
            </a:r>
            <a:r>
              <a:rPr lang="pt-BR" sz="1800" b="0" dirty="0"/>
              <a:t>Saldo </a:t>
            </a:r>
            <a:r>
              <a:rPr lang="pt-BR" sz="1800" b="0" dirty="0" smtClean="0"/>
              <a:t>credor (bilhões de R$)]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/>
            </a:r>
            <a:br>
              <a:rPr lang="pt-BR" sz="1800" dirty="0" smtClean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Quatro empresas foram retiradas da consolidação desse indicador por não apresentarem dados consistentes para todo o período da análise.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11,5%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900165" y="1273629"/>
          <a:ext cx="8015235" cy="369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6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Financeiro</a:t>
            </a: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15/4/2015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43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yreladay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611" y="1692037"/>
            <a:ext cx="6858001" cy="5143500"/>
          </a:xfrm>
          <a:prstGeom prst="rect">
            <a:avLst/>
          </a:prstGeom>
        </p:spPr>
      </p:pic>
      <p:pic>
        <p:nvPicPr>
          <p:cNvPr id="3" name="Imagem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/>
          <a:stretch/>
        </p:blipFill>
        <p:spPr>
          <a:xfrm rot="5400000">
            <a:off x="-183677" y="2561482"/>
            <a:ext cx="4463416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 descr="Y:\CYRELA DAY\layout\cyrel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5661248"/>
            <a:ext cx="1719618" cy="486190"/>
          </a:xfrm>
          <a:prstGeom prst="rect">
            <a:avLst/>
          </a:prstGeom>
          <a:noFill/>
        </p:spPr>
      </p:pic>
      <p:grpSp>
        <p:nvGrpSpPr>
          <p:cNvPr id="7" name="Grupo 6"/>
          <p:cNvGrpSpPr/>
          <p:nvPr/>
        </p:nvGrpSpPr>
        <p:grpSpPr>
          <a:xfrm>
            <a:off x="4378728" y="1278154"/>
            <a:ext cx="3153482" cy="1609251"/>
            <a:chOff x="4104442" y="577863"/>
            <a:chExt cx="4204642" cy="2145669"/>
          </a:xfrm>
        </p:grpSpPr>
        <p:sp>
          <p:nvSpPr>
            <p:cNvPr id="8" name="CaixaDeTexto 10"/>
            <p:cNvSpPr txBox="1"/>
            <p:nvPr/>
          </p:nvSpPr>
          <p:spPr>
            <a:xfrm>
              <a:off x="4561507" y="1409496"/>
              <a:ext cx="3747577" cy="131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2902" dirty="0">
                  <a:solidFill>
                    <a:srgbClr val="C00000"/>
                  </a:solidFill>
                  <a:cs typeface="Arial" panose="020B0604020202020204" pitchFamily="34" charset="0"/>
                </a:rPr>
                <a:t>Repasse na Planta </a:t>
              </a:r>
            </a:p>
          </p:txBody>
        </p:sp>
        <p:pic>
          <p:nvPicPr>
            <p:cNvPr id="9" name="Picture 1" descr="Y:\CYRELA DAY\layout\cyrela.png"/>
            <p:cNvPicPr>
              <a:picLocks noChangeAspect="1" noChangeArrowheads="1"/>
            </p:cNvPicPr>
            <p:nvPr/>
          </p:nvPicPr>
          <p:blipFill>
            <a:blip r:embed="rId6" cstate="print"/>
            <a:srcRect l="22122" t="23908" b="29603"/>
            <a:stretch>
              <a:fillRect/>
            </a:stretch>
          </p:blipFill>
          <p:spPr bwMode="auto">
            <a:xfrm>
              <a:off x="4104442" y="577863"/>
              <a:ext cx="4143964" cy="6993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56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Premissas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Cyrela (CBR)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Operação sem </a:t>
            </a:r>
            <a:r>
              <a:rPr lang="pt-BR" sz="1935" dirty="0" err="1"/>
              <a:t>Prosoluto</a:t>
            </a:r>
            <a:endParaRPr lang="pt-BR" sz="1935" dirty="0"/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Itaú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Processo com menor impacto em desenvolvimento de sistemas</a:t>
            </a:r>
          </a:p>
          <a:p>
            <a:pPr algn="l"/>
            <a:endParaRPr lang="pt-BR" sz="1935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881" y="6128015"/>
            <a:ext cx="400498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88" dirty="0"/>
              <a:t>1 -  PCV – Promessa de compra e Venda</a:t>
            </a:r>
          </a:p>
        </p:txBody>
      </p:sp>
    </p:spTree>
    <p:extLst>
      <p:ext uri="{BB962C8B-B14F-4D97-AF65-F5344CB8AC3E}">
        <p14:creationId xmlns:p14="http://schemas.microsoft.com/office/powerpoint/2010/main" val="36834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Etapas da Operação...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131685" y="3690195"/>
            <a:ext cx="3308470" cy="252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Análise de Crédito modelo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 PCV com </a:t>
            </a:r>
            <a:r>
              <a:rPr lang="pt-BR" sz="1451" i="1" dirty="0" err="1"/>
              <a:t>check</a:t>
            </a:r>
            <a:r>
              <a:rPr lang="pt-BR" sz="1451" i="1" dirty="0"/>
              <a:t> </a:t>
            </a:r>
            <a:r>
              <a:rPr lang="pt-BR" sz="1451" i="1" dirty="0" err="1"/>
              <a:t>list</a:t>
            </a:r>
            <a:r>
              <a:rPr lang="pt-BR" sz="1451" i="1" dirty="0"/>
              <a:t> </a:t>
            </a:r>
            <a:r>
              <a:rPr lang="pt-BR" sz="1451" dirty="0"/>
              <a:t>das documentações para o repasse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as obrigações com a Cyrela (ato);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repassa cliente para 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libera a comissão do corretor; 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614285" y="3690195"/>
            <a:ext cx="2524885" cy="11028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AF com o banco e cancela a PCV;</a:t>
            </a:r>
          </a:p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A AF será divida em duas partes: Terreno e Obra; </a:t>
            </a:r>
          </a:p>
        </p:txBody>
      </p:sp>
    </p:spTree>
    <p:extLst>
      <p:ext uri="{BB962C8B-B14F-4D97-AF65-F5344CB8AC3E}">
        <p14:creationId xmlns:p14="http://schemas.microsoft.com/office/powerpoint/2010/main" val="19901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2132856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ABRAINC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9:30h as 9:50h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7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0" y="3690195"/>
            <a:ext cx="4120565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à primeira parte do contrato, valor do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amortização com o Itaú, referente ao valor liberado pra Cyrela;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corrige a INCC a segunda parte do contrato, valor da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é coobrigada em fase de obra; </a:t>
            </a:r>
          </a:p>
          <a:p>
            <a:pPr marL="345500" indent="-345500" defTabSz="1157427">
              <a:buFontTx/>
              <a:buChar char="-"/>
            </a:pPr>
            <a:endParaRPr lang="pt-BR" sz="145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5355585" y="3690195"/>
            <a:ext cx="3308470" cy="2089560"/>
          </a:xfrm>
          <a:prstGeom prst="rect">
            <a:avLst/>
          </a:prstGeom>
          <a:solidFill>
            <a:srgbClr val="FFD5D5"/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57427"/>
            <a:r>
              <a:rPr lang="pt-BR" sz="1451" u="sng" dirty="0"/>
              <a:t>Coobrigação</a:t>
            </a:r>
          </a:p>
          <a:p>
            <a:pPr defTabSz="1157427"/>
            <a:endParaRPr lang="pt-BR" sz="1451" dirty="0"/>
          </a:p>
          <a:p>
            <a:pPr algn="just" defTabSz="1157427"/>
            <a:r>
              <a:rPr lang="pt-BR" sz="1451" dirty="0"/>
              <a:t>Caso o cliente fique inadimplente o Itaú poderá fazer leilão da unidade (via consolidação de AF). Se não houver arrematante nas duas praças do leilão a SPE fará a arrematação pela dívida, unidade volta ao estoque e cliente perde 100% do valor pago. 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1" y="3690195"/>
            <a:ext cx="44688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 primeira parte do contrato com o Itaú, referente ao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 à segunda parte do contrato,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O Valor liberado é corrigido a INCC;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 amortização da segunda parte do contrato, divida inicial é o valor da obra corrigida a INCC;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898812" y="3690195"/>
            <a:ext cx="27275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da a posse da unidade ao cliente (se adimplente);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Termina prazo de Coobrigação;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endParaRPr lang="pt-BR" sz="1451" dirty="0"/>
          </a:p>
          <a:p>
            <a:pPr defTabSz="1157427"/>
            <a:endParaRPr lang="pt-BR" sz="1451" dirty="0"/>
          </a:p>
          <a:p>
            <a:pPr defTabSz="1157427"/>
            <a:endParaRPr lang="pt-BR" sz="1451" dirty="0"/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/>
          <p:cNvSpPr/>
          <p:nvPr/>
        </p:nvSpPr>
        <p:spPr bwMode="auto">
          <a:xfrm>
            <a:off x="174131" y="5154763"/>
            <a:ext cx="8838184" cy="14956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97" name="Retângulo 96"/>
          <p:cNvSpPr/>
          <p:nvPr/>
        </p:nvSpPr>
        <p:spPr bwMode="auto">
          <a:xfrm>
            <a:off x="174131" y="2384220"/>
            <a:ext cx="8838184" cy="716399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4630" y="1163701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50" y="1114483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322086" y="1078246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>
            <a:off x="1176466" y="1948898"/>
            <a:ext cx="5398029" cy="958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1549022" y="1809501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403589" y="1809499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5173014" y="1812983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76465" y="2077219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17765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46130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 dirty="0">
                <a:solidFill>
                  <a:srgbClr val="C00000"/>
                </a:solidFill>
              </a:rPr>
              <a:t>Fluxo Financeiro</a:t>
            </a:r>
          </a:p>
        </p:txBody>
      </p:sp>
      <p:cxnSp>
        <p:nvCxnSpPr>
          <p:cNvPr id="20" name="Conector de seta reta 19"/>
          <p:cNvCxnSpPr/>
          <p:nvPr/>
        </p:nvCxnSpPr>
        <p:spPr bwMode="auto">
          <a:xfrm flipV="1">
            <a:off x="1176466" y="2852155"/>
            <a:ext cx="5398029" cy="6530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AutoShape 2" descr="data:image/jpeg;base64,/9j/4AAQSkZJRgABAQAAAQABAAD/2wCEAAkGBxQQDw8ODxQPEA0PEA8PDQ4PDw8QDw8OFBQWFxURFBQYHCggGBolHBUUITEtJSk3Li4uFx83PDUsNygtLisBCgoKDg0OGxAQGi0kHyQtLywsMC8sLCwsLCwsLSwsLCwsLCwsLCwsLDQsLCwsLDQvLC0sLCwsLCwsLCwsLywsLP/AABEIAKAAoAMBEQACEQEDEQH/xAAcAAABBQEBAQAAAAAAAAAAAAAAAQIFBgcDBAj/xABMEAABAwICAgwKBwYDCQAAAAABAAIDBBEFEgYHExQhMTVBUWFzgZGyFyIlVFVxdJKxsyMyUqHB0tMkQmJkcqI0lMIVRGOCg5PR4fD/xAAbAQABBQEBAAAAAAAAAAAAAAAAAQIDBAUHBv/EAD0RAAIBAwEEBgYKAAYDAAAAAAABAgMEERIFBiExEzIzQVFxIlJTgZGxFCM0NWFyocHR8CQlQmKS4RZDgv/aAAwDAQACEQMRAD8A3FAFc0r0yp8OAEpL53C7KeOxkPJf7I9at21lVuH6K4ePcRVK0afMoVbp1iNRuxiGijO9m+klt1j8AtqlsmhHrZk/gv77ynK6m+XAi34lWu+tiM1/4WZR9zgrisqC/wDUiN1qj/1Dds1fpGp/v/OnfRaPskN6SfrMcJ6r0jU/3fnSfRqPskL0k/WYuzVXpKq7HfqI+jUfZINc/XY4S1XpKq7HfqJPo9H2K/vuDXP12KH1XpKq7HfqJPo9H2Mf77g1z9dih1V6Sqvdd+ojoKPsY/33C65+uxf2r0lVe679RJ0FH2Mf77g1z9di2qvSVV7rv1EdDR9iv77g1T9djTtv0lVdj/1EvQUfYoNc/XYhdV+kqnsf+ojoKPskGufrsaZKv0lU9j/zpfo9D2SE1z9ZjTPV+kan+/8AOl+jUPZIOkn6zFZidazdbiEpP8bMw+8lDsrd86SDpai/1EpQ6wK6nP0zYayIb5b9HJbqH4FVqux6E+o3F/Ff33kkbucefE0PRvSmCvb9ES2UDM6GSwkA5RxOHOFg3VlVtn6a4eK5F2lWjUXAnFUJSt6e6TDDqN0wsZ3nY6dh45CPrW5Bv9it2ds7iqo93f5EVap0ccmLwXa508xMlXKS6SR5u4E8QXsIU4xiopYS7jKcm3ljZaslPbEOBqUzULgTbSNQuBdto1hgXbaNYYDbiNYYF24eVGoMC7dPKjWGBdvHlRrDAu3zypNQYF2+eVGoMCGu50awwNNdzo1hgY6u50msXAzbiTWGBwq05TEwPoMY2CeN93NbnBzs+vE/ilbz8o3iN9MrJVIuL/v9/QI5i8o3/R7E9sw5nZRMw5Jg36uawIc3+FwIcPWvH3FHop6e7uNanPVHJk+tXENnxWODfjo4r24tkdZx/wBHYt7Y9PTScvF/Io3csyx4FSnnWu2VkjyvlUbkOSORlTHIXAmyJMi4E2VGQwIZkZAaahGQwNNUkyAw1iMgMNak1oMDDWlGtBgaawpNYYE22UnSC4GmpcjpAwIag8qTWwwAqXBJ0guDtFXHeKOkDSLVy3CVz4CYNk1SYuXiEE7r43U0m7vviu+I+6ZR2LK2nDMVP+8ef7Fm2lh4KLpZNmxbEXHf2VzeoWH4LS2fwoR8ivX7RkNK9W2yNHnc5RtijHPTcjjm6VJkDm6VGQObpkmQwczKk1i4GlybqYYEukyKF0ZALoyAIyAJMgIjIBdJkUQlI2A0lMbFOhkuLJdXATBomqWoLZGc1VB/dmae8obr0qDH0uE0ROlR8qYh7RL3lcsuxj5EVbrsiJHKyyM5OKYxxxe5MFOLnIA5FyY5DsDU0AQAIAEACQAQKCABACIAEgCFNYo0pjFEum5FNA1WH6Vo/mqX5gSVuxkEOujwaWnypiHtEveVyy7GPkRVuuyIeVYYxHJxTGKeeQprFODio2xwiaAIAECggAQAIAEAIgASACAESCgU1gNKaxRqYKX3VYfp2D+ZpfmIq9jLyCHXR49MD5Ur/aJe8rdl2MfIirddkO4qyyNHF5TGOPNIUyTHI5qMUEgoIAEACABACIAEgAgAQAiQUEgCJGAhTGKNTBS86rT+1MH8xS/MS1exl5CQ66PJpmfKld7RN3lbsuxj5Edbrsh3FWWRo5SFMY48z1FIchqYKCBQQAIARAAgASACABAAkARAoJAEKQBCmMUamCl11Xn9tiHLPT99LV7GXkJDro82m/Cld7TL3irVn2MPIjrddkOSrTI0cpCmMcecqFjxE0UEACAEQAJABAAgAQAJAEQKCQAQAiQBCmMUamCly1Yn9vg6aDvhLV7GfkJDro4adcJ13tMveVm07CHkMrdoyFLuNWyNHCSVvKO0JrTHqL8Dne+9uquxwhNkAJsg5R2hGl+Aul+At0ggIAEgAgAQAJAEQAIFBIAIAZsg5R2owx2l+AZr726o2gwImAW/VkfKNOOWaHvJavYz8hIddDNOh5TrvaZe8VatOwj5Daq+sYugPCdF0jt/mY5UdvScdm1muekktVmtE3POebsC4h9Kr+vL4s9L0cPAw3WcfKs/RwnrsV1LdGpKVgtTzxfMxtoxSqLA3VrwrS/9X5blobxScdm1WuHD90QWizVRud//AKwXHPpFb15fF/yeg0R8DAtOuFK3pR3GrsO7kpS2ZRbeeH7swb5JVnggluYKgJMACABGABGBREmABGABIBZ9ANGP9oVJ2S+1KfK+pI/fv9WEHldY9QKxtt7Vjs+3c/8AU+EfMs21B1Zmx47jUVDTuqJiGRMGVkbA0F7reLHG3l+C5VbRu7+vohJtvi+Lwvxf4G3Lo6ceKMD0k0jmxCoNRNZrQC2GFpu2KO/1RynlPGuo7LsFZ09EW34t82zGr1ekZGrXKxbdWvCVL00XeS1exn5BDrodp0PKVd7RL3irFn2EfISqvTYmgHClH0jvlvWdvB921/yklr2sfM3LKuGHpMmG60NzFZzyRQn7iur7nfYV5syNoLM0WXQjQepp6umrJTDsIaX2bIXPs+M5Ra38QVTb28dlWtattBvXy5d6YW1rUjNTfI03KuZ5NfJluk2r+rqK2pqItg2OWQOZmlLXWytG6Lcy6RsXeawtbGnRqyeqK48PxMu6talSo5RM/r6R0MskEltkie6N9jcZhv2K9rbXELilGrT6sllGdOm4ScWSeCaK1VYM0ETti3tmk+ji6nH63VdVb3a1nZdvUSfhzfwH06E6nVRaafVPMReSogYeRsckluu7QvOVd97KPUhKXwXzLUdnz72Pm1SygeJVROPI6B7B2hxUcN+rVv0qMl70xz2fLuZUtINF6mhsahn0ZNmzMOeInkJ4j616PZ22bO/7CeX4Pg/gVKtvOn1kQ1lqEOCyYBoRU1sG2IdhERe5g2SQtcXNtfcseVY20Nu2dhUVOu2m1ngsk9O2nUWYnTGdAqqkgfUymAxx2Lskhc6xNtwWUFrvLYXVaNGnJ6pcuA6dnUjFyaPNg2mVXRwinpjC2IOc+zoQ5znu33F1907w6k7aWwbe/qdJWbyuHPgLRuZUlhIGsrMdq2se+N0rInuYHfRwxsFs1gL7p3OxV1a2exqDnh6c8e9+8e6k68sEsNVVZ9uk/wC678qr/wDlmzl3v4C/QqpT8SoHU88tPJl2SF5Y/KbtvzHrW/b3ELilGrDlJZRWnTcXhli1bt8p0nTR/FTVX9TPyGRj6aHadcJVvtEveKs2nYR8hKq9JjdAeFKLpHfLes/b/wB21/yj7ZfWxN1suFnoTCtaYvitQP8AgxfArq+5v2FebMu+66NO0e0xpJzT0kUhNQY2MDDHIPGZGMwuRbiK8TtXYt7SqVa84Yjqbzlcmy7SrQcUkyz2Xnicr+I6a0VPM+CaXLLGQJGiOR1iQDa4HIQti22Df3NJVaVPMXy4oilWhF4bMU0gqWzVlVNGbxyTPex1iLtJ3DYrreyKE6NlSp1FiSikzIuGpVG0aJoNppT0+Gtjq5MslPI+ONgBdI+I2c0taOIZiOpeL3l2Dc3O0FO3hlSXF9ya4cWXbWvGNPEnyCr1sxg/Q0srx9qWZkV+oByho7jXEl9ZVivJN/uh0r6C5JnuwLWZBUSNhnifSueQ1jy9ssWY7gBdYFvWLKvfbmXVvTdSlNTS5rGH8OOfiOp3kJPD4F2qqZsjHxStDo3gtexwuCDvgryVOrUo1FODxKL4PvTLTw1h8j590qwbaVZLTXJY0h0TjvmJ262/ON0dS7XsbaK2hZwr9/KXmuf8mJXpdHNruNU1S8Ft9oqPi1eB32f+Nj+Uv2XUPZrJHkqs/oHeCyN3fvKl5/sWK/ZswhdnMIuuqB3lS3LTTjurze9T/wAvl5r5MtWnaG0WXITYyfPOm/Ctf057rV2HYb/wNL8qMi4XpslNWw8p0nTM+K2avYy8iKC4iadcJVvtEveVq07GPkRVesM0C4Vould8t6z9v/d1b8o637WJu9lw3Sb2TC9aHC83RQ/Arq2532FebMy+6/uE1bDyrSeuX5blp7yL/LKvl+6ILbtEbrZcX0M2smA6djyrXdK35bF2Tdj7speT+bMm77VkGvQFbBL6PaN1Fe5zadl2MIEkzzliYTxF3GbcQ3Vn3+07axhqryxnku9+4khSlN+iXzD9UrAL1NTI8/ZgjbG0f8z8xPYF46533fK3o++T/ZFuNl6zJdmrGgtZzZ3cuad+72WWZLfHaT5aV/8AJKrSmi42Xk5pzk5Pmy0uBkGuVlq2nP2qY357PNviukbjt/Rqsf8AcvkZ97ziy26pB5Lb7RUd4LD3zjm/X5V8kTWnCB69ZY8k1f8AS3vBZW70cbSpef7EtZ/Vswmy7KY2C56oh5Vb7PUf6V5vepf4B+a+TLNr2htWVcl0Grk+d9OeFa/pz3Wrrew/sNH8qMuv12SmrXhOk6VnxWzW7KXkRx5iad8JVvtEveVuz7GPkQ1esM0B4Voeld8t6obe+7q35f4Ft+0RvVlxTSbhhOtHhefoofgV1DdD7EvNmfedb3CatT5VpPXL8ty0t4lnZtXy/cgt+0RvFlx/Sax8/afC2K13PK09WRq63uw/8tp+/wCbM267QisMonVE8NMw2fPIyJriLhuY7rrcdhc9S2bivGhSlVlyimyvGOXg+jsPoI6eKOCFoZFG3KxvxJ5Sd8ri13c1Lus61V5b/T8DYhFRWEUrWBp66hlFJSsY6oyB8sslyyIH6oDR9YndO/uda3Nh7vq/i6tR4injhzfjx7iKtX6Ph3meVWnmIOu7bL27hNo2Rtb8CvZUt19nR4Onnzb/AJKjuqhvVA4uhhc7dc6KJzjyuLASe1cxuaUYVpRjyTZoReVkyXXT/jaX2Z3zF7jcvhRqr/cvkVLzuLZqgN8LA5KmoB7QfxWVvdHN9n8F8iS1foEjrHhLsKrAN0iPNb+kgrI2M1C/ot+tj4k1TjB+RgQXYUY5edTsJdiTngeLHTS5jyZi0BeY3qmlZqL73+zLNqvTNosuZaDSyfOmnQ8q1/TnutXUNifYqX5TNrddknq14To+lZ8Vs1uyl5EceYaecJVvtEnxVuz7CPkRVesc9Aj5Voeld8t6o7e+7q35f3QtDtEb2uLG0YPrSPlefo4fgV0zdL7GvNlC863uI3RTEW01fR1DzaOOZuyHiaxwLC48wDr9S39p0HcWlSlHm08efMrUpaZpn0WQuLGwU/SrV/DXzbY2SSCYgNeWNa9rwN4lp4/UV6DZG8NbZ0HSUVKOc4bw15MgrUFU48mZbTlmG4ywFxdFR1bWve4AEx2Ac8gcgcT1L3ka0tpbNcksOcXw/Hu+RScejqYPoMc26OIjdBHKFyfGODNMzXWBoFNV1RrKUxuL2NbJE92Qgt3nNPHufBeu3f29Rs6ToV08ZymuPPuaK1xRc3mJ4dGdVkhlbJXmNsLSCaeN2d0tv3XO3mt5eVae0N66KpuNqm5PvfDBDTtnn0jWV4DOeJeMb12f42k9md8xe63O7Or+ZfIqXfcSOpTFwNs0LiA5zm1MFz9bcyyNHqsw9ZTd7rRvRcLl1X81838BLWXOJqMsYc1zHAFrgWuB3QQd8FeIwXUzOKzVHE6QuhqJIYib7GYmy5RyNcXDc9d16623vrwpqNampNd6eM+a/hlSVrFvKeC4aO4BT4bFsUO4ZHNEksjhsk0m80E9tgFhbR2nWv6mqp3ckuSJqdJQWETKzcEh856c8K1/tB7rV0vYv2Kl+UoVesyS1bcJ0fTMWzWf1UvIjjzH6x48mKVgPHK53bY/irFlL6iJHVXEhcBxTalXBVZdk2F5dkDspddpba/FvqPaNs7q2qUE8aljPPA2lLTJNl6OuJo/3OT/ADDPyrnL3PrReHVX/F/yaiuoPuKFpTjm36x9WGGIPaxuQuDyMoO7cAL1+w7CVjRVKTzz44xzKtxUU3lEYSt7JWL7orrPkpY2QVUZqIWANjkY4NnY0bzSHbj+0FeM2tutGvUda2lpb4tPk34rHL9S5SucLEi0P1uUQbcMq3O+xsTQe0usvPf+M32cPT8f+ix08DJcbxHbVXU1QaWCeQyBhIcWggCxPUvf7Jt3bW8aLecLGSjWlqlkteiOsiWijbTzs2zTMsI7PyzRN5ATuOHMbetY+192YXU3WoS0yfNdzfj+D/uCWlcaViRb/C5RZb7HV5vsbEy/bmsvNPdm+Tx6Pxf8Fnp4FU0o1pT1LHQ0jDSxOBa6UvzVDmniFtxnVcrY2fuzGnJTrvU/DHo/y/0Ip3HqnuwnW0YaeGGSlfLJFG2N0oqGtz5RYOsW7hsmXW6s5VZTp1Eot5xjl+oRuVjiVbTfSn/ac8UwiMAiiMWUyCQuu7Ne4AstnYezJ2ClGUs6nnljuIq9RT5ELS1T4ZGTROdHLG4Oje3fa4ca3a1KFaDp1FmL5orxbi8o07CNb4DQ2sgfnFhstOWlrucsdbL1Erwl5upVhLNvNNeEuDXvWc/BF6FzF81g9dZrhp2tOw09TI/iDzHEy/Obk/cqlPdq7k/TlFL3t/JfMc68O4z/ABvTSqrKmCpkIYKaVstPTsJEbXNIO79om1rniK9HabDo0aMqa4uSw2+f/XjgglWbafgXY65m+ZSf5llu4sOW69VPjVX/ABf8kyuI+Bm+N4ltqrqKrLsezyGTY82bLuAWvYX3l6mxofR6MKWc6VjJWk8tstGq2HPilKB+6/MfUBdXa0vqpDUT2vDCjHWMqQPEqI9/izssCOwtTtnVPQcfAbNZMvc5X3IgwcnFRywxyEukyhQzI1CiZkmoAuk4ChmRkAzJdQBmSNoUMyTIC3S6gwCTIuBUuoMAjUGATcoMAkchcAoZPIorVGBrOojCi+pnqiPEhjDGnle+/wCAPaormWIJeII1DTbRxuI0b6c2Eg8eB5/dkG91HeVa3q9FPPd3itHzDjGHSU0r4JmuZKw2c074/wDS2nPgn3PkRackeSmuYYGlya5i4G5k3WGAuk1i4C6NYYC6NYYC6NYYC6TWGBcyNYuAzI1gODkaxRQ5JrAXMl1gLmRqALprkABN4sMkjguFS1UzIIGl8rzZrR8TyAKWNNJa58Ehjl3I+oNENH24fSR0zbFw8aV4Fs8p3z+HUsutU6SeokSwTSiFIHSjRKmxFmWpZ44BDJmeLKz1HjHrU9G4nS4LivB8hHFMyXG9SdQwk0k0U7OJsgMTwOffBVtXFGfjH9V+z+Y30l+JV6nVniLDY07nc7CHBPSpy5VF+oZfgefweYj5rN7qXo4e0iJqfgHg8xHzWb3UdHD2kQ1PwDweYj5rN7qOjh7SIan4B4PMR81m91HRw9pENT8A8HmI+aze6jo4e0iGp+AeDzEfNZvdR0cPaRDU/APB5iPms3uo6OHtIhqfgHg9xHzWb3UdHD2kQ1PwDwe4j5rN7qOjh7SIan4B4PcR81m91HRw9pENT8BfB7iPms3uo6OHtIhqfgL4PcR81n91L0cPaRDU/A9NLq1xF5ttd7ed5DR96cugjzmvdkT0n3FqwTUrO8g1cscLONsYMsh5hvAJsr2hDqJy8+CE0SfNms6M6LU2HMyUzLOIAfK7xpH25Xf+FnVridZ+k/d3EkYpciaUI4//2Q=="/>
          <p:cNvSpPr>
            <a:spLocks noChangeAspect="1" noChangeArrowheads="1"/>
          </p:cNvSpPr>
          <p:nvPr/>
        </p:nvSpPr>
        <p:spPr bwMode="auto">
          <a:xfrm>
            <a:off x="188101" y="31671"/>
            <a:ext cx="368524" cy="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557" tIns="55279" rIns="110557" bIns="55279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1" y="3634203"/>
            <a:ext cx="415097" cy="415097"/>
          </a:xfrm>
          <a:prstGeom prst="rect">
            <a:avLst/>
          </a:prstGeom>
        </p:spPr>
      </p:pic>
      <p:pic>
        <p:nvPicPr>
          <p:cNvPr id="1661968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" y="250235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2471285"/>
            <a:ext cx="351152" cy="553463"/>
          </a:xfrm>
          <a:prstGeom prst="rect">
            <a:avLst/>
          </a:prstGeom>
          <a:noFill/>
        </p:spPr>
      </p:pic>
      <p:cxnSp>
        <p:nvCxnSpPr>
          <p:cNvPr id="46" name="Conector de seta reta 45"/>
          <p:cNvCxnSpPr/>
          <p:nvPr/>
        </p:nvCxnSpPr>
        <p:spPr bwMode="auto">
          <a:xfrm>
            <a:off x="2482440" y="3633157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ector de seta reta 49"/>
          <p:cNvCxnSpPr/>
          <p:nvPr/>
        </p:nvCxnSpPr>
        <p:spPr bwMode="auto">
          <a:xfrm flipV="1">
            <a:off x="1176466" y="3895398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3516065"/>
            <a:ext cx="351152" cy="553463"/>
          </a:xfrm>
          <a:prstGeom prst="rect">
            <a:avLst/>
          </a:prstGeom>
          <a:noFill/>
        </p:spPr>
      </p:pic>
      <p:pic>
        <p:nvPicPr>
          <p:cNvPr id="52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443801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/>
          <p:cNvCxnSpPr/>
          <p:nvPr/>
        </p:nvCxnSpPr>
        <p:spPr bwMode="auto">
          <a:xfrm flipV="1">
            <a:off x="1176466" y="4635450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4263888"/>
            <a:ext cx="415097" cy="415097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 bwMode="auto">
          <a:xfrm>
            <a:off x="1176465" y="2511937"/>
            <a:ext cx="1218910" cy="36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58" name="Conector de seta reta 57"/>
          <p:cNvCxnSpPr/>
          <p:nvPr/>
        </p:nvCxnSpPr>
        <p:spPr bwMode="auto">
          <a:xfrm>
            <a:off x="126353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ector de seta reta 60"/>
          <p:cNvCxnSpPr>
            <a:stCxn id="55" idx="0"/>
          </p:cNvCxnSpPr>
          <p:nvPr/>
        </p:nvCxnSpPr>
        <p:spPr bwMode="auto">
          <a:xfrm>
            <a:off x="1785921" y="2511937"/>
            <a:ext cx="1" cy="36198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ector de seta reta 61"/>
          <p:cNvCxnSpPr/>
          <p:nvPr/>
        </p:nvCxnSpPr>
        <p:spPr bwMode="auto">
          <a:xfrm>
            <a:off x="230831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tângulo 65"/>
          <p:cNvSpPr/>
          <p:nvPr/>
        </p:nvSpPr>
        <p:spPr bwMode="auto">
          <a:xfrm>
            <a:off x="2428969" y="4273465"/>
            <a:ext cx="2781028" cy="3619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67" name="Conector de seta reta 66"/>
          <p:cNvCxnSpPr/>
          <p:nvPr/>
        </p:nvCxnSpPr>
        <p:spPr bwMode="auto">
          <a:xfrm>
            <a:off x="251603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>
            <a:off x="303842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>
            <a:off x="356081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>
            <a:off x="404961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>
            <a:off x="457200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>
            <a:off x="509439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6061177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de seta reta 79"/>
          <p:cNvCxnSpPr/>
          <p:nvPr/>
        </p:nvCxnSpPr>
        <p:spPr bwMode="auto">
          <a:xfrm flipV="1">
            <a:off x="1176466" y="6258609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5887047"/>
            <a:ext cx="415097" cy="415097"/>
          </a:xfrm>
          <a:prstGeom prst="rect">
            <a:avLst/>
          </a:prstGeom>
        </p:spPr>
      </p:pic>
      <p:sp>
        <p:nvSpPr>
          <p:cNvPr id="91" name="Retângulo 90"/>
          <p:cNvSpPr/>
          <p:nvPr/>
        </p:nvSpPr>
        <p:spPr bwMode="auto">
          <a:xfrm>
            <a:off x="5174849" y="5853096"/>
            <a:ext cx="1225516" cy="361984"/>
          </a:xfrm>
          <a:prstGeom prst="rect">
            <a:avLst/>
          </a:prstGeom>
          <a:solidFill>
            <a:srgbClr val="FFD5D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1157427"/>
            <a:r>
              <a:rPr lang="pt-BR" sz="2176" dirty="0">
                <a:solidFill>
                  <a:srgbClr val="C00000"/>
                </a:solidFill>
              </a:rPr>
              <a:t>...</a:t>
            </a:r>
            <a:endParaRPr lang="pt-BR" sz="1451" dirty="0">
              <a:solidFill>
                <a:srgbClr val="C00000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 bwMode="auto">
          <a:xfrm>
            <a:off x="5209997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>
            <a:off x="5645322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9" y="5344430"/>
            <a:ext cx="415097" cy="415097"/>
          </a:xfrm>
          <a:prstGeom prst="rect">
            <a:avLst/>
          </a:prstGeom>
        </p:spPr>
      </p:pic>
      <p:cxnSp>
        <p:nvCxnSpPr>
          <p:cNvPr id="104" name="Conector de seta reta 103"/>
          <p:cNvCxnSpPr/>
          <p:nvPr/>
        </p:nvCxnSpPr>
        <p:spPr bwMode="auto">
          <a:xfrm>
            <a:off x="5181455" y="5343384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Conector de seta reta 104"/>
          <p:cNvCxnSpPr/>
          <p:nvPr/>
        </p:nvCxnSpPr>
        <p:spPr bwMode="auto">
          <a:xfrm flipV="1">
            <a:off x="1139364" y="5628927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6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54968" y="5226292"/>
            <a:ext cx="351152" cy="553463"/>
          </a:xfrm>
          <a:prstGeom prst="rect">
            <a:avLst/>
          </a:prstGeom>
          <a:noFill/>
        </p:spPr>
      </p:pic>
      <p:sp>
        <p:nvSpPr>
          <p:cNvPr id="136" name="CaixaDeTexto 135"/>
          <p:cNvSpPr txBox="1"/>
          <p:nvPr/>
        </p:nvSpPr>
        <p:spPr>
          <a:xfrm>
            <a:off x="7804947" y="2572009"/>
            <a:ext cx="918841" cy="31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1">
                    <a:lumMod val="50000"/>
                  </a:schemeClr>
                </a:solidFill>
              </a:rPr>
              <a:t>ETAPA A</a:t>
            </a:r>
          </a:p>
        </p:txBody>
      </p:sp>
      <p:sp>
        <p:nvSpPr>
          <p:cNvPr id="137" name="Retângulo 136"/>
          <p:cNvSpPr/>
          <p:nvPr/>
        </p:nvSpPr>
        <p:spPr bwMode="auto">
          <a:xfrm>
            <a:off x="174131" y="3413464"/>
            <a:ext cx="8838184" cy="1495641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7804946" y="3964740"/>
            <a:ext cx="929100" cy="315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2">
                    <a:lumMod val="50000"/>
                  </a:schemeClr>
                </a:solidFill>
              </a:rPr>
              <a:t>ETAPA B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7793405" y="5706039"/>
            <a:ext cx="940322" cy="315599"/>
          </a:xfrm>
          <a:prstGeom prst="rect">
            <a:avLst/>
          </a:prstGeom>
          <a:solidFill>
            <a:srgbClr val="FFD5D5"/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rgbClr val="C00000"/>
                </a:solidFill>
              </a:rPr>
              <a:t>ETAPA C</a:t>
            </a:r>
          </a:p>
        </p:txBody>
      </p:sp>
    </p:spTree>
    <p:extLst>
      <p:ext uri="{BB962C8B-B14F-4D97-AF65-F5344CB8AC3E}">
        <p14:creationId xmlns:p14="http://schemas.microsoft.com/office/powerpoint/2010/main" val="7220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4B692EF-6D4B-42C9-83D6-AA0D1B76E2DC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816" y="729985"/>
          <a:ext cx="8271174" cy="413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50"/>
                <a:gridCol w="3482599"/>
                <a:gridCol w="1044780"/>
                <a:gridCol w="957715"/>
                <a:gridCol w="957715"/>
                <a:gridCol w="957715"/>
              </a:tblGrid>
              <a:tr h="608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Etapa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Detalhes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/ Juros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baseline="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Itaú </a:t>
                      </a:r>
                    </a:p>
                    <a:p>
                      <a:pPr algn="ctr"/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 </a:t>
                      </a:r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Itaú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</a:tr>
              <a:tr h="44837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paga ato diretamente</a:t>
                      </a:r>
                      <a:r>
                        <a:rPr lang="pt-BR" sz="1500" baseline="0" dirty="0" smtClean="0"/>
                        <a:t> a Cyrela.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assina contrato</a:t>
                      </a:r>
                      <a:r>
                        <a:rPr lang="pt-BR" sz="1500" baseline="0" dirty="0" smtClean="0"/>
                        <a:t> com o </a:t>
                      </a:r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dirty="0" smtClean="0"/>
                        <a:t> que paga o valor equivalente</a:t>
                      </a:r>
                      <a:r>
                        <a:rPr lang="pt-BR" sz="1500" baseline="0" dirty="0" smtClean="0"/>
                        <a:t> ao terreno pra </a:t>
                      </a:r>
                      <a:r>
                        <a:rPr lang="pt-BR" sz="1500" baseline="0" dirty="0" err="1" smtClean="0"/>
                        <a:t>Cyela</a:t>
                      </a:r>
                      <a:r>
                        <a:rPr lang="pt-BR" sz="1500" baseline="0" dirty="0" smtClean="0"/>
                        <a:t>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amortiza o valor do Terreno ao banco. Prazo de pagamento é o período de obra.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8,8% + TR</a:t>
                      </a:r>
                    </a:p>
                    <a:p>
                      <a:pPr algn="ctr"/>
                      <a:r>
                        <a:rPr lang="pt-BR" sz="1500" dirty="0" smtClean="0"/>
                        <a:t>(</a:t>
                      </a:r>
                      <a:r>
                        <a:rPr lang="pt-BR" sz="1500" dirty="0" err="1" smtClean="0"/>
                        <a:t>Price</a:t>
                      </a:r>
                      <a:r>
                        <a:rPr lang="pt-BR" sz="1500" dirty="0" smtClean="0"/>
                        <a:t>)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278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paga o saldo residual à Cyrela na emissão do habite-se ou na quitação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amortiza o saldo</a:t>
                      </a:r>
                      <a:r>
                        <a:rPr lang="pt-BR" sz="1500" baseline="0" dirty="0" smtClean="0"/>
                        <a:t> residual, prazo de pagamento é o contratado (até 360 meses).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8,8% + TR</a:t>
                      </a:r>
                    </a:p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(SAC)</a:t>
                      </a:r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73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Cyrela - PCV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PCV com a Cyrela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Paga o valor da entrada, geralmente somente o valor da comissão.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Contrato prevê repasse imediato para o Itaú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Cyrela monta pasta de repasse do cliente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dois contratos de financiamento com o Itaú: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ao terreno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à obra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Será recolhido o ITBI e o registro do imóvel, aproximadamente 3% do valor do imóvel. 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27062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Terreno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do terreno com o cliente.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Não há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</a:t>
            </a:r>
            <a:r>
              <a:rPr lang="pt-BR" sz="1935" dirty="0" err="1"/>
              <a:t>Price</a:t>
            </a: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Período de Obra (24 a 40 meses)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20%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80% (20</a:t>
            </a:r>
            <a:r>
              <a:rPr lang="pt-BR" sz="1693" dirty="0"/>
              <a:t>% </a:t>
            </a:r>
            <a:r>
              <a:rPr lang="pt-BR" sz="1935" dirty="0"/>
              <a:t>/ 25</a:t>
            </a:r>
            <a:r>
              <a:rPr lang="pt-BR" sz="1693" dirty="0"/>
              <a:t>% </a:t>
            </a:r>
            <a:r>
              <a:rPr lang="pt-BR" sz="1935" dirty="0"/>
              <a:t>= 80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Sim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14842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Obra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51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da obra, será assinado no lançamento do empreendimento. Durante a obra o saldo do contrato é corrigido a INCC.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Período de Obra, saldo corrigindo a INCC.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SAC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até 360 meses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75%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25% do valor do imóvel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75% (75</a:t>
            </a:r>
            <a:r>
              <a:rPr lang="pt-BR" sz="1693" dirty="0"/>
              <a:t>% </a:t>
            </a:r>
            <a:r>
              <a:rPr lang="pt-BR" sz="1935" dirty="0"/>
              <a:t>/ 100</a:t>
            </a:r>
            <a:r>
              <a:rPr lang="pt-BR" sz="1693" dirty="0"/>
              <a:t>% </a:t>
            </a:r>
            <a:r>
              <a:rPr lang="pt-BR" sz="1935" dirty="0"/>
              <a:t>= 100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Não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15163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519113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Apresentações Jairo Klepacz e Luiz Antônio França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Terceirização</a:t>
            </a:r>
            <a:r>
              <a:rPr lang="pt-BR" sz="1700" b="1" dirty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b="1" dirty="0">
                <a:latin typeface="BlissL" panose="02000506030000020004" pitchFamily="2" charset="0"/>
              </a:rPr>
              <a:t>Legalidade de terceirização a atividade-fim na construção civil  - aprovação de lei  e </a:t>
            </a:r>
            <a:r>
              <a:rPr lang="pt-BR" sz="1700" b="1" dirty="0" smtClean="0">
                <a:latin typeface="BlissL" panose="02000506030000020004" pitchFamily="2" charset="0"/>
              </a:rPr>
              <a:t>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Trab. Análogo à Escravidão – </a:t>
            </a:r>
            <a:r>
              <a:rPr lang="pt-BR" sz="1700" b="1" dirty="0">
                <a:latin typeface="BlissL" panose="02000506030000020004" pitchFamily="2" charset="0"/>
              </a:rPr>
              <a:t>Lei com definição de trabalho análogo adequada e processo de inclusão na lista com pleno direito de defesa-  aprovação de lei e </a:t>
            </a:r>
            <a:r>
              <a:rPr lang="pt-BR" sz="1700" b="1" dirty="0" smtClean="0">
                <a:latin typeface="BlissL" panose="02000506030000020004" pitchFamily="2" charset="0"/>
              </a:rPr>
              <a:t>regulamentação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Equilíbrio </a:t>
            </a:r>
            <a:r>
              <a:rPr lang="pt-BR" sz="1700" dirty="0">
                <a:latin typeface="BlissL" panose="02000506030000020004" pitchFamily="2" charset="0"/>
              </a:rPr>
              <a:t>com compradores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condições para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b="1" dirty="0">
                <a:latin typeface="BlissL" panose="02000506030000020004" pitchFamily="2" charset="0"/>
              </a:rPr>
              <a:t>aprovação de lei  e regulamentação com </a:t>
            </a:r>
            <a:r>
              <a:rPr lang="pt-BR" sz="1700" b="1" dirty="0" smtClean="0">
                <a:latin typeface="BlissL" panose="02000506030000020004" pitchFamily="2" charset="0"/>
              </a:rPr>
              <a:t>equilíbrio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Burocracia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Aprovação de lei e regulamentação nacional de registro eletrônico e recursos bloqueados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Ação nacional definindo limpeza legal/Processo Declaratório/Informatização/Balcão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Corretagem – Apartada ou não </a:t>
            </a:r>
            <a:r>
              <a:rPr lang="pt-BR" sz="1700" b="1" dirty="0">
                <a:latin typeface="BlissL" panose="02000506030000020004" pitchFamily="2" charset="0"/>
              </a:rPr>
              <a:t>– Acordo com Ministério Público com pacificação no entendimento sobre práticas presentes e </a:t>
            </a:r>
            <a:r>
              <a:rPr lang="pt-BR" sz="1700" b="1" dirty="0" smtClean="0">
                <a:latin typeface="BlissL" panose="02000506030000020004" pitchFamily="2" charset="0"/>
              </a:rPr>
              <a:t>passadas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 err="1">
                <a:latin typeface="BlissL" panose="02000506030000020004" pitchFamily="2" charset="0"/>
              </a:rPr>
              <a:t>Funding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b="1" dirty="0" smtClean="0">
                <a:latin typeface="BlissL" panose="02000506030000020004" pitchFamily="2" charset="0"/>
              </a:rPr>
              <a:t>alternativas para a poupança </a:t>
            </a:r>
            <a:r>
              <a:rPr lang="pt-BR" sz="1700" b="1" dirty="0">
                <a:latin typeface="BlissL" panose="02000506030000020004" pitchFamily="2" charset="0"/>
              </a:rPr>
              <a:t>(</a:t>
            </a:r>
            <a:r>
              <a:rPr lang="pt-BR" sz="1700" b="1" dirty="0" err="1">
                <a:latin typeface="BlissL" panose="02000506030000020004" pitchFamily="2" charset="0"/>
              </a:rPr>
              <a:t>ex</a:t>
            </a:r>
            <a:r>
              <a:rPr lang="pt-BR" sz="1700" b="1" dirty="0">
                <a:latin typeface="BlissL" panose="02000506030000020004" pitchFamily="2" charset="0"/>
              </a:rPr>
              <a:t>: </a:t>
            </a:r>
            <a:r>
              <a:rPr lang="pt-BR" sz="1700" b="1" dirty="0" smtClean="0">
                <a:latin typeface="BlissL" panose="02000506030000020004" pitchFamily="2" charset="0"/>
              </a:rPr>
              <a:t>compulsório); </a:t>
            </a:r>
            <a:r>
              <a:rPr lang="pt-BR" sz="1700" b="1" dirty="0">
                <a:latin typeface="BlissL" panose="02000506030000020004" pitchFamily="2" charset="0"/>
              </a:rPr>
              <a:t>manutenção da isenção fiscal nas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72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–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 Contabilização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PMCMV3 - </a:t>
            </a:r>
            <a:r>
              <a:rPr lang="pt-BR" sz="1700" dirty="0">
                <a:latin typeface="BlissL" panose="02000506030000020004" pitchFamily="2" charset="0"/>
              </a:rPr>
              <a:t>Reuniões com Min. Planejamento, </a:t>
            </a:r>
            <a:r>
              <a:rPr lang="pt-BR" sz="1700" dirty="0" err="1">
                <a:latin typeface="BlissL" panose="02000506030000020004" pitchFamily="2" charset="0"/>
              </a:rPr>
              <a:t>Min.Cidades</a:t>
            </a:r>
            <a:r>
              <a:rPr lang="pt-BR" sz="1700" dirty="0">
                <a:latin typeface="BlissL" panose="02000506030000020004" pitchFamily="2" charset="0"/>
              </a:rPr>
              <a:t> e 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PMCMV2 – alinhamentos 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Faixa 1 FAR– pagamentos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Faixa 1 FGTS -  desenho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 smtClean="0">
                <a:latin typeface="BlissL" panose="02000506030000020004" pitchFamily="2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Enquadramentos: alterações - </a:t>
            </a:r>
            <a:r>
              <a:rPr lang="pt-BR" sz="1700" dirty="0">
                <a:latin typeface="BlissL" panose="02000506030000020004" pitchFamily="2" charset="0"/>
              </a:rPr>
              <a:t>financiamento Caixa – SBPE e </a:t>
            </a:r>
            <a:r>
              <a:rPr lang="pt-BR" sz="1700" dirty="0" smtClean="0">
                <a:latin typeface="BlissL" panose="02000506030000020004" pitchFamily="2" charset="0"/>
              </a:rPr>
              <a:t>SFI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Adequação </a:t>
            </a:r>
            <a:r>
              <a:rPr lang="pt-BR" sz="1700" b="1" dirty="0">
                <a:latin typeface="BlissL" panose="02000506030000020004" pitchFamily="2" charset="0"/>
              </a:rPr>
              <a:t>da contabilidade ao IFRS </a:t>
            </a:r>
            <a:r>
              <a:rPr lang="pt-BR" sz="1700" dirty="0">
                <a:latin typeface="BlissL" panose="02000506030000020004" pitchFamily="2" charset="0"/>
              </a:rPr>
              <a:t>– 2016/2017 -  reunião 9/4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Prioridade</a:t>
            </a:r>
            <a:endParaRPr lang="pt-BR" sz="1700" dirty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Método dentro do IFRS sem conflitos com IBRACON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9/4: maioria por sistema </a:t>
            </a:r>
            <a:r>
              <a:rPr lang="pt-BR" sz="1700" dirty="0">
                <a:latin typeface="BlissL" panose="02000506030000020004" pitchFamily="2" charset="0"/>
              </a:rPr>
              <a:t>com reconhecimento das receitas ao longo do tempo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5ª-feira, 23/4 para consenso de posicionamento para ABRASCA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Reunião com IBRACON via ABRASCA até o final de abril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0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 - PL  7699/2006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Reserva de 3% de unidades para PNE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Obras </a:t>
            </a:r>
            <a:r>
              <a:rPr lang="pt-BR" sz="1700" dirty="0">
                <a:latin typeface="BlissL" panose="02000506030000020004" pitchFamily="2" charset="0"/>
              </a:rPr>
              <a:t>de adaptação nas unidades não adaptadas sem repasse de custos aos </a:t>
            </a:r>
            <a:r>
              <a:rPr lang="pt-BR" sz="1700" dirty="0" smtClean="0">
                <a:latin typeface="BlissL" panose="02000506030000020004" pitchFamily="2" charset="0"/>
              </a:rPr>
              <a:t>clientes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de transição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Definições e esclarecimentos - Faixa 2 PMCMV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Terceirização - PL </a:t>
            </a:r>
            <a:r>
              <a:rPr lang="pt-BR" sz="1700" b="1" dirty="0">
                <a:latin typeface="BlissL" panose="02000506030000020004" pitchFamily="2" charset="0"/>
              </a:rPr>
              <a:t>4330 </a:t>
            </a:r>
            <a:r>
              <a:rPr lang="pt-BR" sz="1700" dirty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Assessoria – definição –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Mais </a:t>
            </a:r>
            <a:r>
              <a:rPr lang="pt-BR" sz="1700" dirty="0">
                <a:latin typeface="BlissL" panose="02000506030000020004" pitchFamily="2" charset="0"/>
              </a:rPr>
              <a:t>de 20 entidades </a:t>
            </a:r>
            <a:r>
              <a:rPr lang="pt-BR" sz="1700" dirty="0" err="1">
                <a:latin typeface="BlissL" panose="02000506030000020004" pitchFamily="2" charset="0"/>
              </a:rPr>
              <a:t>requiseram</a:t>
            </a:r>
            <a:r>
              <a:rPr lang="pt-BR" sz="1700" dirty="0">
                <a:latin typeface="BlissL" panose="02000506030000020004" pitchFamily="2" charset="0"/>
              </a:rPr>
              <a:t> ingresso como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sem definições.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Propostas </a:t>
            </a: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Lóssio</a:t>
            </a:r>
            <a:r>
              <a:rPr lang="pt-BR" sz="1700" dirty="0" smtClean="0">
                <a:latin typeface="BlissL" panose="02000506030000020004" pitchFamily="2" charset="0"/>
              </a:rPr>
              <a:t> (valores a partir de R$ 200 mil + R$ 1,5 MM no sucesso)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Conselho Jurídico e Diretoria: posições contrárias </a:t>
            </a:r>
            <a:r>
              <a:rPr lang="pt-BR" sz="1700" dirty="0">
                <a:latin typeface="BlissL" panose="02000506030000020004" pitchFamily="2" charset="0"/>
              </a:rPr>
              <a:t>à contratação </a:t>
            </a:r>
            <a:r>
              <a:rPr lang="pt-BR" sz="1700" dirty="0" smtClean="0">
                <a:latin typeface="BlissL" panose="02000506030000020004" pitchFamily="2" charset="0"/>
              </a:rPr>
              <a:t>a não ser com valores pouco significativos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178 </a:t>
            </a:r>
            <a:r>
              <a:rPr lang="pt-BR" sz="1700" dirty="0">
                <a:latin typeface="BlissL" panose="02000506030000020004" pitchFamily="2" charset="0"/>
              </a:rPr>
              <a:t>-  aprovação na Câmara – encaminhamento ao Senado – multas sobre valores pagos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59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3693"/>
            <a:ext cx="8696325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 – São Paulo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452320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8" y="795183"/>
            <a:ext cx="82556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700" b="1">
                <a:latin typeface="BlissL" panose="02000506030000020004" pitchFamily="2" charset="0"/>
              </a:defRPr>
            </a:lvl1pPr>
          </a:lstStyle>
          <a:p>
            <a:r>
              <a:rPr lang="pt-BR" dirty="0"/>
              <a:t>Plano Diretor e </a:t>
            </a:r>
            <a:r>
              <a:rPr lang="pt-BR" dirty="0" smtClean="0"/>
              <a:t>LPUOS </a:t>
            </a:r>
            <a:r>
              <a:rPr lang="pt-BR" dirty="0"/>
              <a:t>– São </a:t>
            </a:r>
            <a:r>
              <a:rPr lang="pt-BR" dirty="0" smtClean="0"/>
              <a:t>Paulo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Plano Diretor Restritivo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LPUOS: minuta com piora nas condições de gabaritos, áreas não computáveis e lote máximo – 15 mil 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Plano Diretor e complementos restritivos, com efeitos na especulação com terrenos (Eixos de Estruturação) e inviabilidade nos remansos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Ação com Secovi com Prefeito, Câmara e opinião pública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0" dirty="0"/>
          </a:p>
          <a:p>
            <a:r>
              <a:rPr lang="pt-BR" b="0" dirty="0"/>
              <a:t> </a:t>
            </a:r>
            <a:endParaRPr lang="pt-BR" dirty="0"/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QeTi_Ck.vbpqwoF0Gl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38284</TotalTime>
  <Words>3952</Words>
  <Application>Microsoft Office PowerPoint</Application>
  <PresentationFormat>Apresentação na tela (4:3)</PresentationFormat>
  <Paragraphs>823</Paragraphs>
  <Slides>56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74" baseType="lpstr">
      <vt:lpstr>MS PGothic</vt:lpstr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Trebuchet MS</vt:lpstr>
      <vt:lpstr>Verdana</vt:lpstr>
      <vt:lpstr>Wingdings</vt:lpstr>
      <vt:lpstr>Tema do Office</vt:lpstr>
      <vt:lpstr>1_Tema do Office</vt:lpstr>
      <vt:lpstr>2_Tema do Office</vt:lpstr>
      <vt:lpstr>PM_on_target</vt:lpstr>
      <vt:lpstr>1_PM_on_target</vt:lpstr>
      <vt:lpstr>Slide do think-cell</vt:lpstr>
      <vt:lpstr>Apresentação do PowerPoint</vt:lpstr>
      <vt:lpstr>Defesa da Concorrência </vt:lpstr>
      <vt:lpstr>Apresentação do PowerPoint</vt:lpstr>
      <vt:lpstr>Pauta – Conselho Deliberativo 17/4 </vt:lpstr>
      <vt:lpstr>Apresentação do PowerPoint</vt:lpstr>
      <vt:lpstr>Atualizações </vt:lpstr>
      <vt:lpstr>Atualizações – Funding e Contabilização </vt:lpstr>
      <vt:lpstr>Apresentação do PowerPoint</vt:lpstr>
      <vt:lpstr>Atualizações – São Paulo</vt:lpstr>
      <vt:lpstr>Atualizações – Negociações coletivas</vt:lpstr>
      <vt:lpstr>Apresentação do PowerPoint</vt:lpstr>
      <vt:lpstr>Apresentação do PowerPoint</vt:lpstr>
      <vt:lpstr>Assembleia COFECI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</vt:lpstr>
      <vt:lpstr>Apresentação do PowerPoint</vt:lpstr>
      <vt:lpstr>Distratos - Para minimizar efeitos de forma imediata </vt:lpstr>
      <vt:lpstr>Distratos - Para minimizar efeitos de forma imediata Piloto Cyrela Itaú </vt:lpstr>
      <vt:lpstr>Apresentação do PowerPoint</vt:lpstr>
      <vt:lpstr>Atualizações - Funding/ COFECI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 Unidades Lançadas </vt:lpstr>
      <vt:lpstr>VGV Lançado (R$ milhões)</vt:lpstr>
      <vt:lpstr>Unidades Vendidas</vt:lpstr>
      <vt:lpstr>Valor das Vendas (R$ milhões)</vt:lpstr>
      <vt:lpstr>Unidades Entregues</vt:lpstr>
      <vt:lpstr>Total de unidades ofertadas </vt:lpstr>
      <vt:lpstr>Apresentação do PowerPoint</vt:lpstr>
      <vt:lpstr>Distratos/Entregas (unidades) [Média móvel de 3 meses]</vt:lpstr>
      <vt:lpstr> Taxa de Inadimplência (90 dias)  [Saldo em atraso potencial (bilhões de R$)/Saldo credor (bilhões de R$)]  </vt:lpstr>
      <vt:lpstr>Apresentação do PowerPoint</vt:lpstr>
      <vt:lpstr>Apresentação do PowerPoint</vt:lpstr>
      <vt:lpstr>Apresentação do PowerPoint</vt:lpstr>
      <vt:lpstr>Premissas </vt:lpstr>
      <vt:lpstr>Etapas da Operação...</vt:lpstr>
      <vt:lpstr>Apresentação do PowerPoint</vt:lpstr>
      <vt:lpstr>Apresentação do PowerPoint</vt:lpstr>
      <vt:lpstr>Apresentação do PowerPoint</vt:lpstr>
      <vt:lpstr>Apresentação do PowerPoint</vt:lpstr>
      <vt:lpstr>Contrato Cyrela - PCV</vt:lpstr>
      <vt:lpstr>Contrato Terreno </vt:lpstr>
      <vt:lpstr>Contrato Obra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3352</cp:revision>
  <cp:lastPrinted>2014-08-22T11:18:02Z</cp:lastPrinted>
  <dcterms:created xsi:type="dcterms:W3CDTF">2009-08-13T21:08:28Z</dcterms:created>
  <dcterms:modified xsi:type="dcterms:W3CDTF">2015-04-18T23:39:05Z</dcterms:modified>
</cp:coreProperties>
</file>