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81" r:id="rId2"/>
    <p:sldId id="1061" r:id="rId3"/>
    <p:sldId id="1240" r:id="rId4"/>
    <p:sldId id="1241" r:id="rId5"/>
    <p:sldId id="1282" r:id="rId6"/>
    <p:sldId id="1283" r:id="rId7"/>
    <p:sldId id="1288" r:id="rId8"/>
    <p:sldId id="1275" r:id="rId9"/>
    <p:sldId id="1285" r:id="rId10"/>
    <p:sldId id="1286" r:id="rId11"/>
    <p:sldId id="1266" r:id="rId12"/>
    <p:sldId id="1280" r:id="rId13"/>
    <p:sldId id="1284" r:id="rId14"/>
    <p:sldId id="1287" r:id="rId15"/>
    <p:sldId id="1265" r:id="rId16"/>
    <p:sldId id="1238" r:id="rId17"/>
    <p:sldId id="1289" r:id="rId18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18/07/2014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07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4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15/7/2014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Corretagem Apartada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MPF  - ação contra a Abrainc e CEF por corretagem cobrada dos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Restituição de corretagem em dobro + danos moras de R$ 10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 de extensão nacional/ derrubada para empresas -  defesa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Defesa </a:t>
            </a:r>
            <a:r>
              <a:rPr lang="pt-BR" dirty="0"/>
              <a:t>– </a:t>
            </a:r>
            <a:r>
              <a:rPr lang="pt-BR" dirty="0" smtClean="0"/>
              <a:t>Ilegitimidade  -Escritório </a:t>
            </a:r>
            <a:r>
              <a:rPr lang="pt-BR" dirty="0" err="1" smtClean="0"/>
              <a:t>Dinamarco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R$ 200 mil </a:t>
            </a:r>
            <a:r>
              <a:rPr lang="pt-BR" dirty="0" err="1" smtClean="0"/>
              <a:t>pro-labore</a:t>
            </a:r>
            <a:r>
              <a:rPr lang="pt-BR" dirty="0" smtClean="0"/>
              <a:t> mais êxito (até R$ 300 mil)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6053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outros pontos trazidos pelas empresas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" name="Retângulo 2"/>
          <p:cNvSpPr/>
          <p:nvPr/>
        </p:nvSpPr>
        <p:spPr>
          <a:xfrm>
            <a:off x="208757" y="564265"/>
            <a:ext cx="89352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APC – Associação Paulista dos Consumidores</a:t>
            </a:r>
            <a:endParaRPr lang="pt-BR" dirty="0"/>
          </a:p>
          <a:p>
            <a:pPr algn="just"/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Legitimidade da Associação, de sua constituição e de suas ações – aguardo de decisão de Agravo para ver de interesse </a:t>
            </a:r>
            <a:r>
              <a:rPr lang="pt-BR" dirty="0" smtClean="0"/>
              <a:t>coletivo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Ações em Jundiaí, Osasco, Campinas, Santos – desequilíbrio nos incentivos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Omo relatado, cada empresa está conduzindo sua defesa. 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Ação contra SPE e empresas  </a:t>
            </a:r>
            <a:r>
              <a:rPr lang="pt-BR" dirty="0" smtClean="0"/>
              <a:t>- devolução </a:t>
            </a:r>
            <a:r>
              <a:rPr lang="pt-BR" dirty="0"/>
              <a:t>em dobro dos valores pagos a título de sinal e princípio de pagamento, o qual, na verdade, fora cobrado a título de Comissão de Corretagem. </a:t>
            </a:r>
          </a:p>
          <a:p>
            <a:pPr algn="just"/>
            <a:r>
              <a:rPr lang="pt-BR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Condenação – restituição em dobro  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Encaminhamento </a:t>
            </a:r>
            <a:r>
              <a:rPr lang="pt-BR" dirty="0"/>
              <a:t>ao </a:t>
            </a:r>
            <a:r>
              <a:rPr lang="pt-BR" dirty="0" smtClean="0"/>
              <a:t>MPF - averiguação </a:t>
            </a:r>
            <a:r>
              <a:rPr lang="pt-BR" dirty="0"/>
              <a:t>de </a:t>
            </a:r>
            <a:r>
              <a:rPr lang="pt-BR" dirty="0" smtClean="0"/>
              <a:t>conduta ilícita, </a:t>
            </a:r>
            <a:r>
              <a:rPr lang="pt-BR" dirty="0"/>
              <a:t>inclusive na utilização das verbas do </a:t>
            </a:r>
            <a:r>
              <a:rPr lang="pt-BR" dirty="0" smtClean="0"/>
              <a:t>PMCMV - cópia à Presidência </a:t>
            </a:r>
            <a:r>
              <a:rPr lang="pt-BR" dirty="0"/>
              <a:t>da </a:t>
            </a:r>
            <a:r>
              <a:rPr lang="pt-BR" dirty="0" smtClean="0"/>
              <a:t>República, encaminhada pela Casa Civil para o Ministério </a:t>
            </a:r>
            <a:r>
              <a:rPr lang="pt-BR" dirty="0"/>
              <a:t>do Planejamento para apuração dos </a:t>
            </a:r>
            <a:r>
              <a:rPr lang="pt-BR" dirty="0" smtClean="0"/>
              <a:t>fatos</a:t>
            </a:r>
            <a:r>
              <a:rPr lang="pt-B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5638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05724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 </a:t>
            </a:r>
          </a:p>
          <a:p>
            <a:pPr>
              <a:defRPr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400" b="1" dirty="0" smtClean="0"/>
              <a:t>Encontros </a:t>
            </a:r>
            <a:r>
              <a:rPr lang="pt-BR" sz="2400" b="1" dirty="0"/>
              <a:t>com </a:t>
            </a:r>
            <a:r>
              <a:rPr lang="pt-BR" sz="2400" b="1" dirty="0" smtClean="0"/>
              <a:t>Judiciário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400" b="1" dirty="0" smtClean="0"/>
              <a:t>Discussão </a:t>
            </a:r>
            <a:r>
              <a:rPr lang="pt-BR" sz="2400" b="1" dirty="0"/>
              <a:t>da Minuta </a:t>
            </a:r>
            <a:r>
              <a:rPr lang="pt-BR" sz="2400" b="1" dirty="0" smtClean="0"/>
              <a:t>ADEMI-RJ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407053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Modelo de Negócios – vendas definitivas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GT</a:t>
            </a:r>
            <a:r>
              <a:rPr lang="pt-BR" dirty="0"/>
              <a:t> com Crystiane, Fregonesi, </a:t>
            </a:r>
            <a:r>
              <a:rPr lang="pt-BR" dirty="0" smtClean="0"/>
              <a:t>Adriano, Eduardo </a:t>
            </a:r>
            <a:r>
              <a:rPr lang="pt-BR" dirty="0"/>
              <a:t>(Rossi), Euclydes e M. Fernanda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Jurisprudências: </a:t>
            </a:r>
            <a:r>
              <a:rPr lang="pt-BR" dirty="0" smtClean="0"/>
              <a:t>imagem do setor, com reflexo no desequilíbrio nas relações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r>
              <a:rPr lang="pt-BR" dirty="0" smtClean="0"/>
              <a:t> para esclarecimentos e agendamentos para esclarecimentos/mudanças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Destinatários</a:t>
            </a:r>
            <a:r>
              <a:rPr lang="pt-BR" dirty="0" smtClean="0"/>
              <a:t> – consumidores, MP, </a:t>
            </a:r>
            <a:r>
              <a:rPr lang="pt-BR" dirty="0" err="1" smtClean="0"/>
              <a:t>Procons</a:t>
            </a:r>
            <a:r>
              <a:rPr lang="pt-BR" dirty="0" smtClean="0"/>
              <a:t>, Executivo, STJ (</a:t>
            </a:r>
            <a:r>
              <a:rPr lang="pt-BR" dirty="0"/>
              <a:t>Min. Luiz Otávio Noronha e Herman </a:t>
            </a:r>
            <a:r>
              <a:rPr lang="pt-BR" dirty="0" smtClean="0"/>
              <a:t>Benjamin), Min. Fazenda (</a:t>
            </a:r>
            <a:r>
              <a:rPr lang="pt-BR" dirty="0" err="1" smtClean="0"/>
              <a:t>Caffarelli</a:t>
            </a:r>
            <a:r>
              <a:rPr lang="pt-BR" dirty="0" smtClean="0"/>
              <a:t>)- defesa </a:t>
            </a:r>
            <a:r>
              <a:rPr lang="pt-BR" dirty="0"/>
              <a:t>do equilíbrio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cessível </a:t>
            </a:r>
            <a:r>
              <a:rPr lang="pt-BR" dirty="0"/>
              <a:t>ao público </a:t>
            </a:r>
            <a:r>
              <a:rPr lang="pt-BR" dirty="0" smtClean="0"/>
              <a:t>não-especialista, atrativo e contribuindo p/ </a:t>
            </a:r>
            <a:r>
              <a:rPr lang="pt-BR" dirty="0"/>
              <a:t>as discussões.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Capítulos </a:t>
            </a:r>
            <a:r>
              <a:rPr lang="pt-BR" dirty="0"/>
              <a:t>com os temas </a:t>
            </a:r>
            <a:r>
              <a:rPr lang="pt-BR" dirty="0" smtClean="0"/>
              <a:t>pertinentes - texto </a:t>
            </a:r>
            <a:r>
              <a:rPr lang="pt-BR" dirty="0"/>
              <a:t>seguido de perguntas e respostas.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para ordenamento/padronização por Ass. de Imprensa/ Com. Comunicação</a:t>
            </a:r>
            <a:endParaRPr lang="pt-BR" dirty="0"/>
          </a:p>
          <a:p>
            <a:r>
              <a:rPr lang="pt-B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2º </a:t>
            </a:r>
            <a:r>
              <a:rPr lang="pt-BR" dirty="0"/>
              <a:t>volume replicando o 1º, </a:t>
            </a:r>
            <a:r>
              <a:rPr lang="pt-BR" dirty="0" smtClean="0"/>
              <a:t>com </a:t>
            </a:r>
            <a:r>
              <a:rPr lang="pt-BR" dirty="0"/>
              <a:t>pareceres, decisões, jurisprudências e artigos. Cada responsável por capítulo </a:t>
            </a:r>
            <a:r>
              <a:rPr lang="pt-BR" dirty="0" smtClean="0"/>
              <a:t>proporá </a:t>
            </a:r>
            <a:r>
              <a:rPr lang="pt-BR" dirty="0"/>
              <a:t>os documentos para esta elaboração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</a:t>
            </a:r>
            <a:r>
              <a:rPr lang="pt-BR" dirty="0"/>
              <a:t>para 1ª entrega de capítulos em </a:t>
            </a:r>
            <a:r>
              <a:rPr lang="pt-BR" b="1" dirty="0"/>
              <a:t>1º de agosto</a:t>
            </a:r>
            <a:r>
              <a:rPr lang="pt-BR" dirty="0"/>
              <a:t>, </a:t>
            </a:r>
            <a:r>
              <a:rPr lang="pt-BR" dirty="0" smtClean="0"/>
              <a:t>final em setembro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0992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Modelo de Negócios – vendas definitivas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i="1" dirty="0" smtClean="0"/>
              <a:t>O </a:t>
            </a:r>
            <a:r>
              <a:rPr lang="pt-BR" b="1" i="1" dirty="0"/>
              <a:t>Modelo de </a:t>
            </a:r>
            <a:r>
              <a:rPr lang="pt-BR" b="1" i="1" dirty="0" smtClean="0"/>
              <a:t>Negócios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O funcionamento e as interfaces da incorporação; custos, margens – a ser definido </a:t>
            </a:r>
            <a:r>
              <a:rPr lang="pt-BR" i="1" dirty="0" smtClean="0"/>
              <a:t>(Rossi</a:t>
            </a:r>
            <a:r>
              <a:rPr lang="pt-BR" i="1" dirty="0"/>
              <a:t>, </a:t>
            </a:r>
            <a:r>
              <a:rPr lang="pt-BR" i="1" dirty="0" err="1"/>
              <a:t>Brookfield</a:t>
            </a:r>
            <a:r>
              <a:rPr lang="pt-BR" i="1" dirty="0"/>
              <a:t> ou </a:t>
            </a:r>
            <a:r>
              <a:rPr lang="pt-BR" i="1" dirty="0" smtClean="0"/>
              <a:t>Odebrecht?)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A burocracia no Custo (e no prazo) do imóvel -  HM (Euclydes)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Os atrasos de obra: razões, equilíbrio - </a:t>
            </a:r>
            <a:r>
              <a:rPr lang="pt-BR" i="1" dirty="0" err="1"/>
              <a:t>Cyrela</a:t>
            </a:r>
            <a:r>
              <a:rPr lang="pt-BR" i="1" dirty="0"/>
              <a:t> (Adriano)</a:t>
            </a:r>
            <a:endParaRPr lang="pt-BR" dirty="0"/>
          </a:p>
          <a:p>
            <a:pPr lvl="1"/>
            <a:endParaRPr lang="pt-BR" b="1" i="1" dirty="0" smtClean="0"/>
          </a:p>
          <a:p>
            <a:r>
              <a:rPr lang="pt-BR" b="1" i="1" dirty="0" smtClean="0"/>
              <a:t>O </a:t>
            </a:r>
            <a:r>
              <a:rPr lang="pt-BR" b="1" i="1" dirty="0"/>
              <a:t>Modelo de </a:t>
            </a:r>
            <a:r>
              <a:rPr lang="pt-BR" b="1" i="1" dirty="0" smtClean="0"/>
              <a:t>Vendas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Os modelos de corretagem – Tecnisa (Crystiane)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A retenção de valores – Tecnisa (Crystiane)</a:t>
            </a:r>
            <a:endParaRPr lang="pt-BR" dirty="0"/>
          </a:p>
          <a:p>
            <a:pPr lvl="1"/>
            <a:endParaRPr lang="pt-BR" b="1" i="1" dirty="0" smtClean="0"/>
          </a:p>
          <a:p>
            <a:r>
              <a:rPr lang="pt-BR" b="1" i="1" dirty="0" smtClean="0"/>
              <a:t>O </a:t>
            </a:r>
            <a:r>
              <a:rPr lang="pt-BR" b="1" i="1" dirty="0"/>
              <a:t>custeio e o financiamento da </a:t>
            </a:r>
            <a:r>
              <a:rPr lang="pt-BR" b="1" i="1" dirty="0" smtClean="0"/>
              <a:t>produção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Os compromissos assumidos – compras versus opções – MRV (M. Fernanda)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O PMCMV – MRV (Maria Fernanda)</a:t>
            </a:r>
            <a:endParaRPr lang="pt-BR" dirty="0"/>
          </a:p>
          <a:p>
            <a:pPr lvl="1"/>
            <a:endParaRPr lang="pt-BR" b="1" i="1" dirty="0" smtClean="0"/>
          </a:p>
          <a:p>
            <a:r>
              <a:rPr lang="pt-BR" b="1" i="1" dirty="0" smtClean="0"/>
              <a:t>Dados </a:t>
            </a:r>
            <a:r>
              <a:rPr lang="pt-BR" b="1" i="1" dirty="0"/>
              <a:t>sobre a contribuição do setor</a:t>
            </a:r>
            <a:r>
              <a:rPr lang="pt-BR" i="1" dirty="0"/>
              <a:t> – ABRAINC, com Comitê de Comunicação</a:t>
            </a:r>
            <a:endParaRPr lang="pt-BR" dirty="0"/>
          </a:p>
          <a:p>
            <a:r>
              <a:rPr lang="pt-BR" i="1" dirty="0"/>
              <a:t> 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1956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Juiz </a:t>
            </a:r>
            <a:r>
              <a:rPr lang="pt-BR" b="1" dirty="0" err="1" smtClean="0"/>
              <a:t>Werson</a:t>
            </a:r>
            <a:r>
              <a:rPr lang="pt-BR" b="1" dirty="0" smtClean="0"/>
              <a:t> Rego – ENIC – 23/5</a:t>
            </a:r>
          </a:p>
          <a:p>
            <a:pPr lvl="0"/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efesa </a:t>
            </a:r>
            <a:r>
              <a:rPr lang="pt-BR" dirty="0"/>
              <a:t>do contratante vulnerável é dever constitucional do Estado </a:t>
            </a:r>
            <a:r>
              <a:rPr lang="pt-BR" dirty="0" smtClean="0"/>
              <a:t>- </a:t>
            </a:r>
            <a:r>
              <a:rPr lang="pt-BR" dirty="0"/>
              <a:t>Princípio da </a:t>
            </a:r>
            <a:r>
              <a:rPr lang="pt-BR" dirty="0" smtClean="0"/>
              <a:t>Vulnerabilidade -  CDC, vinculado ao </a:t>
            </a:r>
            <a:r>
              <a:rPr lang="pt-BR" dirty="0" err="1" smtClean="0"/>
              <a:t>Art</a:t>
            </a:r>
            <a:r>
              <a:rPr lang="pt-BR" dirty="0" smtClean="0"/>
              <a:t> XXIII Constituição -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Práticas </a:t>
            </a:r>
            <a:r>
              <a:rPr lang="pt-BR" b="1" dirty="0"/>
              <a:t>e cláusulas abusivas </a:t>
            </a:r>
            <a:r>
              <a:rPr lang="pt-BR" dirty="0"/>
              <a:t>- perda de credibilidade, insegurança jurídica, condenações judiciais para corrigir descompasso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Solução </a:t>
            </a:r>
            <a:r>
              <a:rPr lang="pt-BR" dirty="0"/>
              <a:t>- adequação dos contratos para resgate da credibilidade dos incorporadores, concorrência leal e segurança </a:t>
            </a:r>
            <a:r>
              <a:rPr lang="pt-BR" dirty="0" smtClean="0"/>
              <a:t>jurídica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err="1" smtClean="0"/>
              <a:t>Judicialização</a:t>
            </a:r>
            <a:r>
              <a:rPr lang="pt-BR" dirty="0"/>
              <a:t> </a:t>
            </a:r>
            <a:r>
              <a:rPr lang="pt-BR" dirty="0" smtClean="0"/>
              <a:t>- julgador assegura </a:t>
            </a:r>
            <a:r>
              <a:rPr lang="pt-BR" dirty="0"/>
              <a:t>a observância dos novos paradigmas </a:t>
            </a:r>
            <a:r>
              <a:rPr lang="pt-BR" dirty="0" smtClean="0"/>
              <a:t>por relação </a:t>
            </a:r>
            <a:r>
              <a:rPr lang="pt-BR" dirty="0"/>
              <a:t>jurídica socialmente justa nela intervindo, sempre que necessário.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Desjudicialização</a:t>
            </a:r>
            <a:r>
              <a:rPr lang="pt-BR" b="1" dirty="0"/>
              <a:t> </a:t>
            </a:r>
            <a:r>
              <a:rPr lang="pt-BR" b="1" dirty="0" smtClean="0"/>
              <a:t>– Proposições apresentadas em ENM – Gramado - 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Distrato unilateral com inadimplência via caução dos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Mora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Tolerância mediante contrapartidas, mesmo dentro dos 180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Taxas de interveniência e deslocamentos abusivas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boa-fé e equidade, vale contrato padronizado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7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Próximos passos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Selecionar cláusulas mais relevantes e circular para comentários das empresas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PL 178 – aprovação na Câmara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Período de Tolerância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 de 1% sobre valores pagos + 0,5% ao mês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Obrigações sobre informações aos compradores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529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Outros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assuntos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11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Cartórios </a:t>
            </a:r>
            <a:r>
              <a:rPr lang="pt-BR" dirty="0"/>
              <a:t> -como informado,  reunião com ARISP no próprio dia 15, à tarde. Em curso acompanhamento de melhorias como Registro Eletrônico, Aplicativo para Desligamentos, Ouvidoria.</a:t>
            </a:r>
          </a:p>
          <a:p>
            <a:pPr lvl="0"/>
            <a:endParaRPr lang="pt-BR" b="1" smtClean="0"/>
          </a:p>
          <a:p>
            <a:pPr lvl="0"/>
            <a:r>
              <a:rPr lang="pt-BR" b="1" smtClean="0"/>
              <a:t>Normas </a:t>
            </a:r>
            <a:r>
              <a:rPr lang="pt-BR" b="1" dirty="0"/>
              <a:t>de Desempenho</a:t>
            </a:r>
            <a:r>
              <a:rPr lang="pt-BR" dirty="0"/>
              <a:t> – discussões com Ministério das Cidades sobre Documento Básico </a:t>
            </a:r>
            <a:r>
              <a:rPr lang="pt-BR" dirty="0" err="1"/>
              <a:t>orientativo</a:t>
            </a:r>
            <a:r>
              <a:rPr lang="pt-BR" dirty="0"/>
              <a:t> sendo encaminhado pelo Comitê Técnico.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Posicionamento </a:t>
            </a:r>
            <a:r>
              <a:rPr lang="pt-BR" b="1" dirty="0"/>
              <a:t>invasões</a:t>
            </a:r>
            <a:r>
              <a:rPr lang="pt-BR" dirty="0"/>
              <a:t> –atualizações sobre casos reportados. Posicionamento ABRAINC: matéria paga, declarações, reflexos.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Agência</a:t>
            </a:r>
            <a:r>
              <a:rPr lang="pt-BR" b="1" dirty="0"/>
              <a:t>/ </a:t>
            </a:r>
            <a:r>
              <a:rPr lang="pt-BR" b="1" dirty="0" err="1"/>
              <a:t>auto-regulação</a:t>
            </a:r>
            <a:r>
              <a:rPr lang="pt-BR" b="1" dirty="0"/>
              <a:t> do setor</a:t>
            </a:r>
            <a:r>
              <a:rPr lang="pt-BR" dirty="0"/>
              <a:t> – buscaremos aprofundar caso da COMAR (Publicidade) na próxima ocasião.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PL 178 – aprovação na Câmara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Período de Tolerância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 de 1% sobre valores pagos + 0,5% ao mês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Obrigações sobre informações aos compradores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51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Atualizações/ Relações de </a:t>
            </a:r>
            <a:r>
              <a:rPr lang="pt-BR" b="1" dirty="0" smtClean="0"/>
              <a:t>Trabalho </a:t>
            </a:r>
            <a:r>
              <a:rPr lang="pt-BR" b="1" dirty="0"/>
              <a:t>– </a:t>
            </a:r>
            <a:r>
              <a:rPr lang="pt-BR" dirty="0" smtClean="0"/>
              <a:t>9 </a:t>
            </a:r>
            <a:r>
              <a:rPr lang="pt-BR" dirty="0"/>
              <a:t>às </a:t>
            </a:r>
            <a:r>
              <a:rPr lang="pt-BR" dirty="0" smtClean="0"/>
              <a:t>9:20h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Modelo de Vendas – 9:20h às 10h 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com o MP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MPF-PA – corretagem apartada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Modelo de Negócios – 10h às 10:40h</a:t>
            </a:r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 - aproximação com Judiciário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da Minuta ADEMI-RJ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5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1099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Atualizações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525383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696325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Terceirização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STF </a:t>
            </a:r>
            <a:r>
              <a:rPr lang="pt-BR" dirty="0"/>
              <a:t>- Celulose </a:t>
            </a:r>
            <a:r>
              <a:rPr lang="pt-BR" dirty="0" err="1"/>
              <a:t>Nipo</a:t>
            </a:r>
            <a:r>
              <a:rPr lang="pt-BR" dirty="0"/>
              <a:t> Brasileira/ CENIBRA contra decisão sobre atividade-fim.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16/5 - Repercussão geral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Material defendendo o direito do empreiteiro prestar seus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Ação junto com CBIC/CNI – Luiz Fernando Moura (</a:t>
            </a:r>
            <a:r>
              <a:rPr lang="pt-BR" dirty="0" err="1"/>
              <a:t>Brookfield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Ministro </a:t>
            </a:r>
            <a:r>
              <a:rPr lang="pt-BR" dirty="0" err="1"/>
              <a:t>Fux</a:t>
            </a:r>
            <a:r>
              <a:rPr lang="pt-BR" dirty="0"/>
              <a:t> – Francisco de Andrada e Silva (João Fortes)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Jurídico- Sydney Sanches, Nelson </a:t>
            </a:r>
            <a:r>
              <a:rPr lang="pt-BR" dirty="0" err="1" smtClean="0"/>
              <a:t>Mannrich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Reunião com Min. Sydney Sanches e </a:t>
            </a:r>
            <a:r>
              <a:rPr lang="pt-BR" dirty="0"/>
              <a:t>Desembargador </a:t>
            </a:r>
            <a:r>
              <a:rPr lang="pt-BR" dirty="0" smtClean="0"/>
              <a:t>Carlos </a:t>
            </a:r>
            <a:r>
              <a:rPr lang="pt-BR" dirty="0"/>
              <a:t>Roberto </a:t>
            </a:r>
            <a:r>
              <a:rPr lang="pt-BR" dirty="0" smtClean="0"/>
              <a:t>Gonçalves -</a:t>
            </a:r>
            <a:r>
              <a:rPr lang="pt-BR" b="1" dirty="0" smtClean="0"/>
              <a:t>16/7, 10:30h </a:t>
            </a:r>
            <a:r>
              <a:rPr lang="pt-BR" dirty="0" smtClean="0"/>
              <a:t>– assessoria jurídica no âmbito do processo STF.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Lista de empresas - condições análogas a trabalho </a:t>
            </a:r>
            <a:r>
              <a:rPr lang="pt-BR" b="1" dirty="0" smtClean="0"/>
              <a:t>escravo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Tenda</a:t>
            </a:r>
            <a:r>
              <a:rPr lang="pt-BR" dirty="0"/>
              <a:t>, PDG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Medida Judicial Preventiva – </a:t>
            </a:r>
            <a:r>
              <a:rPr lang="pt-BR" dirty="0" err="1"/>
              <a:t>Sinduscon</a:t>
            </a:r>
            <a:r>
              <a:rPr lang="pt-BR" dirty="0"/>
              <a:t> MG, </a:t>
            </a:r>
            <a:r>
              <a:rPr lang="pt-BR" dirty="0" err="1"/>
              <a:t>Siscepot</a:t>
            </a:r>
            <a:r>
              <a:rPr lang="pt-BR" dirty="0"/>
              <a:t> MG não se </a:t>
            </a:r>
            <a:r>
              <a:rPr lang="pt-BR" dirty="0" smtClean="0"/>
              <a:t>efetivou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3407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3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Prefeitura SP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 </a:t>
            </a:r>
            <a:r>
              <a:rPr lang="pt-BR" dirty="0"/>
              <a:t>de cadastro -  IPTU e </a:t>
            </a:r>
            <a:r>
              <a:rPr lang="pt-BR" dirty="0" smtClean="0"/>
              <a:t>ITBI - propostas p/ Sec. Marcos Cruz (17/6)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</a:t>
            </a:r>
            <a:r>
              <a:rPr lang="pt-BR" dirty="0"/>
              <a:t>efetiva -</a:t>
            </a:r>
            <a:r>
              <a:rPr lang="pt-BR" dirty="0" smtClean="0"/>
              <a:t> </a:t>
            </a:r>
            <a:r>
              <a:rPr lang="pt-BR" dirty="0"/>
              <a:t>atualização do cadastro </a:t>
            </a:r>
            <a:r>
              <a:rPr lang="pt-BR" dirty="0" smtClean="0"/>
              <a:t>p/ </a:t>
            </a:r>
            <a:r>
              <a:rPr lang="pt-BR" dirty="0"/>
              <a:t>regularização das </a:t>
            </a:r>
            <a:r>
              <a:rPr lang="pt-BR" dirty="0" smtClean="0"/>
              <a:t>cobranças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evisão </a:t>
            </a:r>
            <a:r>
              <a:rPr lang="pt-BR" dirty="0"/>
              <a:t>do fluxo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/>
              <a:t>Registro Eletrônico - reunião com CETIP em 2/7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Piloto Caixa; interesse Santander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de grupo de acompanhamento com ARISP, ABECIP, Caixa, BB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</a:t>
            </a:r>
            <a:r>
              <a:rPr lang="pt-BR" dirty="0"/>
              <a:t>de evento ARISP/ABRAINC/Secovi em setembro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Entrega de aplicativo individualização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Esclarecimentos sobre Provimento Corregedoria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riação de ouvidoria,</a:t>
            </a:r>
            <a:r>
              <a:rPr lang="pt-BR" dirty="0"/>
              <a:t>  em São Paulo e em seguida nos demais estados.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err="1"/>
              <a:t>PLs</a:t>
            </a:r>
            <a:r>
              <a:rPr lang="pt-BR" b="1" dirty="0"/>
              <a:t> Código Comercial 1572/2011  - Dep. Vicente Campos/Fabio </a:t>
            </a:r>
            <a:r>
              <a:rPr lang="pt-BR" b="1" dirty="0" err="1"/>
              <a:t>Ulhoa</a:t>
            </a:r>
            <a:r>
              <a:rPr lang="pt-BR" b="1" dirty="0"/>
              <a:t> e PL 487/2013 – </a:t>
            </a:r>
            <a:r>
              <a:rPr lang="pt-BR" b="1" dirty="0" err="1"/>
              <a:t>Sen.Renan</a:t>
            </a:r>
            <a:r>
              <a:rPr lang="pt-BR" b="1" dirty="0"/>
              <a:t> Calheiros/Fabio </a:t>
            </a:r>
            <a:r>
              <a:rPr lang="pt-BR" b="1" dirty="0" err="1"/>
              <a:t>Ulhoa</a:t>
            </a:r>
            <a:r>
              <a:rPr lang="pt-BR" b="1" dirty="0"/>
              <a:t>) </a:t>
            </a:r>
            <a:endParaRPr lang="pt-BR" dirty="0"/>
          </a:p>
          <a:p>
            <a:pPr marL="342900" lvl="0" indent="-342900" eaLnBrk="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Função Social da Empresa</a:t>
            </a:r>
            <a:r>
              <a:rPr lang="pt-BR" dirty="0"/>
              <a:t>, responsabilidades, interferências, proteção à parte econômica mais fraca, nomeação de fiscal temporário.</a:t>
            </a:r>
          </a:p>
          <a:p>
            <a:pPr marL="342900" lvl="0" indent="-342900" eaLnBrk="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dirty="0"/>
          </a:p>
          <a:p>
            <a:r>
              <a:rPr lang="pt-BR" b="1" dirty="0"/>
              <a:t>CADE - Lei 12.529/2011 </a:t>
            </a:r>
            <a:r>
              <a:rPr lang="pt-BR" dirty="0"/>
              <a:t>- aprovação prévia CADE p/ atos de concentração: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- Discussão geral com IDRAC – minuta nos será enviada para avaliação sobre oportunidade – prazo CADE – </a:t>
            </a:r>
            <a:r>
              <a:rPr lang="pt-BR" dirty="0" smtClean="0"/>
              <a:t>22/4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5990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05724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Modelo de Vendas</a:t>
            </a:r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Corretagem Apartada – aproximação com MP</a:t>
            </a:r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Ação do MPF-PA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761749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Questões consumeristas - Modelo de 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lvl="0"/>
            <a:r>
              <a:rPr lang="pt-BR" b="1" dirty="0" smtClean="0"/>
              <a:t>Marcos Lopes – </a:t>
            </a:r>
            <a:r>
              <a:rPr lang="pt-BR" dirty="0" smtClean="0"/>
              <a:t>debate com Governo Federal – prazo? </a:t>
            </a:r>
          </a:p>
          <a:p>
            <a:pPr lvl="0"/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88224" y="6597352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67593" y="3789040"/>
            <a:ext cx="8624887" cy="283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Dr. Nelson Nery - Proposta 24/6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Pró-labore de R$ 150.000 (- R$ 75 mil sem diálogo). Sucesso de R$ 600.000</a:t>
            </a:r>
            <a:r>
              <a:rPr lang="pt-BR" dirty="0"/>
              <a:t>: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TAC com a alteração </a:t>
            </a:r>
            <a:r>
              <a:rPr lang="pt-BR" b="1" dirty="0"/>
              <a:t>da prática exercida pelas empresas associadas da ABRAINC, que passarão a incorporar no preço total da unidade imobiliária os valores devidos a título de comissão de corretagem</a:t>
            </a:r>
            <a:r>
              <a:rPr lang="pt-BR" dirty="0"/>
              <a:t>, sem que haja a estipulação de pena pelo modelo até então praticado, cujo pagamento dos mesmos valores é feito pelos consumidores</a:t>
            </a:r>
            <a:r>
              <a:rPr lang="pt-BR" dirty="0" smtClean="0"/>
              <a:t>;</a:t>
            </a:r>
            <a:r>
              <a:rPr lang="pt-BR" dirty="0"/>
              <a:t> 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Oportunidade de aproximação com o MP de forma coletiva pode se fechar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2029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31405</TotalTime>
  <Words>986</Words>
  <Application>Microsoft Office PowerPoint</Application>
  <PresentationFormat>Apresentação na tela (4:3)</PresentationFormat>
  <Paragraphs>271</Paragraphs>
  <Slides>17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Times New Roman</vt:lpstr>
      <vt:lpstr>Verdana</vt:lpstr>
      <vt:lpstr>Design padrão</vt:lpstr>
      <vt:lpstr>Apresentação do PowerPoint</vt:lpstr>
      <vt:lpstr>Pauta</vt:lpstr>
      <vt:lpstr>Defesa da Concorrência </vt:lpstr>
      <vt:lpstr>Defesa da Concorrência </vt:lpstr>
      <vt:lpstr>Apresentação do PowerPoint</vt:lpstr>
      <vt:lpstr>Atualizações </vt:lpstr>
      <vt:lpstr>Atualizações ABRAINC </vt:lpstr>
      <vt:lpstr>Apresentação do PowerPoint</vt:lpstr>
      <vt:lpstr>Questões consumeristas - Modelo de vendas  </vt:lpstr>
      <vt:lpstr>Modelo de vendas – atualizações e encaminhamento  </vt:lpstr>
      <vt:lpstr>Modelo de vendas –  outros pontos trazidos pelas empresas  </vt:lpstr>
      <vt:lpstr>Apresentação do PowerPoint</vt:lpstr>
      <vt:lpstr>Modelo de Negócios – vendas definitivas</vt:lpstr>
      <vt:lpstr>Modelo de Negócios – vendas definitivas</vt:lpstr>
      <vt:lpstr>Modelo de Negócios  - vendas definitivas , equilíbrio nas relações  </vt:lpstr>
      <vt:lpstr>Acordo TJ-RJ/ Encontros com Magistratura </vt:lpstr>
      <vt:lpstr>Outros assuntos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3116</cp:revision>
  <cp:lastPrinted>2013-12-11T19:29:55Z</cp:lastPrinted>
  <dcterms:created xsi:type="dcterms:W3CDTF">2009-08-13T21:08:28Z</dcterms:created>
  <dcterms:modified xsi:type="dcterms:W3CDTF">2014-07-18T21:50:20Z</dcterms:modified>
</cp:coreProperties>
</file>