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81" r:id="rId2"/>
    <p:sldId id="1179" r:id="rId3"/>
    <p:sldId id="1180" r:id="rId4"/>
    <p:sldId id="1146" r:id="rId5"/>
    <p:sldId id="1268" r:id="rId6"/>
    <p:sldId id="1269" r:id="rId7"/>
    <p:sldId id="1262" r:id="rId8"/>
    <p:sldId id="1276" r:id="rId9"/>
    <p:sldId id="1277" r:id="rId10"/>
    <p:sldId id="1278" r:id="rId11"/>
    <p:sldId id="1279" r:id="rId12"/>
    <p:sldId id="1280" r:id="rId13"/>
    <p:sldId id="1281" r:id="rId14"/>
    <p:sldId id="1258" r:id="rId15"/>
    <p:sldId id="1259" r:id="rId16"/>
    <p:sldId id="1274" r:id="rId17"/>
    <p:sldId id="1282" r:id="rId18"/>
    <p:sldId id="1244" r:id="rId19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68" d="100"/>
          <a:sy n="68" d="100"/>
        </p:scale>
        <p:origin x="119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19/12/2014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27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3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1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37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registradores.org.br/noticias/sp-registrado-o-primeiro-instrumento-particular-de-compra-e-venda-enviado-eletronicamen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Financeiro</a:t>
            </a:r>
          </a:p>
          <a:p>
            <a:pPr algn="ctr" defTabSz="914145" hangingPunct="0"/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 17/12/2014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84050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GT Judiciário -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Jurisprudência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5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Cartilha</a:t>
            </a:r>
            <a:r>
              <a:rPr lang="pt-BR" dirty="0" smtClean="0"/>
              <a:t> </a:t>
            </a:r>
            <a:r>
              <a:rPr lang="pt-BR" dirty="0"/>
              <a:t>- agenda integrada, finalização, lançamento, </a:t>
            </a:r>
            <a:r>
              <a:rPr lang="pt-BR" dirty="0" smtClean="0"/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Destinatários</a:t>
            </a:r>
            <a:r>
              <a:rPr lang="pt-BR" dirty="0"/>
              <a:t> – consumidores, MP, </a:t>
            </a:r>
            <a:r>
              <a:rPr lang="pt-BR" dirty="0" err="1"/>
              <a:t>Procons</a:t>
            </a:r>
            <a:r>
              <a:rPr lang="pt-BR" dirty="0"/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Objetivos</a:t>
            </a:r>
          </a:p>
          <a:p>
            <a:r>
              <a:rPr lang="pt-BR" b="1" dirty="0" smtClean="0"/>
              <a:t>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base para construção de enunciados e </a:t>
            </a:r>
            <a:r>
              <a:rPr lang="pt-BR" dirty="0" smtClean="0"/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Verificação e finalização de texto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reuniões para leitura final com Secovi, CBIC e ADEMI 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sz="1700" dirty="0"/>
          </a:p>
          <a:p>
            <a:r>
              <a:rPr lang="pt-BR" sz="1700" b="1" dirty="0" smtClean="0"/>
              <a:t>Lançamento </a:t>
            </a:r>
            <a:r>
              <a:rPr lang="pt-BR" sz="1700" dirty="0" smtClean="0"/>
              <a:t>–evento em Brasília – última semana de fevereiro</a:t>
            </a:r>
          </a:p>
          <a:p>
            <a:endParaRPr lang="pt-BR" sz="1700" b="1" dirty="0"/>
          </a:p>
          <a:p>
            <a:endParaRPr lang="pt-BR" sz="1700" b="1" dirty="0" smtClean="0"/>
          </a:p>
          <a:p>
            <a:r>
              <a:rPr lang="pt-BR" sz="1700" b="1" dirty="0" smtClean="0"/>
              <a:t>Agenda concatenada </a:t>
            </a:r>
            <a:r>
              <a:rPr lang="pt-BR" sz="1700" dirty="0" smtClean="0"/>
              <a:t>– lançamento, mesas, divulgação – Comitê de Comunicação</a:t>
            </a:r>
            <a:endParaRPr lang="pt-BR" sz="17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8799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84050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alternativas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apresentadas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Leilão L10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Oferta com atratividade para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150.000 cartas de crédito ABAC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Acordos com redes de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Venda com </a:t>
            </a:r>
            <a:r>
              <a:rPr lang="pt-BR" b="1" dirty="0" err="1" smtClean="0"/>
              <a:t>call</a:t>
            </a:r>
            <a:endParaRPr lang="pt-BR" b="1" dirty="0" smtClean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Venda com </a:t>
            </a:r>
            <a:r>
              <a:rPr lang="pt-BR" dirty="0" err="1" smtClean="0"/>
              <a:t>call</a:t>
            </a:r>
            <a:r>
              <a:rPr lang="pt-BR" dirty="0" smtClean="0"/>
              <a:t> em prazo definido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Impacto em balanço e em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03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5648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Tributação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na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Permuta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, RET 4%</a:t>
            </a:r>
          </a:p>
        </p:txBody>
      </p:sp>
    </p:spTree>
    <p:extLst>
      <p:ext uri="{BB962C8B-B14F-4D97-AF65-F5344CB8AC3E}">
        <p14:creationId xmlns:p14="http://schemas.microsoft.com/office/powerpoint/2010/main" val="3711526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84050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Tributação na Permuta/ RET no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estoque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/>
              <a:t>Tributação sobre a Permuta</a:t>
            </a:r>
            <a:r>
              <a:rPr lang="pt-BR" dirty="0"/>
              <a:t> – </a:t>
            </a:r>
            <a:endParaRPr lang="pt-BR" dirty="0" smtClean="0"/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Impacto </a:t>
            </a:r>
            <a:r>
              <a:rPr lang="pt-BR" dirty="0"/>
              <a:t>econômico da leitura referente a operações com RET/Lucro </a:t>
            </a:r>
            <a:r>
              <a:rPr lang="pt-BR" dirty="0" smtClean="0"/>
              <a:t>Presumido – Juliano/ </a:t>
            </a:r>
            <a:r>
              <a:rPr lang="pt-BR" dirty="0" err="1" smtClean="0"/>
              <a:t>Cyrela</a:t>
            </a:r>
            <a:r>
              <a:rPr lang="pt-BR" dirty="0" smtClean="0"/>
              <a:t> -  renda média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Welma/ HM - renda </a:t>
            </a:r>
            <a:r>
              <a:rPr lang="pt-BR" dirty="0"/>
              <a:t>média-baixa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RET </a:t>
            </a:r>
            <a:r>
              <a:rPr lang="pt-BR" b="1" dirty="0"/>
              <a:t>no Estoque</a:t>
            </a:r>
            <a:r>
              <a:rPr lang="pt-BR" dirty="0"/>
              <a:t> – </a:t>
            </a:r>
            <a:r>
              <a:rPr lang="pt-BR" dirty="0" smtClean="0"/>
              <a:t>pontos: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Patrimônio </a:t>
            </a:r>
            <a:r>
              <a:rPr lang="pt-BR" dirty="0"/>
              <a:t>de Afetação perdura enquanto durarem obrigações do incorporador. Isto protegeria garantias e possíveis </a:t>
            </a:r>
            <a:r>
              <a:rPr lang="pt-BR" dirty="0" smtClean="0"/>
              <a:t>passivos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Desequilíbrio </a:t>
            </a:r>
            <a:r>
              <a:rPr lang="pt-BR" dirty="0"/>
              <a:t>entre vendas com empreendimentos em obras empreendimentos prontos; no limite, incentivo ao </a:t>
            </a:r>
            <a:r>
              <a:rPr lang="pt-BR" dirty="0" smtClean="0"/>
              <a:t>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Desmonte </a:t>
            </a:r>
            <a:r>
              <a:rPr lang="pt-BR" dirty="0"/>
              <a:t>sem razão de incentivo discutido e trazido pelo RET às incorporações afetadas.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Penalização </a:t>
            </a:r>
            <a:r>
              <a:rPr lang="pt-BR" dirty="0"/>
              <a:t>adicional no caso de </a:t>
            </a:r>
            <a:r>
              <a:rPr lang="pt-BR" dirty="0" err="1"/>
              <a:t>distratos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29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9590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Relatórios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Extratos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Registro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Eletrônico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97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Relatórios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e </a:t>
            </a: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Extratos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ABECIP (7/8) </a:t>
            </a:r>
            <a:r>
              <a:rPr lang="pt-BR" dirty="0"/>
              <a:t>– assuntos a serem levados ao Octávio e Diretoria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Detalhamento de campos crédito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Padronização de cálculos – juros, correção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Desembolsos no final do dia, sem aplicação</a:t>
            </a:r>
          </a:p>
          <a:p>
            <a:endParaRPr lang="pt-BR" b="1" dirty="0"/>
          </a:p>
          <a:p>
            <a:r>
              <a:rPr lang="pt-BR" b="1" dirty="0" smtClean="0"/>
              <a:t>Reuniões e envios de sugestões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Santander – agendamento de próxima reunião em curso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Itaú – agendamento de próxima reunião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Bradesco – agendamento de próxima reunião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BB – reunião recente – acompanhamento para avanços</a:t>
            </a:r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Caixa </a:t>
            </a:r>
            <a:r>
              <a:rPr lang="pt-BR" dirty="0" smtClean="0"/>
              <a:t>– reuniões em 12/8 e 16/9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de sugestão e nova reunião em 2/10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dados e relatório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dados: Mandar todos os dados com descrição de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relatório: GT Tenda, MRV, Rossi, </a:t>
            </a:r>
            <a:r>
              <a:rPr lang="pt-BR" dirty="0" err="1" smtClean="0"/>
              <a:t>Cyrela</a:t>
            </a:r>
            <a:r>
              <a:rPr lang="pt-BR" dirty="0" smtClean="0"/>
              <a:t>, Tecnisa – enviada à Caixa, que agendará reunião</a:t>
            </a:r>
            <a:endParaRPr lang="pt-BR" dirty="0"/>
          </a:p>
          <a:p>
            <a:pPr lvl="1"/>
            <a:endParaRPr lang="pt-BR" sz="1700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5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97085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Produtividade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</a:t>
            </a: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desburocratização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</a:t>
            </a: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Registros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e </a:t>
            </a: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bancos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 - Evento dia 29/9 – Bancos, Cartórios, CETIP</a:t>
            </a:r>
          </a:p>
          <a:p>
            <a:r>
              <a:rPr lang="pt-BR" sz="16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Flauzilino: Registro Eletrônico pronto em SP, ES, PE,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Assinaturas,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Aplicativo ARISP com ABRAINC para individualizações disponível.</a:t>
            </a:r>
          </a:p>
          <a:p>
            <a:pPr lvl="0"/>
            <a:endParaRPr lang="pt-BR" sz="1600" dirty="0"/>
          </a:p>
          <a:p>
            <a:pPr lvl="0"/>
            <a:endParaRPr lang="pt-BR" sz="1600" b="1" dirty="0" smtClean="0"/>
          </a:p>
          <a:p>
            <a:pPr lvl="0"/>
            <a:endParaRPr lang="pt-BR" sz="1600" b="1" dirty="0"/>
          </a:p>
          <a:p>
            <a:pPr lvl="0"/>
            <a:r>
              <a:rPr lang="pt-BR" sz="1600" b="1" dirty="0" smtClean="0"/>
              <a:t>Encaminhamentos</a:t>
            </a:r>
            <a:endParaRPr lang="pt-BR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CETIP com ARISP </a:t>
            </a:r>
            <a:r>
              <a:rPr lang="pt-BR" sz="1600" dirty="0" smtClean="0"/>
              <a:t>e ABECIP – </a:t>
            </a:r>
            <a:r>
              <a:rPr lang="pt-BR" sz="1600" dirty="0"/>
              <a:t>proposta de fluxo/processo. </a:t>
            </a:r>
            <a:r>
              <a:rPr lang="pt-BR" sz="1600" dirty="0" smtClean="0"/>
              <a:t>Pilotos </a:t>
            </a:r>
            <a:r>
              <a:rPr lang="pt-BR" sz="1600" dirty="0"/>
              <a:t>ainda neste ano. </a:t>
            </a:r>
            <a:endParaRPr lang="pt-B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1º registo já obtido pela Caixa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dirty="0" smtClean="0"/>
              <a:t>Link: </a:t>
            </a:r>
            <a:endParaRPr lang="pt-BR" sz="1600" dirty="0">
              <a:latin typeface="Times New Roman" panose="02020603050405020304" pitchFamily="18" charset="0"/>
            </a:endParaRPr>
          </a:p>
          <a:p>
            <a:r>
              <a:rPr lang="pt-BR" sz="1600" u="sng">
                <a:solidFill>
                  <a:srgbClr val="0563C1"/>
                </a:solidFill>
                <a:latin typeface="Times New Roman" panose="02020603050405020304" pitchFamily="18" charset="0"/>
                <a:hlinkClick r:id="rId2"/>
              </a:rPr>
              <a:t>http://iregistradores.org.br/noticias/sp-registrado-o-primeiro-instrumento-particular-de-compra-e-venda-enviado-eletronicamente</a:t>
            </a:r>
            <a:endParaRPr lang="pt-BR" sz="1600">
              <a:solidFill>
                <a:srgbClr val="0563C1"/>
              </a:solidFill>
              <a:latin typeface="Times New Roman" panose="02020603050405020304" pitchFamily="18" charset="0"/>
              <a:hlinkClick r:id="rId2"/>
            </a:endParaRPr>
          </a:p>
          <a:p>
            <a:pPr lvl="0"/>
            <a:r>
              <a:rPr lang="pt-BR" sz="1600" smtClean="0"/>
              <a:t> </a:t>
            </a:r>
            <a:endParaRPr lang="pt-BR" sz="1700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86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97085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Produtividade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</a:t>
            </a: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desburocratização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</a:t>
            </a: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Registros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e </a:t>
            </a: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bancos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232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/>
              <a:t>SGA –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Comparativo levando em conta fase do ciclo da empresa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Custos relacionados a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Custos gerais/administrativos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 smtClean="0"/>
          </a:p>
          <a:p>
            <a:r>
              <a:rPr lang="pt-BR" sz="1700" b="1" dirty="0" smtClean="0"/>
              <a:t>Prefeituras de S. Paulo,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ITBI, IPTU – bases, cobrança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Viabilização de </a:t>
            </a:r>
            <a:r>
              <a:rPr lang="pt-BR" sz="1700" dirty="0" err="1" smtClean="0"/>
              <a:t>PPPs</a:t>
            </a:r>
            <a:endParaRPr lang="pt-BR" sz="1700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97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Material </a:t>
            </a:r>
            <a:r>
              <a:rPr lang="en-US" sz="40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Cyrela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40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Permuta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7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</a:t>
            </a:r>
            <a:r>
              <a:rPr lang="pt-BR" sz="1700"/>
              <a:t>) </a:t>
            </a:r>
            <a:r>
              <a:rPr lang="pt-BR" sz="170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Informações FIPE – apresentação de relatório </a:t>
            </a:r>
            <a:r>
              <a:rPr lang="pt-BR" dirty="0" smtClean="0"/>
              <a:t>– 16h às 16:30h </a:t>
            </a:r>
            <a:endParaRPr lang="pt-BR" dirty="0"/>
          </a:p>
          <a:p>
            <a:r>
              <a:rPr lang="pt-BR" dirty="0"/>
              <a:t> 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Negócios, </a:t>
            </a:r>
            <a:r>
              <a:rPr lang="pt-BR" b="1" dirty="0" err="1" smtClean="0"/>
              <a:t>Distratos</a:t>
            </a:r>
            <a:r>
              <a:rPr lang="pt-BR" b="1" dirty="0" smtClean="0"/>
              <a:t>, Crédito PF, estoques </a:t>
            </a:r>
            <a:r>
              <a:rPr lang="pt-BR" dirty="0" smtClean="0"/>
              <a:t>- 16:30h às 16:50h</a:t>
            </a:r>
            <a:endParaRPr lang="pt-BR" dirty="0"/>
          </a:p>
          <a:p>
            <a:r>
              <a:rPr lang="pt-BR" dirty="0"/>
              <a:t>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Questões </a:t>
            </a:r>
            <a:r>
              <a:rPr lang="pt-BR" b="1" dirty="0"/>
              <a:t>tributárias </a:t>
            </a:r>
            <a:r>
              <a:rPr lang="pt-BR" dirty="0"/>
              <a:t>-  Tributação na Permuta, RET 4% e os </a:t>
            </a:r>
            <a:r>
              <a:rPr lang="pt-BR" dirty="0" smtClean="0"/>
              <a:t>estoques – 16:50h às 17:10h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</a:t>
            </a:r>
            <a:r>
              <a:rPr lang="pt-BR" dirty="0" smtClean="0"/>
              <a:t> – 17:10h às 17:30h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</a:t>
            </a:r>
            <a:r>
              <a:rPr lang="pt-BR" dirty="0"/>
              <a:t>Eletrônico, desbloqueio de </a:t>
            </a:r>
            <a:r>
              <a:rPr lang="pt-BR" dirty="0" smtClean="0"/>
              <a:t>recursos</a:t>
            </a:r>
            <a:r>
              <a:rPr lang="pt-BR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Aperfeiçoamentos </a:t>
            </a:r>
            <a:r>
              <a:rPr lang="pt-BR" dirty="0"/>
              <a:t>de relatórios </a:t>
            </a:r>
            <a:r>
              <a:rPr lang="pt-BR" dirty="0" smtClean="0"/>
              <a:t>bancários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SGA – benchmarks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 financiamento na venda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/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7308304" y="6525344"/>
            <a:ext cx="1584176" cy="2718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23528" y="1628800"/>
            <a:ext cx="8111876" cy="31803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o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setor: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Dados FIPE </a:t>
            </a: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2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09120"/>
              </p:ext>
            </p:extLst>
          </p:nvPr>
        </p:nvGraphicFramePr>
        <p:xfrm>
          <a:off x="323528" y="764700"/>
          <a:ext cx="8568951" cy="5616618"/>
        </p:xfrm>
        <a:graphic>
          <a:graphicData uri="http://schemas.openxmlformats.org/drawingml/2006/table">
            <a:tbl>
              <a:tblPr/>
              <a:tblGrid>
                <a:gridCol w="1296144"/>
                <a:gridCol w="1656184"/>
                <a:gridCol w="1368152"/>
                <a:gridCol w="4248471"/>
              </a:tblGrid>
              <a:tr h="3627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Termo de Adesão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Dados incompletos (não tem todos os meses)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 (até março)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 (mas enviou dados agregados e incompletos)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Enviou até setembro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2015.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Aceitou participar, mas não enviou nenhuma documentação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Termo de Adesão em discussão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João Fortes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474" marR="7474" marT="7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1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40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40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40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40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aproximação com 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MP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endParaRPr lang="pt-BR" sz="1700" dirty="0" smtClean="0"/>
          </a:p>
          <a:p>
            <a:r>
              <a:rPr lang="pt-BR" sz="2000" b="1" dirty="0" smtClean="0"/>
              <a:t>Impasses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Houses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Custo dos </a:t>
            </a:r>
            <a:r>
              <a:rPr lang="pt-BR" sz="2000" dirty="0" err="1" smtClean="0"/>
              <a:t>distratos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Relacionamento com imobiliárias</a:t>
            </a:r>
          </a:p>
          <a:p>
            <a:endParaRPr lang="pt-BR" sz="2000" dirty="0"/>
          </a:p>
          <a:p>
            <a:endParaRPr lang="pt-BR" sz="2000" dirty="0"/>
          </a:p>
          <a:p>
            <a:pPr lvl="0"/>
            <a:r>
              <a:rPr lang="pt-BR" sz="2000" b="1" dirty="0" smtClean="0"/>
              <a:t>Autuação </a:t>
            </a:r>
            <a:r>
              <a:rPr lang="pt-BR" sz="2000" b="1" dirty="0"/>
              <a:t>INSS – Brasília, </a:t>
            </a:r>
            <a:r>
              <a:rPr lang="pt-BR" sz="2000" b="1" dirty="0" smtClean="0"/>
              <a:t>Porto Alegre; </a:t>
            </a:r>
            <a:r>
              <a:rPr lang="pt-BR" sz="2000" b="1" dirty="0"/>
              <a:t>decisões contrárias </a:t>
            </a:r>
            <a:r>
              <a:rPr lang="pt-BR" sz="2000" b="1" dirty="0" smtClean="0"/>
              <a:t>RS</a:t>
            </a:r>
          </a:p>
          <a:p>
            <a:pPr lvl="0"/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Lei Complementar – </a:t>
            </a:r>
            <a:r>
              <a:rPr lang="pt-BR" sz="2000" dirty="0" smtClean="0"/>
              <a:t>1/1/2015 </a:t>
            </a:r>
            <a:r>
              <a:rPr lang="pt-BR" sz="2000" dirty="0"/>
              <a:t>– Supersimples - 6% até R$ 180 </a:t>
            </a:r>
            <a:r>
              <a:rPr lang="pt-BR" sz="2000" dirty="0" smtClean="0"/>
              <a:t>mil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Corretores Associados – </a:t>
            </a:r>
            <a:r>
              <a:rPr lang="pt-BR" sz="2000" dirty="0" smtClean="0"/>
              <a:t>projeto para sanção presidencial</a:t>
            </a:r>
            <a:endParaRPr lang="pt-BR" sz="2000" dirty="0"/>
          </a:p>
          <a:p>
            <a:pPr lvl="0"/>
            <a:endParaRPr lang="pt-BR" sz="1700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0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1 - Concessão de crédito</a:t>
            </a:r>
            <a:r>
              <a:rPr lang="pt-BR" sz="1700" b="1" dirty="0" smtClean="0"/>
              <a:t> - Comitê </a:t>
            </a:r>
            <a:r>
              <a:rPr lang="pt-BR" sz="1700" b="1" dirty="0"/>
              <a:t>Financeiro </a:t>
            </a:r>
            <a:r>
              <a:rPr lang="pt-BR" sz="1700" b="1" dirty="0" smtClean="0"/>
              <a:t>ABRAINC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-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Rossi.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Crédito na venda – Itaú/CETIP – 26/11, 17h </a:t>
            </a:r>
            <a:r>
              <a:rPr lang="pt-BR" sz="1700" dirty="0" smtClean="0"/>
              <a:t>- adiado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2 </a:t>
            </a:r>
            <a:r>
              <a:rPr lang="pt-BR" sz="1700" b="1" dirty="0"/>
              <a:t>- </a:t>
            </a:r>
            <a:r>
              <a:rPr lang="pt-BR" sz="1700" b="1" u="sng" dirty="0"/>
              <a:t>Modelo de Negócios/ </a:t>
            </a:r>
            <a:r>
              <a:rPr lang="pt-BR" sz="1700" b="1" u="sng" dirty="0" smtClean="0"/>
              <a:t>Bancos</a:t>
            </a:r>
            <a:endParaRPr lang="pt-BR" sz="1700" b="1" u="sng" dirty="0"/>
          </a:p>
          <a:p>
            <a:r>
              <a:rPr lang="pt-BR" sz="1700" b="1" dirty="0"/>
              <a:t>GT - </a:t>
            </a:r>
            <a:r>
              <a:rPr lang="pt-BR" sz="1700" dirty="0"/>
              <a:t>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Repasse antecipado </a:t>
            </a:r>
            <a:r>
              <a:rPr lang="pt-BR" sz="1700" dirty="0"/>
              <a:t>– piloto em curso – reunião </a:t>
            </a:r>
            <a:r>
              <a:rPr lang="pt-BR" sz="1700" dirty="0" smtClean="0"/>
              <a:t>4/11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/>
              <a:t>- processos</a:t>
            </a:r>
          </a:p>
          <a:p>
            <a:endParaRPr lang="pt-BR" sz="1700" dirty="0"/>
          </a:p>
          <a:p>
            <a:r>
              <a:rPr lang="pt-BR" sz="1700" b="1" dirty="0"/>
              <a:t>3</a:t>
            </a:r>
            <a:r>
              <a:rPr lang="pt-BR" sz="1700" b="1" dirty="0" smtClean="0"/>
              <a:t> </a:t>
            </a:r>
            <a:r>
              <a:rPr lang="pt-BR" sz="1700" b="1" dirty="0"/>
              <a:t>- </a:t>
            </a:r>
            <a:r>
              <a:rPr lang="pt-BR" sz="1700" b="1" u="sng" dirty="0"/>
              <a:t>Ajustes legislativos</a:t>
            </a:r>
            <a:r>
              <a:rPr lang="pt-BR" sz="1700" b="1" dirty="0"/>
              <a:t> – GT Legislativo - </a:t>
            </a:r>
            <a:r>
              <a:rPr lang="pt-BR" sz="1700" dirty="0"/>
              <a:t>Rubens </a:t>
            </a:r>
            <a:r>
              <a:rPr lang="pt-BR" sz="1700" dirty="0" err="1"/>
              <a:t>Menin</a:t>
            </a:r>
            <a:r>
              <a:rPr lang="pt-BR" sz="1700" dirty="0"/>
              <a:t>, Flavio </a:t>
            </a:r>
            <a:r>
              <a:rPr lang="pt-BR" sz="1700" dirty="0" err="1"/>
              <a:t>Zarzur</a:t>
            </a:r>
            <a:r>
              <a:rPr lang="pt-BR" sz="1700" dirty="0"/>
              <a:t>, Ronaldo Cury, Claudio Bernardes, ABRAINC, Luiz Fernando </a:t>
            </a:r>
            <a:r>
              <a:rPr lang="pt-BR" sz="1700" dirty="0" smtClean="0"/>
              <a:t>Moura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</a:t>
            </a:r>
            <a:r>
              <a:rPr lang="pt-BR" sz="1700" b="1" dirty="0"/>
              <a:t>do setor e esclarecimentos </a:t>
            </a:r>
            <a:r>
              <a:rPr lang="pt-BR" sz="1700" dirty="0"/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Definições </a:t>
            </a:r>
            <a:r>
              <a:rPr lang="pt-BR" sz="1700" b="1" dirty="0"/>
              <a:t>legais sobre retenção </a:t>
            </a:r>
            <a:r>
              <a:rPr lang="pt-BR" sz="1700" dirty="0"/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com Secovi e CBIC: definições, </a:t>
            </a:r>
            <a:r>
              <a:rPr lang="pt-BR" dirty="0" smtClean="0"/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b="1" u="sng" dirty="0"/>
              <a:t>4 - Jurisprudência</a:t>
            </a:r>
            <a:r>
              <a:rPr lang="pt-BR" sz="1700" b="1" dirty="0"/>
              <a:t> - GT Judiciário com Comitê Jurídico ABRAINC – cont.</a:t>
            </a:r>
          </a:p>
          <a:p>
            <a:r>
              <a:rPr lang="pt-BR" sz="1700" b="1" dirty="0"/>
              <a:t>GT Judiciário -  </a:t>
            </a:r>
            <a:r>
              <a:rPr lang="pt-BR" sz="1700" dirty="0"/>
              <a:t>Claudio Carvalho, MF, JC </a:t>
            </a:r>
            <a:r>
              <a:rPr lang="pt-BR" sz="1700" dirty="0" err="1"/>
              <a:t>Lazaretti</a:t>
            </a:r>
            <a:r>
              <a:rPr lang="pt-BR" sz="1700" dirty="0"/>
              <a:t>, Denise, VL, CB, LFM, ABRAINC</a:t>
            </a:r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dirty="0" smtClean="0"/>
              <a:t> </a:t>
            </a:r>
            <a:endParaRPr lang="pt-BR" sz="1700" b="1" u="sng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 Financeiro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40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35587</TotalTime>
  <Words>1041</Words>
  <Application>Microsoft Office PowerPoint</Application>
  <PresentationFormat>Apresentação na tela (4:3)</PresentationFormat>
  <Paragraphs>346</Paragraphs>
  <Slides>18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BlissEB</vt:lpstr>
      <vt:lpstr>BlissL</vt:lpstr>
      <vt:lpstr>Calibri</vt:lpstr>
      <vt:lpstr>Calibri Light</vt:lpstr>
      <vt:lpstr>Helvetica</vt:lpstr>
      <vt:lpstr>Times New Roman</vt:lpstr>
      <vt:lpstr>Tema do Office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Apresentação do PowerPoint</vt:lpstr>
      <vt:lpstr>Apresentação do PowerPoint</vt:lpstr>
      <vt:lpstr>Modelo de vendas – aproximação com o MP</vt:lpstr>
      <vt:lpstr>Distratos - Para minimizar efeitos de forma imediata </vt:lpstr>
      <vt:lpstr>Distratos – GT Judiciário - Jurisprudência</vt:lpstr>
      <vt:lpstr>Distratos – alternativas apresentadas</vt:lpstr>
      <vt:lpstr>Apresentação do PowerPoint</vt:lpstr>
      <vt:lpstr>Tributação na Permuta/ RET no estoque</vt:lpstr>
      <vt:lpstr>Apresentação do PowerPoint</vt:lpstr>
      <vt:lpstr>Relatórios e Extratos</vt:lpstr>
      <vt:lpstr>Produtividade – desburocratização – Registros e bancos</vt:lpstr>
      <vt:lpstr>Produtividade – desburocratização – Registros e bancos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3125</cp:revision>
  <cp:lastPrinted>2014-08-22T11:18:02Z</cp:lastPrinted>
  <dcterms:created xsi:type="dcterms:W3CDTF">2009-08-13T21:08:28Z</dcterms:created>
  <dcterms:modified xsi:type="dcterms:W3CDTF">2014-12-19T16:56:09Z</dcterms:modified>
</cp:coreProperties>
</file>