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81" r:id="rId2"/>
    <p:sldId id="1061" r:id="rId3"/>
    <p:sldId id="1221" r:id="rId4"/>
    <p:sldId id="1223" r:id="rId5"/>
    <p:sldId id="1222" r:id="rId6"/>
    <p:sldId id="1224" r:id="rId7"/>
    <p:sldId id="1227" r:id="rId8"/>
    <p:sldId id="1225" r:id="rId9"/>
    <p:sldId id="1228" r:id="rId10"/>
    <p:sldId id="1226" r:id="rId11"/>
    <p:sldId id="1214" r:id="rId12"/>
    <p:sldId id="1202" r:id="rId13"/>
    <p:sldId id="1183" r:id="rId14"/>
    <p:sldId id="1209" r:id="rId15"/>
    <p:sldId id="1212" r:id="rId16"/>
    <p:sldId id="1217" r:id="rId17"/>
    <p:sldId id="1218" r:id="rId18"/>
    <p:sldId id="1219" r:id="rId19"/>
    <p:sldId id="1169" r:id="rId20"/>
    <p:sldId id="1170" r:id="rId21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19/02/2014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61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mara.gov.br/proposicoesWeb/prop_mostrarintegra;jsessionid=B1A9457224B1C9A7A522BE1C381E29E2.node2?codteor=1038097&amp;filename=Tramitacao-PL+178/20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Jurídico</a:t>
            </a: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18/2/2014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144991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endParaRPr lang="pt-BR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Burocracia excessiva - R$ 19 bi por ano, entre 9 e 24% do VGV</a:t>
            </a: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Tripé para melhorias – Governo Federal, Imprensa e Municípios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82782" y="2492896"/>
            <a:ext cx="8624887" cy="338890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>
                <a:latin typeface="Helvetica" charset="0"/>
                <a:cs typeface="Helvetica" charset="0"/>
              </a:rPr>
              <a:t>Encaminhamento:</a:t>
            </a:r>
          </a:p>
          <a:p>
            <a:endParaRPr lang="pt-BR" dirty="0" smtClean="0">
              <a:latin typeface="Helvetica" charset="0"/>
              <a:cs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Governo Federal </a:t>
            </a:r>
            <a:r>
              <a:rPr lang="pt-BR" dirty="0" smtClean="0"/>
              <a:t>– envolvimento, evento 18/3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Imprensa</a:t>
            </a:r>
            <a:r>
              <a:rPr lang="pt-BR" dirty="0" smtClean="0"/>
              <a:t> – assessoria especial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Municípios</a:t>
            </a:r>
            <a:r>
              <a:rPr lang="pt-BR" dirty="0" smtClean="0"/>
              <a:t> </a:t>
            </a:r>
            <a:r>
              <a:rPr lang="pt-BR" dirty="0"/>
              <a:t>– capitais e cidades com &gt; 500 mil de </a:t>
            </a:r>
            <a:r>
              <a:rPr lang="pt-BR" dirty="0" smtClean="0"/>
              <a:t>habitantes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Pilotos/ esforço por multiplicação de boas iniciativas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 de parâmetros de boas práticas para acompanhamento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i="1" dirty="0"/>
              <a:t>R</a:t>
            </a:r>
            <a:r>
              <a:rPr lang="pt-BR" i="1" dirty="0" smtClean="0"/>
              <a:t>anking </a:t>
            </a:r>
            <a:r>
              <a:rPr lang="pt-BR" dirty="0" smtClean="0"/>
              <a:t>– proposta FIPE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Procon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Câmara </a:t>
            </a:r>
            <a:r>
              <a:rPr lang="pt-BR" dirty="0"/>
              <a:t>Técnica da Habitação. Atualizações para definição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Trabalho </a:t>
            </a:r>
            <a:r>
              <a:rPr lang="pt-BR" b="1" dirty="0" err="1"/>
              <a:t>Booz</a:t>
            </a:r>
            <a:r>
              <a:rPr lang="pt-BR" b="1" dirty="0"/>
              <a:t> – </a:t>
            </a:r>
            <a:r>
              <a:rPr lang="pt-BR" dirty="0"/>
              <a:t>burocracia, </a:t>
            </a:r>
            <a:r>
              <a:rPr lang="pt-BR" dirty="0" smtClean="0"/>
              <a:t>licenciamentos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216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- Registros - Cartórios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Registro Eletrônico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Piloto Caixa – </a:t>
            </a:r>
            <a:r>
              <a:rPr lang="pt-BR" dirty="0" smtClean="0"/>
              <a:t>agendamento com SGE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CETIP</a:t>
            </a:r>
            <a:r>
              <a:rPr lang="pt-BR" dirty="0" smtClean="0"/>
              <a:t> </a:t>
            </a:r>
            <a:r>
              <a:rPr lang="pt-BR" dirty="0"/>
              <a:t>– </a:t>
            </a:r>
            <a:r>
              <a:rPr lang="pt-BR" b="1" dirty="0"/>
              <a:t>6/2 – </a:t>
            </a:r>
            <a:r>
              <a:rPr lang="pt-BR" b="1" dirty="0" smtClean="0"/>
              <a:t>falta </a:t>
            </a:r>
            <a:r>
              <a:rPr lang="pt-BR" b="1" dirty="0"/>
              <a:t>definição de</a:t>
            </a:r>
            <a:r>
              <a:rPr lang="pt-BR" b="1" i="1" dirty="0"/>
              <a:t> </a:t>
            </a:r>
            <a:r>
              <a:rPr lang="pt-BR" b="1" i="1" dirty="0" err="1"/>
              <a:t>lay-out</a:t>
            </a:r>
            <a:r>
              <a:rPr lang="pt-BR" b="1" i="1" dirty="0"/>
              <a:t> </a:t>
            </a:r>
            <a:r>
              <a:rPr lang="pt-BR" b="1" dirty="0"/>
              <a:t>pela Corregedoria </a:t>
            </a:r>
            <a:r>
              <a:rPr lang="pt-BR" b="1" dirty="0" smtClean="0"/>
              <a:t>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ARISP </a:t>
            </a:r>
            <a:r>
              <a:rPr lang="pt-BR" dirty="0" smtClean="0"/>
              <a:t>– </a:t>
            </a:r>
            <a:r>
              <a:rPr lang="pt-BR" dirty="0" err="1" smtClean="0"/>
              <a:t>Lay-Out</a:t>
            </a:r>
            <a:r>
              <a:rPr lang="pt-BR" dirty="0" smtClean="0"/>
              <a:t> Ok. Ações </a:t>
            </a:r>
            <a:r>
              <a:rPr lang="pt-BR" dirty="0"/>
              <a:t>por nossa parte </a:t>
            </a:r>
            <a:r>
              <a:rPr lang="pt-BR" dirty="0" smtClean="0"/>
              <a:t>quando </a:t>
            </a:r>
            <a:r>
              <a:rPr lang="pt-BR" dirty="0"/>
              <a:t>da aprovação de XML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Reunião </a:t>
            </a:r>
            <a:r>
              <a:rPr lang="pt-BR" b="1" dirty="0"/>
              <a:t>12/12 – </a:t>
            </a:r>
            <a:r>
              <a:rPr lang="pt-BR" b="1" dirty="0" smtClean="0"/>
              <a:t>Brasília. Min. </a:t>
            </a:r>
            <a:r>
              <a:rPr lang="pt-BR" b="1" dirty="0" err="1" smtClean="0"/>
              <a:t>Plan</a:t>
            </a:r>
            <a:r>
              <a:rPr lang="pt-BR" b="1" dirty="0" smtClean="0"/>
              <a:t>:</a:t>
            </a:r>
            <a:r>
              <a:rPr lang="pt-BR" dirty="0" smtClean="0"/>
              <a:t> novo encontro</a:t>
            </a:r>
            <a:r>
              <a:rPr lang="pt-BR" dirty="0"/>
              <a:t> </a:t>
            </a:r>
            <a:r>
              <a:rPr lang="pt-BR" dirty="0" smtClean="0"/>
              <a:t>agendado para</a:t>
            </a:r>
            <a:r>
              <a:rPr lang="pt-BR" b="1" dirty="0" smtClean="0"/>
              <a:t> 25/2 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Registro Eletrônico – atualização de medidas para informatização dos cartórios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Cobrança parcelada, com porcentual expressivo no Registro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Ajustes na penalização pelo não cumprimento de definição regulatória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Proposta de </a:t>
            </a:r>
            <a:r>
              <a:rPr lang="pt-BR" i="1" dirty="0" err="1"/>
              <a:t>check-list</a:t>
            </a:r>
            <a:r>
              <a:rPr lang="pt-BR" dirty="0"/>
              <a:t> </a:t>
            </a:r>
            <a:r>
              <a:rPr lang="pt-BR" dirty="0" smtClean="0"/>
              <a:t>unificado Guia ITBI </a:t>
            </a:r>
            <a:r>
              <a:rPr lang="pt-BR" dirty="0"/>
              <a:t>por Prefeituras</a:t>
            </a:r>
            <a:r>
              <a:rPr lang="pt-BR" b="1" dirty="0"/>
              <a:t> </a:t>
            </a:r>
            <a:r>
              <a:rPr lang="pt-BR" dirty="0"/>
              <a:t>- após </a:t>
            </a:r>
            <a:r>
              <a:rPr lang="pt-BR" dirty="0" smtClean="0"/>
              <a:t>prazo sem recolhimento </a:t>
            </a:r>
            <a:r>
              <a:rPr lang="pt-BR" dirty="0"/>
              <a:t>para Registro</a:t>
            </a:r>
          </a:p>
          <a:p>
            <a:endParaRPr lang="pt-BR" b="1" dirty="0" smtClean="0"/>
          </a:p>
          <a:p>
            <a:pPr lvl="0"/>
            <a:r>
              <a:rPr lang="pt-BR" b="1" dirty="0" smtClean="0"/>
              <a:t>ARISP – proposta de reunião – 5ª-feira, 24/2 ou 27/2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Provimento </a:t>
            </a:r>
            <a:r>
              <a:rPr lang="pt-BR" b="1" dirty="0"/>
              <a:t>com ARISP e CBIC/ Provimento SP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Extensão nacional – </a:t>
            </a:r>
            <a:r>
              <a:rPr lang="pt-BR" dirty="0" err="1"/>
              <a:t>ex</a:t>
            </a:r>
            <a:r>
              <a:rPr lang="pt-BR" dirty="0"/>
              <a:t>: Formulário de Referência CVM vs. Objeto e </a:t>
            </a:r>
            <a:r>
              <a:rPr lang="pt-BR" dirty="0" smtClean="0"/>
              <a:t>Pé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Aplicativo ARISP </a:t>
            </a:r>
            <a:r>
              <a:rPr lang="pt-BR" dirty="0"/>
              <a:t>– link, comentários, implantação </a:t>
            </a:r>
            <a:r>
              <a:rPr lang="pt-BR" b="1" dirty="0"/>
              <a:t>– reunião ARCA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Repositório Confiável de Documentos Eletrônico</a:t>
            </a:r>
            <a:r>
              <a:rPr lang="pt-BR" dirty="0"/>
              <a:t>, substituindo com vantagens as pastas mãe usadas pelos bancos. – </a:t>
            </a:r>
            <a:r>
              <a:rPr lang="pt-BR" dirty="0" smtClean="0"/>
              <a:t>acompanhar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/>
              <a:t>Câmara de Apreciação (ou Qualificação </a:t>
            </a:r>
            <a:r>
              <a:rPr lang="pt-BR" b="1" dirty="0" err="1"/>
              <a:t>Interpares</a:t>
            </a:r>
            <a:r>
              <a:rPr lang="pt-BR" b="1" dirty="0"/>
              <a:t>) </a:t>
            </a:r>
            <a:r>
              <a:rPr lang="pt-BR" dirty="0"/>
              <a:t>- Dr. Flauzilino proporá Termo de Cooperação Técnica com ARISP e IRIB.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9969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Aperfeiçoamento do Ciclo do Negócio – outros pontos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Adequações </a:t>
            </a:r>
            <a:r>
              <a:rPr lang="pt-BR" b="1" dirty="0"/>
              <a:t>no Patrimônio de Afetação </a:t>
            </a:r>
            <a:r>
              <a:rPr lang="pt-BR" dirty="0"/>
              <a:t>- </a:t>
            </a:r>
            <a:r>
              <a:rPr lang="pt-BR" dirty="0" err="1"/>
              <a:t>Melhim</a:t>
            </a:r>
            <a:r>
              <a:rPr lang="pt-BR" dirty="0"/>
              <a:t> </a:t>
            </a:r>
            <a:r>
              <a:rPr lang="pt-BR" dirty="0" err="1"/>
              <a:t>Chaloub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ABECIP discute o tema para verificar </a:t>
            </a:r>
            <a:r>
              <a:rPr lang="pt-BR" dirty="0" smtClean="0"/>
              <a:t>pontos; retomar </a:t>
            </a:r>
            <a:r>
              <a:rPr lang="pt-BR" dirty="0"/>
              <a:t>o </a:t>
            </a:r>
            <a:r>
              <a:rPr lang="pt-BR" dirty="0" smtClean="0"/>
              <a:t>assunto?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Obrigatoriedade de pagamentos </a:t>
            </a:r>
            <a:r>
              <a:rPr lang="pt-BR" dirty="0"/>
              <a:t>– </a:t>
            </a:r>
            <a:r>
              <a:rPr lang="pt-BR" dirty="0" smtClean="0"/>
              <a:t>Associações e Proprietários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Decisão </a:t>
            </a:r>
            <a:r>
              <a:rPr lang="pt-BR" dirty="0" smtClean="0"/>
              <a:t>Min. </a:t>
            </a:r>
            <a:r>
              <a:rPr lang="pt-BR" dirty="0" err="1"/>
              <a:t>Tóffoli</a:t>
            </a:r>
            <a:r>
              <a:rPr lang="pt-BR" dirty="0"/>
              <a:t> contra </a:t>
            </a:r>
            <a:r>
              <a:rPr lang="pt-BR" dirty="0" smtClean="0"/>
              <a:t>obrigatoriedade de pagamentos - </a:t>
            </a:r>
            <a:r>
              <a:rPr lang="pt-BR" dirty="0"/>
              <a:t>Repercussão </a:t>
            </a:r>
            <a:r>
              <a:rPr lang="pt-BR" dirty="0" smtClean="0"/>
              <a:t>Geral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Sub-Procurador</a:t>
            </a:r>
            <a:r>
              <a:rPr lang="pt-BR" dirty="0" smtClean="0"/>
              <a:t> </a:t>
            </a:r>
            <a:r>
              <a:rPr lang="pt-BR" dirty="0"/>
              <a:t>da República, Rodrigo </a:t>
            </a:r>
            <a:r>
              <a:rPr lang="pt-BR" dirty="0" err="1"/>
              <a:t>Janot</a:t>
            </a:r>
            <a:r>
              <a:rPr lang="pt-BR" dirty="0"/>
              <a:t> </a:t>
            </a:r>
            <a:r>
              <a:rPr lang="pt-BR" dirty="0" smtClean="0"/>
              <a:t>contrário </a:t>
            </a:r>
            <a:r>
              <a:rPr lang="pt-BR" dirty="0"/>
              <a:t>(mérito, RG)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Entrada </a:t>
            </a:r>
            <a:r>
              <a:rPr lang="pt-BR" dirty="0"/>
              <a:t>como 3os interessados. Rodrigo Bicalho - petição </a:t>
            </a:r>
            <a:r>
              <a:rPr lang="pt-BR" dirty="0" smtClean="0"/>
              <a:t>p/ acompanhamento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CADE - Lei </a:t>
            </a:r>
            <a:r>
              <a:rPr lang="pt-BR" b="1" dirty="0"/>
              <a:t>12.529/2011 </a:t>
            </a:r>
            <a:r>
              <a:rPr lang="pt-BR" dirty="0"/>
              <a:t>- aprovação prévia CADE p/ atos de concentração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 (i) um grupo com faturamento bruto anual ou vol. de negócios &gt;  R$ 750 MM e </a:t>
            </a:r>
          </a:p>
          <a:p>
            <a:r>
              <a:rPr lang="pt-BR" dirty="0"/>
              <a:t>(</a:t>
            </a:r>
            <a:r>
              <a:rPr lang="pt-BR" dirty="0" err="1"/>
              <a:t>ii</a:t>
            </a:r>
            <a:r>
              <a:rPr lang="pt-BR" dirty="0"/>
              <a:t>) um outro grupo com faturamento bruto anual ou vol. de negócios &gt; R$ 75 </a:t>
            </a:r>
            <a:r>
              <a:rPr lang="pt-BR" dirty="0" smtClean="0"/>
              <a:t>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Multa prevista por não submissão à aprovação prévia de R$ 60 mil a R$ 60 </a:t>
            </a:r>
            <a:r>
              <a:rPr lang="pt-BR" dirty="0" smtClean="0"/>
              <a:t>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Ato de concentração</a:t>
            </a:r>
            <a:r>
              <a:rPr lang="pt-BR" dirty="0"/>
              <a:t>: Fusão; aquisição direta ou indireta de controle ou partes via compra ou permuta de ações, quotas, </a:t>
            </a:r>
            <a:r>
              <a:rPr lang="pt-BR" dirty="0" smtClean="0"/>
              <a:t>títulos... </a:t>
            </a:r>
            <a:r>
              <a:rPr lang="pt-BR" dirty="0"/>
              <a:t>conversíveis em ações, ativos; incorporação de empresas; contrato associativo, consórcio, </a:t>
            </a:r>
            <a:r>
              <a:rPr lang="pt-BR" dirty="0" smtClean="0"/>
              <a:t>JV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BMA </a:t>
            </a:r>
            <a:r>
              <a:rPr lang="pt-BR" dirty="0"/>
              <a:t>- Bárbara </a:t>
            </a:r>
            <a:r>
              <a:rPr lang="pt-BR" dirty="0" err="1"/>
              <a:t>Rozenberg</a:t>
            </a:r>
            <a:r>
              <a:rPr lang="pt-BR" dirty="0"/>
              <a:t> – 27/11 - Decisões recentes desfavoráveis – </a:t>
            </a:r>
            <a:r>
              <a:rPr lang="pt-BR" dirty="0" smtClean="0"/>
              <a:t>retomar </a:t>
            </a:r>
            <a:r>
              <a:rPr lang="pt-BR" dirty="0"/>
              <a:t>assunto </a:t>
            </a:r>
            <a:r>
              <a:rPr lang="pt-BR" dirty="0" smtClean="0"/>
              <a:t>- razão unidades/famílias na região?</a:t>
            </a:r>
            <a:endParaRPr lang="pt-BR" b="1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9140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Relações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de Trabalho (com Comitê 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RH)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 smtClean="0"/>
              <a:t>Dissídio </a:t>
            </a:r>
            <a:r>
              <a:rPr lang="pt-BR" b="1" dirty="0"/>
              <a:t>– </a:t>
            </a:r>
            <a:r>
              <a:rPr lang="pt-BR" b="1" dirty="0" err="1"/>
              <a:t>Sinduscon</a:t>
            </a:r>
            <a:r>
              <a:rPr lang="pt-BR" b="1" dirty="0"/>
              <a:t> 21/1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Representação CPN e Núcleo de Negociação – nome </a:t>
            </a:r>
            <a:r>
              <a:rPr lang="pt-BR" dirty="0" smtClean="0"/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 err="1" smtClean="0"/>
              <a:t>Seconci</a:t>
            </a:r>
            <a:r>
              <a:rPr lang="pt-BR" dirty="0" smtClean="0"/>
              <a:t> – participação ABRAINC</a:t>
            </a:r>
            <a:endParaRPr lang="pt-BR" dirty="0"/>
          </a:p>
          <a:p>
            <a:pPr lvl="0">
              <a:defRPr/>
            </a:pPr>
            <a:endParaRPr lang="pt-BR" b="1" dirty="0" smtClean="0"/>
          </a:p>
          <a:p>
            <a:pPr lvl="0">
              <a:defRPr/>
            </a:pPr>
            <a:r>
              <a:rPr lang="pt-BR" b="1" dirty="0" smtClean="0"/>
              <a:t>Quotas – PCD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Anúncios publicados e a firma de convênios são relevantes.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 err="1" smtClean="0"/>
              <a:t>Sinduscon</a:t>
            </a:r>
            <a:r>
              <a:rPr lang="pt-BR" dirty="0" smtClean="0"/>
              <a:t> 21/1 – ação </a:t>
            </a:r>
            <a:r>
              <a:rPr lang="pt-BR" dirty="0" err="1" smtClean="0"/>
              <a:t>Swissport</a:t>
            </a:r>
            <a:r>
              <a:rPr lang="pt-BR" dirty="0" smtClean="0"/>
              <a:t> seria retrocesso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Agendamento de painel </a:t>
            </a:r>
            <a:r>
              <a:rPr lang="pt-BR" dirty="0"/>
              <a:t>com </a:t>
            </a:r>
            <a:r>
              <a:rPr lang="pt-BR" dirty="0" err="1"/>
              <a:t>Sinduscon</a:t>
            </a:r>
            <a:r>
              <a:rPr lang="pt-BR" dirty="0"/>
              <a:t> SP </a:t>
            </a:r>
            <a:r>
              <a:rPr lang="pt-BR" dirty="0" smtClean="0"/>
              <a:t>e </a:t>
            </a:r>
            <a:r>
              <a:rPr lang="pt-BR" dirty="0" err="1" smtClean="0"/>
              <a:t>Seconci</a:t>
            </a:r>
            <a:r>
              <a:rPr lang="pt-BR" dirty="0" smtClean="0"/>
              <a:t> para </a:t>
            </a:r>
            <a:r>
              <a:rPr lang="pt-BR" dirty="0"/>
              <a:t>tratar o </a:t>
            </a:r>
            <a:r>
              <a:rPr lang="pt-BR" dirty="0" smtClean="0"/>
              <a:t>assunto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 lvl="0">
              <a:defRPr/>
            </a:pPr>
            <a:r>
              <a:rPr lang="pt-BR" b="1" dirty="0" smtClean="0"/>
              <a:t>MPT – 15ª Região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</a:t>
            </a:r>
            <a:r>
              <a:rPr lang="pt-BR" dirty="0" smtClean="0"/>
              <a:t>ecisões recentes: entendimento </a:t>
            </a:r>
            <a:r>
              <a:rPr lang="pt-BR" dirty="0"/>
              <a:t>pela legalidade das práticas adotadas, que se alinham à produtividade, especialização e menor </a:t>
            </a:r>
            <a:r>
              <a:rPr lang="pt-BR" i="1" dirty="0" err="1" smtClean="0"/>
              <a:t>turn</a:t>
            </a:r>
            <a:r>
              <a:rPr lang="pt-BR" i="1" dirty="0" smtClean="0"/>
              <a:t>-over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Parte </a:t>
            </a:r>
            <a:r>
              <a:rPr lang="pt-BR" dirty="0"/>
              <a:t>substancial de entendimentos controversos </a:t>
            </a:r>
            <a:r>
              <a:rPr lang="pt-BR" dirty="0" smtClean="0"/>
              <a:t> - questões </a:t>
            </a:r>
            <a:r>
              <a:rPr lang="pt-BR" dirty="0"/>
              <a:t>pontuais de práticas </a:t>
            </a:r>
            <a:r>
              <a:rPr lang="pt-BR" dirty="0" smtClean="0"/>
              <a:t>superadas.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dirty="0" err="1" smtClean="0"/>
              <a:t>ACPs</a:t>
            </a:r>
            <a:r>
              <a:rPr lang="pt-BR" dirty="0" smtClean="0"/>
              <a:t> </a:t>
            </a:r>
            <a:r>
              <a:rPr lang="pt-BR" dirty="0"/>
              <a:t>na 18ª </a:t>
            </a:r>
            <a:r>
              <a:rPr lang="pt-BR" dirty="0" smtClean="0"/>
              <a:t>Região.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Agendamento com </a:t>
            </a:r>
            <a:r>
              <a:rPr lang="pt-BR" dirty="0"/>
              <a:t>escritórios que assessoram as </a:t>
            </a:r>
            <a:r>
              <a:rPr lang="pt-BR" dirty="0" smtClean="0"/>
              <a:t>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</a:t>
            </a:r>
            <a:r>
              <a:rPr lang="pt-BR" dirty="0"/>
              <a:t>sobre gestão de </a:t>
            </a:r>
            <a:r>
              <a:rPr lang="pt-BR" dirty="0" smtClean="0"/>
              <a:t>empreiteiros</a:t>
            </a:r>
            <a:r>
              <a:rPr lang="pt-BR" dirty="0"/>
              <a:t> </a:t>
            </a:r>
            <a:r>
              <a:rPr lang="pt-BR" dirty="0" smtClean="0"/>
              <a:t>- M. </a:t>
            </a:r>
            <a:r>
              <a:rPr lang="pt-BR" dirty="0"/>
              <a:t>Tereza </a:t>
            </a:r>
            <a:r>
              <a:rPr lang="pt-BR" dirty="0" smtClean="0"/>
              <a:t>Pereira </a:t>
            </a:r>
            <a:r>
              <a:rPr lang="pt-BR" dirty="0"/>
              <a:t>(</a:t>
            </a:r>
            <a:r>
              <a:rPr lang="pt-BR" dirty="0" err="1"/>
              <a:t>Brookfield</a:t>
            </a:r>
            <a:r>
              <a:rPr lang="pt-BR" dirty="0" smtClean="0"/>
              <a:t>).</a:t>
            </a:r>
            <a:endParaRPr lang="pt-BR" b="1" dirty="0"/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4065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1"/>
          <p:cNvSpPr>
            <a:spLocks noChangeShapeType="1"/>
          </p:cNvSpPr>
          <p:nvPr/>
        </p:nvSpPr>
        <p:spPr bwMode="auto">
          <a:xfrm flipV="1">
            <a:off x="174625" y="47625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62935"/>
            <a:ext cx="8561387" cy="335528"/>
          </a:xfrm>
        </p:spPr>
        <p:txBody>
          <a:bodyPr lIns="0" tIns="0" rIns="0" bIns="0" anchor="t">
            <a:normAutofit/>
          </a:bodyPr>
          <a:lstStyle/>
          <a:p>
            <a:pPr algn="l" defTabSz="914145"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de Conduta ABRAINC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946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388" y="549275"/>
            <a:ext cx="8624887" cy="172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/>
              <a:t>Cód</a:t>
            </a:r>
            <a:r>
              <a:rPr lang="pt-BR" b="1" u="sng" dirty="0"/>
              <a:t>. Conduta </a:t>
            </a:r>
            <a:r>
              <a:rPr lang="pt-BR" dirty="0"/>
              <a:t>-  relações ente membros, órgãos governamentais </a:t>
            </a:r>
            <a:r>
              <a:rPr lang="pt-BR" dirty="0" smtClean="0"/>
              <a:t>– Comitê de Responsabilidade Social (CD -  11/10/20130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Lei Anticorrupção – Lei 12.846/2013 – em vigor em 29/1/2014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Estrutura </a:t>
            </a:r>
            <a:r>
              <a:rPr lang="pt-BR" dirty="0"/>
              <a:t>de </a:t>
            </a:r>
            <a:r>
              <a:rPr lang="pt-BR" i="1" dirty="0" err="1"/>
              <a:t>Compliance</a:t>
            </a:r>
            <a:r>
              <a:rPr lang="pt-BR" dirty="0"/>
              <a:t> -  ABRAINC – Comitê de Responsabilidade Social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Aprovação até o final do semestre</a:t>
            </a:r>
            <a:endParaRPr lang="pt-BR" dirty="0"/>
          </a:p>
          <a:p>
            <a:endParaRPr lang="pt-BR" b="1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14326" y="2405082"/>
            <a:ext cx="8624887" cy="2003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 </a:t>
            </a:r>
            <a:r>
              <a:rPr lang="pt-BR" b="1" dirty="0"/>
              <a:t>defesa da livre concorrência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Reuniões com pauta, ata e lista de presença distribuídas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Não discutir questões comerciais nem fazemos reuniões das áreas comerciais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Discussões de melhores práticas com finalidade de benefício do cliente, da atividade de incorporação e da sociedade como um todo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Regras de condutas de conhecimento a todos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</a:t>
            </a:r>
            <a:r>
              <a:rPr lang="pt-BR" dirty="0" smtClean="0"/>
              <a:t>terceirização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299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5643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Exemplo – Empresa X – impacto nos </a:t>
            </a:r>
            <a:r>
              <a:rPr lang="pt-BR" sz="1800" b="1" kern="1200" dirty="0" err="1" smtClean="0">
                <a:solidFill>
                  <a:schemeClr val="tx1"/>
                </a:solidFill>
                <a:cs typeface="Arial" pitchFamily="34" charset="0"/>
              </a:rPr>
              <a:t>distratos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253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2533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1357313" y="1700808"/>
          <a:ext cx="6429375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r:id="rId4" imgW="6429452" imgH="2866965" progId="Excel.Sheet.12">
                  <p:embed/>
                </p:oleObj>
              </mc:Choice>
              <mc:Fallback>
                <p:oleObj name="Worksheet" r:id="rId4" imgW="6429452" imgH="28669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7313" y="1700808"/>
                        <a:ext cx="6429375" cy="3672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7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Exemplo – Empresa Y – impactos </a:t>
            </a:r>
            <a:r>
              <a:rPr lang="pt-BR" sz="1800" b="1" kern="1200" dirty="0" err="1" smtClean="0">
                <a:solidFill>
                  <a:schemeClr val="tx1"/>
                </a:solidFill>
                <a:cs typeface="Arial" pitchFamily="34" charset="0"/>
              </a:rPr>
              <a:t>Houses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253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2533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/>
          </p:nvPr>
        </p:nvGraphicFramePr>
        <p:xfrm>
          <a:off x="4763" y="1628801"/>
          <a:ext cx="8815709" cy="31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Worksheet" r:id="rId4" imgW="9134529" imgH="2771678" progId="Excel.Sheet.12">
                  <p:embed/>
                </p:oleObj>
              </mc:Choice>
              <mc:Fallback>
                <p:oleObj name="Worksheet" r:id="rId4" imgW="9134529" imgH="27716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3" y="1628801"/>
                        <a:ext cx="8815709" cy="318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8611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Exemplo – Empresa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Z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incremento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custos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para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imobiliárias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2531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2533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619670" y="1124742"/>
          <a:ext cx="6480720" cy="5328598"/>
        </p:xfrm>
        <a:graphic>
          <a:graphicData uri="http://schemas.openxmlformats.org/drawingml/2006/table">
            <a:tbl>
              <a:tblPr/>
              <a:tblGrid>
                <a:gridCol w="1080120"/>
                <a:gridCol w="1080120"/>
                <a:gridCol w="1080120"/>
                <a:gridCol w="1080120"/>
                <a:gridCol w="1080120"/>
                <a:gridCol w="1080120"/>
              </a:tblGrid>
              <a:tr h="24220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Comissão 4.00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Faturado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Corretora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Corretora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Corretora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Corretora 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Proporção: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43,19%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56,81%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Cofins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Contribuição Social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Comissão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37,91%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62,09%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  <a:tr h="242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Acréscimo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7773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0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Patrimônio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Afetação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Melhim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Chalhub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625326"/>
            <a:ext cx="8626475" cy="526297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Estender o regime de afetação para os loteamentos e condomínios de </a:t>
            </a:r>
            <a:r>
              <a:rPr lang="pt-BR" dirty="0" smtClean="0"/>
              <a:t>lotes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Suprimir </a:t>
            </a:r>
            <a:r>
              <a:rPr lang="pt-BR" dirty="0"/>
              <a:t>o § 5º do art. 31-A, que prevê a responsabilidade do incorporador pelas despesas de construção dos apartamentos ainda em estoque. Justifica-se a supressão porque esse dispositivo repete o § 6º do art. 35 da mesma L. 4.591.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Suprimir </a:t>
            </a:r>
            <a:r>
              <a:rPr lang="pt-BR" dirty="0"/>
              <a:t>o § 6º do art. 31-A (“§ 6</a:t>
            </a:r>
            <a:r>
              <a:rPr lang="pt-BR" u="sng" baseline="30000" dirty="0"/>
              <a:t>o</a:t>
            </a:r>
            <a:r>
              <a:rPr lang="pt-BR" dirty="0"/>
              <a:t> Os recursos financeiros integrantes do patrimônio de afetação serão utilizados para pagamento ou reembolso das despesas inerentes à incorporação”), </a:t>
            </a:r>
            <a:r>
              <a:rPr lang="pt-BR" dirty="0" smtClean="0"/>
              <a:t>já </a:t>
            </a:r>
            <a:r>
              <a:rPr lang="pt-BR" dirty="0"/>
              <a:t>explicitado no § 1º do mesmo art. 31-A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/>
              <a:t>C</a:t>
            </a:r>
            <a:r>
              <a:rPr lang="pt-BR" dirty="0" err="1" smtClean="0"/>
              <a:t>ientificação</a:t>
            </a:r>
            <a:r>
              <a:rPr lang="pt-BR" dirty="0" smtClean="0"/>
              <a:t> </a:t>
            </a:r>
            <a:r>
              <a:rPr lang="pt-BR" dirty="0"/>
              <a:t>dos </a:t>
            </a:r>
            <a:r>
              <a:rPr lang="pt-BR" dirty="0" smtClean="0"/>
              <a:t>adquirentes em </a:t>
            </a:r>
            <a:r>
              <a:rPr lang="pt-BR" dirty="0"/>
              <a:t>relação à constituição de afetação nas incorporações em curso, com unidades </a:t>
            </a:r>
            <a:r>
              <a:rPr lang="pt-BR" dirty="0" smtClean="0"/>
              <a:t>alienadas em vez de anuência </a:t>
            </a:r>
            <a:r>
              <a:rPr lang="pt-BR" dirty="0"/>
              <a:t>(art. 31-B</a:t>
            </a:r>
            <a:r>
              <a:rPr lang="pt-BR" dirty="0" smtClean="0"/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Derrogar o art. 31-C (“Art. 31-C. A Comissão de Representantes e a instituição financiadora da construção poderão nomear, às suas expensas, </a:t>
            </a:r>
            <a:r>
              <a:rPr lang="pt-BR" dirty="0" smtClean="0"/>
              <a:t>PF ou PJ p/  </a:t>
            </a:r>
            <a:r>
              <a:rPr lang="pt-BR" dirty="0"/>
              <a:t>fiscalizar e acompanhar o </a:t>
            </a:r>
            <a:r>
              <a:rPr lang="pt-BR" dirty="0" smtClean="0"/>
              <a:t>PA.”), </a:t>
            </a:r>
            <a:r>
              <a:rPr lang="pt-BR" dirty="0"/>
              <a:t>porque: </a:t>
            </a:r>
            <a:r>
              <a:rPr lang="pt-BR" b="1" u="sng" dirty="0"/>
              <a:t>primeiro</a:t>
            </a:r>
            <a:r>
              <a:rPr lang="pt-BR" dirty="0"/>
              <a:t>: quanto à comissão de representantes, essa prerrogativa já está prevista no art. 50, e, </a:t>
            </a:r>
            <a:r>
              <a:rPr lang="pt-BR" b="1" u="sng" dirty="0"/>
              <a:t>segundo</a:t>
            </a:r>
            <a:r>
              <a:rPr lang="pt-BR" dirty="0"/>
              <a:t>: quanto à financiadora, trata-se de cláusula “pétrea” dos contratos de financiamento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8493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Modelo de Negócios -  vendas mais sólidas – 9h às 9:20h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Modelo de Vendas – corretagem - </a:t>
            </a:r>
            <a:r>
              <a:rPr lang="pt-BR" dirty="0" smtClean="0"/>
              <a:t>atualizações e tratamento das questões que impactam definições pelas empresas </a:t>
            </a:r>
            <a:r>
              <a:rPr lang="pt-BR" b="1" dirty="0" smtClean="0"/>
              <a:t>– 9:20h às 9:50h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Encontros com Magistratura – 9:50h às 10:15h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b="1" dirty="0" smtClean="0"/>
              <a:t>Outras atualizações – 10:15h às 10:45h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Lei </a:t>
            </a:r>
            <a:r>
              <a:rPr lang="pt-BR" dirty="0" err="1" smtClean="0"/>
              <a:t>Anti-corrupção</a:t>
            </a:r>
            <a:r>
              <a:rPr lang="pt-BR" dirty="0" smtClean="0"/>
              <a:t> - Código de Conduta – </a:t>
            </a:r>
            <a:r>
              <a:rPr lang="pt-BR" i="1" dirty="0" err="1" smtClean="0"/>
              <a:t>Compliance</a:t>
            </a:r>
            <a:endParaRPr lang="pt-BR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Burocracia e Licenciamentos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Cartórios, CADE, Associações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TACs</a:t>
            </a:r>
            <a:r>
              <a:rPr lang="pt-BR" dirty="0" smtClean="0"/>
              <a:t> e acompanhamento legislativo, com atraso de obras/ PL 178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Terceirização/MPT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Terceirização e o setor imobiliário </a:t>
            </a:r>
            <a:r>
              <a:rPr lang="pt-BR" dirty="0" smtClean="0"/>
              <a:t>– com Dr. Daniel Sgai – </a:t>
            </a:r>
            <a:r>
              <a:rPr lang="pt-BR" b="1" dirty="0" smtClean="0"/>
              <a:t>11h às 12h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0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Patrimônio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Afetação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Melhim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Chalhub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476672"/>
            <a:ext cx="8626475" cy="6093976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Derrogar </a:t>
            </a:r>
            <a:r>
              <a:rPr lang="pt-BR" dirty="0"/>
              <a:t>o inciso VI do mesmo art. 31-D (“VI - entregar à Comissão de Representantes balancetes coincidentes com o trimestre civil, relativos a cada patrimônio de afetação;”), porque em termos práticos é repetição do inciso IV).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Derrogar </a:t>
            </a:r>
            <a:r>
              <a:rPr lang="pt-BR" dirty="0"/>
              <a:t>o inciso VII do mesmo art. 31-D (“VII - assegurar à pessoa nomeada nos termos do art. 31-C o livre acesso à obra, bem como aos livros, contratos, movimentação da conta de depósito exclusiva referida no inciso V deste artigo e quaisquer outros documentos relativos ao patrimônio de afetação;”). </a:t>
            </a:r>
            <a:r>
              <a:rPr lang="pt-BR" dirty="0" smtClean="0"/>
              <a:t>Fiscalização </a:t>
            </a:r>
            <a:r>
              <a:rPr lang="pt-BR" dirty="0"/>
              <a:t>já </a:t>
            </a:r>
            <a:r>
              <a:rPr lang="pt-BR" dirty="0" smtClean="0"/>
              <a:t>contemplada </a:t>
            </a:r>
            <a:r>
              <a:rPr lang="pt-BR" dirty="0"/>
              <a:t>no art. </a:t>
            </a:r>
            <a:r>
              <a:rPr lang="pt-BR" dirty="0" smtClean="0"/>
              <a:t>50, interferência </a:t>
            </a:r>
            <a:r>
              <a:rPr lang="pt-BR" dirty="0"/>
              <a:t>excessiva na atividade </a:t>
            </a:r>
            <a:r>
              <a:rPr lang="pt-BR" dirty="0" smtClean="0"/>
              <a:t>do incorporador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Derrogar </a:t>
            </a:r>
            <a:r>
              <a:rPr lang="pt-BR" dirty="0"/>
              <a:t>o art. 9º da L. 10.931/2004 (“Art. 9</a:t>
            </a:r>
            <a:r>
              <a:rPr lang="pt-BR" u="sng" baseline="30000" dirty="0"/>
              <a:t>o</a:t>
            </a:r>
            <a:r>
              <a:rPr lang="pt-BR" dirty="0"/>
              <a:t> Perde eficácia a deliberação pela continuação da obra a que se refere o § 1</a:t>
            </a:r>
            <a:r>
              <a:rPr lang="pt-BR" baseline="30000" dirty="0"/>
              <a:t>o</a:t>
            </a:r>
            <a:r>
              <a:rPr lang="pt-BR" dirty="0"/>
              <a:t> do art. 31-F da Lei n</a:t>
            </a:r>
            <a:r>
              <a:rPr lang="pt-BR" baseline="30000" dirty="0"/>
              <a:t>o</a:t>
            </a:r>
            <a:r>
              <a:rPr lang="pt-BR" dirty="0"/>
              <a:t> 4.591, de 1964, bem como os efeitos do regime de </a:t>
            </a:r>
            <a:r>
              <a:rPr lang="pt-BR" dirty="0" smtClean="0"/>
              <a:t>afetação..., </a:t>
            </a:r>
            <a:r>
              <a:rPr lang="pt-BR" dirty="0"/>
              <a:t>caso não se verifique o pagamento das obrigações tributárias, previdenciárias e trabalhistas, vinculadas ao respectivo </a:t>
            </a:r>
            <a:r>
              <a:rPr lang="pt-BR" dirty="0" smtClean="0"/>
              <a:t>PA, </a:t>
            </a:r>
            <a:r>
              <a:rPr lang="pt-BR" dirty="0"/>
              <a:t>cujos fatos geradores tenham ocorrido até </a:t>
            </a:r>
            <a:r>
              <a:rPr lang="pt-BR" dirty="0" smtClean="0"/>
              <a:t>a </a:t>
            </a:r>
            <a:r>
              <a:rPr lang="pt-BR" dirty="0"/>
              <a:t>decretação da </a:t>
            </a:r>
            <a:r>
              <a:rPr lang="pt-BR" dirty="0" smtClean="0"/>
              <a:t>falência </a:t>
            </a:r>
            <a:r>
              <a:rPr lang="pt-BR" dirty="0"/>
              <a:t>ou insolvência do incorporador, as quais deverão ser pagas pelos adquirentes em até um ano daquela deliberação, ou até </a:t>
            </a:r>
            <a:r>
              <a:rPr lang="pt-BR" dirty="0" smtClean="0"/>
              <a:t>data ... do </a:t>
            </a:r>
            <a:r>
              <a:rPr lang="pt-BR" dirty="0"/>
              <a:t>habite-se, se </a:t>
            </a:r>
            <a:r>
              <a:rPr lang="pt-BR" dirty="0" smtClean="0"/>
              <a:t>... </a:t>
            </a:r>
            <a:r>
              <a:rPr lang="pt-BR" dirty="0"/>
              <a:t>em prazo inferior.”). Justificativa: </a:t>
            </a:r>
            <a:r>
              <a:rPr lang="pt-BR" dirty="0" smtClean="0"/>
              <a:t>preceito </a:t>
            </a:r>
            <a:r>
              <a:rPr lang="pt-BR" dirty="0"/>
              <a:t>opõe-se a </a:t>
            </a:r>
            <a:r>
              <a:rPr lang="pt-BR" dirty="0" smtClean="0"/>
              <a:t> </a:t>
            </a:r>
            <a:r>
              <a:rPr lang="pt-BR" dirty="0"/>
              <a:t>disposições </a:t>
            </a:r>
            <a:r>
              <a:rPr lang="pt-BR" dirty="0" smtClean="0"/>
              <a:t>da </a:t>
            </a:r>
            <a:r>
              <a:rPr lang="pt-BR" dirty="0"/>
              <a:t>Lei 10.931, </a:t>
            </a:r>
            <a:r>
              <a:rPr lang="pt-BR" dirty="0" smtClean="0"/>
              <a:t>que </a:t>
            </a:r>
            <a:r>
              <a:rPr lang="pt-BR" dirty="0"/>
              <a:t>exoneram os adquirentes de toda responsabilidade pela incorporação (v. art. 31-F, § 2º). Além disso, opõe-se à </a:t>
            </a:r>
            <a:r>
              <a:rPr lang="pt-BR" dirty="0" smtClean="0"/>
              <a:t>finalidade de  </a:t>
            </a:r>
            <a:r>
              <a:rPr lang="pt-BR" dirty="0" err="1"/>
              <a:t>desjudicialização</a:t>
            </a:r>
            <a:r>
              <a:rPr lang="pt-BR" dirty="0"/>
              <a:t>, arrastando </a:t>
            </a:r>
            <a:r>
              <a:rPr lang="pt-BR" dirty="0" smtClean="0"/>
              <a:t>adquirentes </a:t>
            </a:r>
            <a:r>
              <a:rPr lang="pt-BR" dirty="0"/>
              <a:t>e </a:t>
            </a:r>
            <a:r>
              <a:rPr lang="pt-BR" dirty="0" smtClean="0"/>
              <a:t>credores p/ o </a:t>
            </a:r>
            <a:r>
              <a:rPr lang="pt-BR" dirty="0"/>
              <a:t>processo judicial da falência. V. </a:t>
            </a:r>
            <a:r>
              <a:rPr lang="pt-BR" dirty="0" smtClean="0"/>
              <a:t>PL </a:t>
            </a:r>
            <a:r>
              <a:rPr lang="pt-BR" dirty="0"/>
              <a:t>748/2007.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9147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71923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>
              <a:defRPr/>
            </a:pPr>
            <a:r>
              <a:rPr lang="pt-BR" sz="2800" b="1" dirty="0" smtClean="0"/>
              <a:t>Modelo </a:t>
            </a:r>
            <a:r>
              <a:rPr lang="pt-BR" sz="2800" b="1" dirty="0"/>
              <a:t>de Negócios -  vendas mais sólidas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28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2800" b="1" dirty="0" smtClean="0"/>
          </a:p>
          <a:p>
            <a:pPr>
              <a:defRPr/>
            </a:pPr>
            <a:r>
              <a:rPr lang="pt-BR" sz="2800" b="1" dirty="0" smtClean="0"/>
              <a:t>Modelo </a:t>
            </a:r>
            <a:r>
              <a:rPr lang="pt-BR" sz="2800" b="1" dirty="0"/>
              <a:t>de Vendas – corretagem - </a:t>
            </a:r>
            <a:r>
              <a:rPr lang="pt-BR" sz="2800" dirty="0"/>
              <a:t>atualizações e tratamento das questões que impactam definições pelas empresas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b="1" dirty="0" smtClean="0"/>
          </a:p>
          <a:p>
            <a:pPr>
              <a:defRPr/>
            </a:pPr>
            <a:r>
              <a:rPr lang="pt-BR" sz="2800" b="1" dirty="0" smtClean="0"/>
              <a:t>Encontros </a:t>
            </a:r>
            <a:r>
              <a:rPr lang="pt-BR" sz="2800" b="1" dirty="0"/>
              <a:t>com </a:t>
            </a:r>
            <a:r>
              <a:rPr lang="pt-BR" sz="2800" b="1" dirty="0" smtClean="0"/>
              <a:t>Magistratura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824402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3278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Modelo Financeiro - </a:t>
            </a:r>
            <a:r>
              <a:rPr lang="pt-BR" dirty="0" smtClean="0"/>
              <a:t>pré-vendas</a:t>
            </a:r>
            <a:r>
              <a:rPr lang="pt-BR" dirty="0"/>
              <a:t>, repasses antecipados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b="1" dirty="0" smtClean="0"/>
              <a:t>Discussão com ABECIP – apetite restrito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Portabilidade a partir de maio</a:t>
            </a:r>
            <a:r>
              <a:rPr lang="pt-BR" dirty="0" smtClean="0"/>
              <a:t>– </a:t>
            </a:r>
            <a:r>
              <a:rPr lang="pt-BR" dirty="0"/>
              <a:t>estratégia </a:t>
            </a:r>
            <a:r>
              <a:rPr lang="pt-BR" dirty="0" smtClean="0"/>
              <a:t>– </a:t>
            </a:r>
            <a:r>
              <a:rPr lang="pt-BR" dirty="0"/>
              <a:t>originar, </a:t>
            </a:r>
            <a:r>
              <a:rPr lang="pt-BR" dirty="0" smtClean="0"/>
              <a:t>defender </a:t>
            </a:r>
            <a:r>
              <a:rPr lang="pt-BR" dirty="0"/>
              <a:t>carteira, </a:t>
            </a:r>
            <a:r>
              <a:rPr lang="pt-BR" dirty="0" smtClean="0"/>
              <a:t>novas operações</a:t>
            </a:r>
          </a:p>
          <a:p>
            <a:endParaRPr lang="pt-BR" dirty="0"/>
          </a:p>
          <a:p>
            <a:r>
              <a:rPr lang="pt-BR" b="1" dirty="0" smtClean="0"/>
              <a:t>Alternativas a serem trabalhadas</a:t>
            </a:r>
            <a:r>
              <a:rPr lang="pt-B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Projetos piloto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Min</a:t>
            </a:r>
            <a:r>
              <a:rPr lang="pt-BR" b="1" dirty="0"/>
              <a:t>. Fazenda e </a:t>
            </a:r>
            <a:r>
              <a:rPr lang="pt-BR" b="1" dirty="0" smtClean="0"/>
              <a:t>Justiça </a:t>
            </a:r>
            <a:r>
              <a:rPr lang="pt-BR" b="1" dirty="0"/>
              <a:t>- devolução de </a:t>
            </a:r>
            <a:r>
              <a:rPr lang="pt-BR" b="1" dirty="0" smtClean="0"/>
              <a:t>recursos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noção de opção e os desequilíbrios no </a:t>
            </a:r>
            <a:r>
              <a:rPr lang="pt-BR" dirty="0" smtClean="0"/>
              <a:t>setor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Bem de consumo vs. encomenda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2060"/>
                </a:solidFill>
              </a:rPr>
              <a:t>Parecer para defesa de tese – Odebrecht - </a:t>
            </a:r>
            <a:r>
              <a:rPr lang="pt-BR" dirty="0" smtClean="0"/>
              <a:t>extensão </a:t>
            </a:r>
            <a:r>
              <a:rPr lang="pt-BR" dirty="0"/>
              <a:t>de Parecer escritório Ada Pelegrino para ABRAINC </a:t>
            </a:r>
            <a:endParaRPr lang="pt-BR" dirty="0" smtClean="0">
              <a:solidFill>
                <a:srgbClr val="002060"/>
              </a:solidFill>
            </a:endParaRPr>
          </a:p>
          <a:p>
            <a:pPr lvl="1"/>
            <a:endParaRPr lang="pt-BR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rgbClr val="002060"/>
                </a:solidFill>
              </a:rPr>
              <a:t>ADEMI-Tribunal de Justiça - RJ </a:t>
            </a:r>
            <a:r>
              <a:rPr lang="pt-BR" dirty="0" smtClean="0">
                <a:solidFill>
                  <a:srgbClr val="002060"/>
                </a:solidFill>
              </a:rPr>
              <a:t>- </a:t>
            </a:r>
            <a:r>
              <a:rPr lang="pt-BR" dirty="0"/>
              <a:t>Rescisão pelo comprador - 9,5% iniciais sobre o valor da venda serão retidos pelo incorporador para suporte de despesas legais e de comercialização. Após isso, devolução de 75% dos recursos para o comprador.  </a:t>
            </a:r>
          </a:p>
        </p:txBody>
      </p:sp>
    </p:spTree>
    <p:extLst>
      <p:ext uri="{BB962C8B-B14F-4D97-AF65-F5344CB8AC3E}">
        <p14:creationId xmlns:p14="http://schemas.microsoft.com/office/powerpoint/2010/main" val="1417042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Corretagem Apartada – apoio - questão trabalhista, não consumerista – apresentação Lopes/ Dra. Cláudia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Aproximação MP</a:t>
            </a:r>
            <a:r>
              <a:rPr lang="pt-BR" dirty="0" smtClean="0"/>
              <a:t>: esclarecimentos sobre legalidade de ambas as práticas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 inicial </a:t>
            </a:r>
            <a:r>
              <a:rPr lang="pt-BR" dirty="0" smtClean="0"/>
              <a:t>Nelson Nery, sem vinculação. Outras alternativas: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Puoli</a:t>
            </a:r>
            <a:r>
              <a:rPr lang="pt-BR" dirty="0" smtClean="0"/>
              <a:t>, </a:t>
            </a:r>
            <a:r>
              <a:rPr lang="pt-BR" dirty="0" err="1" smtClean="0"/>
              <a:t>Manhães</a:t>
            </a:r>
            <a:r>
              <a:rPr lang="pt-BR" dirty="0" smtClean="0"/>
              <a:t>, J. V. </a:t>
            </a:r>
            <a:r>
              <a:rPr lang="pt-BR" dirty="0" smtClean="0"/>
              <a:t>Amaral, J. Roberto Novaes, Rubens Elias, </a:t>
            </a:r>
            <a:r>
              <a:rPr lang="pt-BR" dirty="0" smtClean="0"/>
              <a:t>P. </a:t>
            </a:r>
            <a:r>
              <a:rPr lang="pt-BR" dirty="0" smtClean="0"/>
              <a:t>Cortez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mtClean="0"/>
              <a:t>Fechamento </a:t>
            </a:r>
            <a:r>
              <a:rPr lang="pt-BR" smtClean="0"/>
              <a:t>grupo/Comitê Jurídico</a:t>
            </a:r>
            <a:endParaRPr lang="pt-BR" dirty="0" smtClean="0"/>
          </a:p>
          <a:p>
            <a:pPr lvl="1"/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 pontos </a:t>
            </a:r>
            <a:r>
              <a:rPr lang="pt-BR" dirty="0" smtClean="0"/>
              <a:t>– medidas preventivas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trabalhistas – proximidade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Questões fiscais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Distratos</a:t>
            </a:r>
            <a:r>
              <a:rPr lang="pt-BR" dirty="0" smtClean="0"/>
              <a:t>- devoluções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413698"/>
            <a:ext cx="2135187" cy="30777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endParaRPr lang="en-US" sz="1000" dirty="0"/>
          </a:p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17269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Associados</a:t>
            </a:r>
          </a:p>
        </p:txBody>
      </p:sp>
    </p:spTree>
    <p:extLst>
      <p:ext uri="{BB962C8B-B14F-4D97-AF65-F5344CB8AC3E}">
        <p14:creationId xmlns:p14="http://schemas.microsoft.com/office/powerpoint/2010/main" val="4018646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 smtClean="0"/>
              <a:t>Temas enviados a Secovi – 5/2 - encontro Cláudio Bernardes/Des. Armando Toledo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Equilíbrio </a:t>
            </a:r>
            <a:r>
              <a:rPr lang="pt-BR" b="1" dirty="0"/>
              <a:t>das relações entre adquirente e </a:t>
            </a:r>
            <a:r>
              <a:rPr lang="pt-BR" b="1" dirty="0" smtClean="0"/>
              <a:t>incorporador </a:t>
            </a:r>
            <a:r>
              <a:rPr lang="pt-BR" dirty="0" smtClean="0"/>
              <a:t>- descrição </a:t>
            </a:r>
            <a:r>
              <a:rPr lang="pt-BR" dirty="0"/>
              <a:t>do </a:t>
            </a:r>
            <a:r>
              <a:rPr lang="pt-BR" dirty="0" smtClean="0"/>
              <a:t>negócio, </a:t>
            </a:r>
            <a:r>
              <a:rPr lang="pt-BR" dirty="0"/>
              <a:t>as obrigações/despesas incorridas, </a:t>
            </a:r>
            <a:r>
              <a:rPr lang="pt-BR" dirty="0" smtClean="0"/>
              <a:t>compromissos </a:t>
            </a:r>
            <a:r>
              <a:rPr lang="pt-BR" dirty="0"/>
              <a:t>assumidos </a:t>
            </a:r>
            <a:r>
              <a:rPr lang="pt-BR" dirty="0" smtClean="0"/>
              <a:t>no longo prazo </a:t>
            </a:r>
            <a:r>
              <a:rPr lang="pt-BR" dirty="0"/>
              <a:t>pretendida, o distrato e seu </a:t>
            </a:r>
            <a:r>
              <a:rPr lang="pt-BR" dirty="0" smtClean="0"/>
              <a:t>tratamento - </a:t>
            </a:r>
            <a:r>
              <a:rPr lang="pt-BR" i="1" dirty="0" smtClean="0"/>
              <a:t>Dra. Ada Pellegrino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Terceirização, </a:t>
            </a:r>
            <a:r>
              <a:rPr lang="pt-BR" b="1" dirty="0" err="1"/>
              <a:t>sub-contratação</a:t>
            </a:r>
            <a:r>
              <a:rPr lang="pt-BR" b="1" dirty="0"/>
              <a:t> </a:t>
            </a:r>
            <a:r>
              <a:rPr lang="pt-BR" dirty="0"/>
              <a:t>– produtividade, especialização e o direito dos contratados. </a:t>
            </a:r>
            <a:r>
              <a:rPr lang="pt-BR" dirty="0" smtClean="0"/>
              <a:t>Outro tema: a </a:t>
            </a:r>
            <a:r>
              <a:rPr lang="pt-BR" dirty="0"/>
              <a:t>segurança no trabalho e mudanças na NR18.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i="1" dirty="0" smtClean="0"/>
              <a:t>Dr. Caputo, Dr. Pazzianotto</a:t>
            </a:r>
          </a:p>
          <a:p>
            <a:pPr lvl="0"/>
            <a:endParaRPr lang="pt-BR" dirty="0"/>
          </a:p>
          <a:p>
            <a:pPr lvl="0"/>
            <a:r>
              <a:rPr lang="pt-BR" dirty="0" smtClean="0"/>
              <a:t>Tema adicional a ser discutido: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Corretagem destacada no preço da tabela e seu pagamento pelo adquirente do imóvel</a:t>
            </a:r>
            <a:r>
              <a:rPr lang="pt-BR" dirty="0"/>
              <a:t>  - Legalidade / formalização adequada no momento da venda / princípio da transparência / prestação de serviço pontual. Possíveis participantes: Dr. </a:t>
            </a:r>
            <a:r>
              <a:rPr lang="pt-BR" dirty="0" err="1"/>
              <a:t>Senise</a:t>
            </a:r>
            <a:r>
              <a:rPr lang="pt-BR" dirty="0"/>
              <a:t>, Dr. Nelson Nery, Desembargador Luiz Antonio </a:t>
            </a:r>
            <a:r>
              <a:rPr lang="pt-BR" dirty="0" smtClean="0"/>
              <a:t>Costa</a:t>
            </a:r>
          </a:p>
          <a:p>
            <a:endParaRPr lang="pt-BR" dirty="0"/>
          </a:p>
          <a:p>
            <a:pPr lvl="0"/>
            <a:r>
              <a:rPr lang="pt-BR" b="1" dirty="0"/>
              <a:t>Contribuição na organização e definições adicionais</a:t>
            </a:r>
          </a:p>
          <a:p>
            <a:pPr lvl="0"/>
            <a:endParaRPr lang="pt-BR" b="1" dirty="0"/>
          </a:p>
          <a:p>
            <a:pPr lvl="0"/>
            <a:r>
              <a:rPr lang="pt-BR" b="1" dirty="0"/>
              <a:t>Discutir apoio às discussões - mídia</a:t>
            </a:r>
          </a:p>
          <a:p>
            <a:endParaRPr lang="pt-BR" b="1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8863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Propostas Secovi (</a:t>
            </a:r>
            <a:r>
              <a:rPr lang="pt-BR" b="1" dirty="0"/>
              <a:t>R</a:t>
            </a:r>
            <a:r>
              <a:rPr lang="pt-BR" b="1" dirty="0" smtClean="0"/>
              <a:t>odrigo Bicalho)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Associação de Loteamentos</a:t>
            </a:r>
            <a:r>
              <a:rPr lang="pt-BR" dirty="0"/>
              <a:t> </a:t>
            </a:r>
          </a:p>
          <a:p>
            <a:r>
              <a:rPr lang="pt-BR" dirty="0"/>
              <a:t>Justificativa: Começa a haver na jurisprudência mudança na </a:t>
            </a:r>
            <a:r>
              <a:rPr lang="pt-BR" dirty="0" smtClean="0"/>
              <a:t>tendência - inclinação </a:t>
            </a:r>
            <a:r>
              <a:rPr lang="pt-BR" dirty="0"/>
              <a:t>para permitir que o associado deixe a associação e seja liberado das </a:t>
            </a:r>
            <a:r>
              <a:rPr lang="pt-BR" dirty="0" smtClean="0"/>
              <a:t>taxas. Questão aguda em loteamentos </a:t>
            </a:r>
            <a:r>
              <a:rPr lang="pt-BR" dirty="0"/>
              <a:t>fechados, planos urbanísticos </a:t>
            </a:r>
            <a:r>
              <a:rPr lang="pt-BR" dirty="0" smtClean="0"/>
              <a:t>integrados. Diferença </a:t>
            </a:r>
            <a:r>
              <a:rPr lang="pt-BR" dirty="0"/>
              <a:t>entre </a:t>
            </a:r>
            <a:r>
              <a:rPr lang="pt-BR" dirty="0" smtClean="0"/>
              <a:t>grupo </a:t>
            </a:r>
            <a:r>
              <a:rPr lang="pt-BR" dirty="0"/>
              <a:t>que fecha </a:t>
            </a:r>
            <a:r>
              <a:rPr lang="pt-BR" dirty="0" smtClean="0"/>
              <a:t>rua </a:t>
            </a:r>
            <a:r>
              <a:rPr lang="pt-BR" dirty="0"/>
              <a:t>e quer cobrar taxa e um loteamento em que a associação faz parte de </a:t>
            </a:r>
            <a:r>
              <a:rPr lang="pt-BR" dirty="0" smtClean="0"/>
              <a:t>concepção </a:t>
            </a:r>
            <a:r>
              <a:rPr lang="pt-BR" dirty="0"/>
              <a:t>e é necessária para </a:t>
            </a:r>
            <a:r>
              <a:rPr lang="pt-BR" dirty="0" smtClean="0"/>
              <a:t>funcionamento </a:t>
            </a:r>
            <a:r>
              <a:rPr lang="pt-BR" dirty="0"/>
              <a:t>em proveito de todos. </a:t>
            </a:r>
            <a:r>
              <a:rPr lang="pt-BR" dirty="0" smtClean="0"/>
              <a:t>Julgamento </a:t>
            </a:r>
            <a:r>
              <a:rPr lang="pt-BR" dirty="0"/>
              <a:t>pendente no STF em que o Secovi atua como </a:t>
            </a:r>
            <a:r>
              <a:rPr lang="pt-BR" i="1" dirty="0" err="1"/>
              <a:t>amicus</a:t>
            </a:r>
            <a:r>
              <a:rPr lang="pt-BR" i="1" dirty="0"/>
              <a:t> </a:t>
            </a:r>
            <a:r>
              <a:rPr lang="pt-BR" i="1" dirty="0" err="1"/>
              <a:t>curae</a:t>
            </a:r>
            <a:r>
              <a:rPr lang="pt-BR" dirty="0"/>
              <a:t>.</a:t>
            </a:r>
          </a:p>
          <a:p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Empreendimentos </a:t>
            </a:r>
            <a:r>
              <a:rPr lang="pt-BR" b="1" dirty="0"/>
              <a:t>em Terrenos Contaminados</a:t>
            </a:r>
            <a:endParaRPr lang="pt-BR" dirty="0"/>
          </a:p>
          <a:p>
            <a:r>
              <a:rPr lang="pt-BR" dirty="0" smtClean="0"/>
              <a:t>Incremento de </a:t>
            </a:r>
            <a:r>
              <a:rPr lang="pt-BR" dirty="0"/>
              <a:t>empreendimentos </a:t>
            </a:r>
            <a:r>
              <a:rPr lang="pt-BR" dirty="0" smtClean="0"/>
              <a:t>lançados </a:t>
            </a:r>
            <a:r>
              <a:rPr lang="pt-BR" dirty="0"/>
              <a:t>em áreas onde havia fábricas e que estão contaminadas. T</a:t>
            </a:r>
            <a:r>
              <a:rPr lang="pt-BR" dirty="0" smtClean="0"/>
              <a:t>rabalho prévio de </a:t>
            </a:r>
            <a:r>
              <a:rPr lang="pt-BR" dirty="0"/>
              <a:t>identificação do nível de contaminação e </a:t>
            </a:r>
            <a:r>
              <a:rPr lang="pt-BR" dirty="0" smtClean="0"/>
              <a:t>plano </a:t>
            </a:r>
            <a:r>
              <a:rPr lang="pt-BR" dirty="0"/>
              <a:t>de </a:t>
            </a:r>
            <a:r>
              <a:rPr lang="pt-BR" dirty="0" smtClean="0"/>
              <a:t>remediação </a:t>
            </a:r>
            <a:r>
              <a:rPr lang="pt-BR" dirty="0"/>
              <a:t>para tornar a área compatível com o uso pretendido. </a:t>
            </a:r>
            <a:r>
              <a:rPr lang="pt-BR" dirty="0" smtClean="0"/>
              <a:t>Tema sensível - há </a:t>
            </a:r>
            <a:r>
              <a:rPr lang="pt-BR" dirty="0"/>
              <a:t>quem defenda que o empreendimento não pode ser lançado nessas condições, inclusive </a:t>
            </a:r>
            <a:r>
              <a:rPr lang="pt-BR" dirty="0" smtClean="0"/>
              <a:t>com jurisprudência por </a:t>
            </a:r>
            <a:r>
              <a:rPr lang="pt-BR" dirty="0"/>
              <a:t>rescisão do contrato.  </a:t>
            </a:r>
            <a:r>
              <a:rPr lang="pt-BR" dirty="0" smtClean="0"/>
              <a:t>Esclarecimento sobre processo, sobre seu benefício à sociedade e recuperação dos terrenos. </a:t>
            </a:r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09285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07504" y="0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251520" y="762000"/>
            <a:ext cx="8424936" cy="527323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>
              <a:defRPr/>
            </a:pPr>
            <a:r>
              <a:rPr lang="pt-BR" sz="2800" b="1" dirty="0" err="1"/>
              <a:t>TACs</a:t>
            </a:r>
            <a:r>
              <a:rPr lang="pt-BR" sz="2800" b="1" dirty="0"/>
              <a:t> e acompanhamento legislativo</a:t>
            </a:r>
          </a:p>
          <a:p>
            <a:pPr>
              <a:defRPr/>
            </a:pPr>
            <a:endParaRPr lang="pt-BR" sz="2800" b="1" dirty="0"/>
          </a:p>
          <a:p>
            <a:pPr>
              <a:defRPr/>
            </a:pPr>
            <a:r>
              <a:rPr lang="pt-BR" sz="2800" b="1" dirty="0" smtClean="0"/>
              <a:t>Lei </a:t>
            </a:r>
            <a:r>
              <a:rPr lang="pt-BR" sz="2800" b="1" dirty="0" err="1"/>
              <a:t>Anti-corrupção</a:t>
            </a:r>
            <a:r>
              <a:rPr lang="pt-BR" sz="2800" b="1" dirty="0"/>
              <a:t> - Código de Conduta – </a:t>
            </a:r>
            <a:r>
              <a:rPr lang="pt-BR" sz="2800" b="1" dirty="0" err="1" smtClean="0"/>
              <a:t>Compliance</a:t>
            </a:r>
            <a:endParaRPr lang="pt-BR" sz="2800" b="1" dirty="0" smtClean="0"/>
          </a:p>
          <a:p>
            <a:pPr>
              <a:defRPr/>
            </a:pPr>
            <a:endParaRPr lang="pt-BR" sz="2800" b="1" dirty="0"/>
          </a:p>
          <a:p>
            <a:pPr>
              <a:defRPr/>
            </a:pPr>
            <a:r>
              <a:rPr lang="pt-BR" sz="2800" b="1" dirty="0"/>
              <a:t>Burocracia/Licenciamentos </a:t>
            </a:r>
            <a:endParaRPr lang="pt-BR" sz="2800" b="1" dirty="0" smtClean="0"/>
          </a:p>
          <a:p>
            <a:pPr>
              <a:defRPr/>
            </a:pPr>
            <a:endParaRPr lang="pt-BR" sz="2800" b="1" dirty="0"/>
          </a:p>
          <a:p>
            <a:r>
              <a:rPr lang="pt-BR" sz="2800" b="1" dirty="0"/>
              <a:t>Cartórios, CADE, </a:t>
            </a:r>
            <a:r>
              <a:rPr lang="pt-BR" sz="2800" b="1" dirty="0" smtClean="0"/>
              <a:t>Associações</a:t>
            </a:r>
          </a:p>
          <a:p>
            <a:endParaRPr lang="pt-BR" sz="2800" b="1" dirty="0"/>
          </a:p>
          <a:p>
            <a:r>
              <a:rPr lang="pt-BR" sz="2800" b="1" dirty="0" smtClean="0"/>
              <a:t>Terceirização/MPT</a:t>
            </a:r>
          </a:p>
          <a:p>
            <a:endParaRPr lang="pt-BR" sz="2800" b="1" dirty="0"/>
          </a:p>
          <a:p>
            <a:pPr>
              <a:defRPr/>
            </a:pP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85019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TACs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e acompanhamento legislativo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349364" y="58052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err="1" smtClean="0"/>
              <a:t>TACs</a:t>
            </a:r>
            <a:r>
              <a:rPr lang="pt-BR" b="1" dirty="0" smtClean="0"/>
              <a:t>, </a:t>
            </a:r>
            <a:r>
              <a:rPr lang="pt-BR" b="1" dirty="0" err="1" smtClean="0"/>
              <a:t>ACPs</a:t>
            </a:r>
            <a:r>
              <a:rPr lang="pt-BR" b="1" dirty="0" smtClean="0"/>
              <a:t> e decisões que afetam o setor</a:t>
            </a:r>
          </a:p>
          <a:p>
            <a:endParaRPr lang="pt-BR" b="1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TAC com MP de São Paulo para estipulação de pagamento de indenização por atraso de obra em 2% sobre o valor pago, com a validação, pelo MP, da tolerância de 180 dias</a:t>
            </a:r>
            <a:r>
              <a:rPr lang="pt-BR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ITBI – imóvel na planta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Acórdão ISS  (Ana Medina)</a:t>
            </a:r>
            <a:endParaRPr lang="pt-BR" dirty="0"/>
          </a:p>
          <a:p>
            <a:endParaRPr lang="pt-BR" b="1" dirty="0"/>
          </a:p>
          <a:p>
            <a:r>
              <a:rPr lang="pt-BR" b="1" dirty="0" smtClean="0"/>
              <a:t>Acompanhamento </a:t>
            </a:r>
            <a:r>
              <a:rPr lang="pt-BR" b="1" dirty="0"/>
              <a:t>Legislativo </a:t>
            </a:r>
            <a:r>
              <a:rPr lang="pt-BR" dirty="0"/>
              <a:t>-  Pedro </a:t>
            </a:r>
            <a:r>
              <a:rPr lang="pt-BR" dirty="0" err="1"/>
              <a:t>Krahenbuhl</a:t>
            </a:r>
            <a:r>
              <a:rPr lang="pt-BR" dirty="0"/>
              <a:t> – 18/3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PL 178 – Eli Correa Jr</a:t>
            </a:r>
            <a:r>
              <a:rPr lang="pt-BR" dirty="0" smtClean="0"/>
              <a:t>. – aprovações CDU e CDC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Multa: 1% do valor pago + 0,5% ao mês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Aviso com 6 meses de antecedência; informações mensais ao comprador </a:t>
            </a:r>
          </a:p>
          <a:p>
            <a:pPr lvl="1"/>
            <a:r>
              <a:rPr lang="pt-BR" dirty="0" smtClean="0"/>
              <a:t>Site do Congresso -  link abaixo, ir até o final do arquivo  </a:t>
            </a:r>
          </a:p>
          <a:p>
            <a:pPr lvl="1"/>
            <a:r>
              <a:rPr lang="pt-BR" u="sng" dirty="0" smtClean="0">
                <a:hlinkClick r:id="rId2"/>
              </a:rPr>
              <a:t>http://www.camara.gov.br/proposicoesWeb/prop_mostrarintegra;jsessionid=B1A9457224B1C9A7A522BE1C381E29E2.node2?codteor=1038097&amp;filename=Tramitacao-PL+178/2011</a:t>
            </a:r>
            <a:endParaRPr lang="pt-BR" u="sng" dirty="0" smtClean="0"/>
          </a:p>
          <a:p>
            <a:pPr lvl="1"/>
            <a:endParaRPr lang="pt-BR" u="sn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Legislação tributária</a:t>
            </a:r>
            <a:r>
              <a:rPr lang="pt-BR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Permuta – MP. 627 sobre o Decreto Lei 1.598/77 – Art. 3, 4 e 5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Imposto na Permuta - levar o assunto a CBIC e Secovi</a:t>
            </a: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1542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29201</TotalTime>
  <Words>1919</Words>
  <Application>Microsoft Office PowerPoint</Application>
  <PresentationFormat>Apresentação na tela (4:3)</PresentationFormat>
  <Paragraphs>388</Paragraphs>
  <Slides>20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</vt:lpstr>
      <vt:lpstr>Verdana</vt:lpstr>
      <vt:lpstr>Design padrão</vt:lpstr>
      <vt:lpstr>Worksheet</vt:lpstr>
      <vt:lpstr>Apresentação do PowerPoint</vt:lpstr>
      <vt:lpstr>Pauta</vt:lpstr>
      <vt:lpstr>Apresentação do PowerPoint</vt:lpstr>
      <vt:lpstr>Modelo de Negócios  - vendas definitivas , equilíbrio nas relações  </vt:lpstr>
      <vt:lpstr>Modelo de vendas – atualizações e encaminhamento  </vt:lpstr>
      <vt:lpstr>Encontros com Magistratura </vt:lpstr>
      <vt:lpstr>Encontros com Magistratura </vt:lpstr>
      <vt:lpstr>Apresentação do PowerPoint</vt:lpstr>
      <vt:lpstr>TACs e acompanhamento legislativo</vt:lpstr>
      <vt:lpstr>Burocracia, Licenciamentos </vt:lpstr>
      <vt:lpstr>Aperfeiçoamento do Ciclo do Negócio - Registros - Cartórios</vt:lpstr>
      <vt:lpstr>Aperfeiçoamento do Ciclo do Negócio – outros pontos</vt:lpstr>
      <vt:lpstr>Relações de Trabalho (com Comitê de RH) </vt:lpstr>
      <vt:lpstr>Código de Conduta ABRAINC </vt:lpstr>
      <vt:lpstr>Apresentação do PowerPoint</vt:lpstr>
      <vt:lpstr>Exemplo – Empresa X – impacto nos distratos </vt:lpstr>
      <vt:lpstr>Exemplo – Empresa Y – impactos Houses  </vt:lpstr>
      <vt:lpstr>Exemplo – Empresa Z  - incremento nos custos para imobiliárias</vt:lpstr>
      <vt:lpstr>Patrimônio de Afetação – Melhim Chalhub  </vt:lpstr>
      <vt:lpstr>Patrimônio de Afetação – Melhim Chalhub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2977</cp:revision>
  <cp:lastPrinted>2013-12-11T19:29:55Z</cp:lastPrinted>
  <dcterms:created xsi:type="dcterms:W3CDTF">2009-08-13T21:08:28Z</dcterms:created>
  <dcterms:modified xsi:type="dcterms:W3CDTF">2014-02-19T22:21:11Z</dcterms:modified>
</cp:coreProperties>
</file>