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2"/>
  </p:notesMasterIdLst>
  <p:sldIdLst>
    <p:sldId id="258" r:id="rId2"/>
    <p:sldId id="271" r:id="rId3"/>
    <p:sldId id="291" r:id="rId4"/>
    <p:sldId id="294" r:id="rId5"/>
    <p:sldId id="301" r:id="rId6"/>
    <p:sldId id="322" r:id="rId7"/>
    <p:sldId id="323" r:id="rId8"/>
    <p:sldId id="324" r:id="rId9"/>
    <p:sldId id="321" r:id="rId10"/>
    <p:sldId id="280" r:id="rId11"/>
  </p:sldIdLst>
  <p:sldSz cx="9144000" cy="6858000" type="screen4x3"/>
  <p:notesSz cx="6784975" cy="9906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6D47"/>
    <a:srgbClr val="008000"/>
    <a:srgbClr val="0C905E"/>
    <a:srgbClr val="339933"/>
    <a:srgbClr val="004200"/>
    <a:srgbClr val="F9F991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876" autoAdjust="0"/>
  </p:normalViewPr>
  <p:slideViewPr>
    <p:cSldViewPr>
      <p:cViewPr>
        <p:scale>
          <a:sx n="81" d="100"/>
          <a:sy n="81" d="100"/>
        </p:scale>
        <p:origin x="-876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015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3250" y="0"/>
            <a:ext cx="294015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B1021-3277-48B0-9FFE-2F6535407254}" type="datetimeFigureOut">
              <a:rPr lang="pt-BR" smtClean="0"/>
              <a:pPr/>
              <a:t>18/02/2014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408981"/>
            <a:ext cx="294015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3250" y="9408981"/>
            <a:ext cx="294015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1853-1883-4268-B17F-766CA085E4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07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D8B5-E057-4136-954B-E13A2B1A0426}" type="datetimeFigureOut">
              <a:rPr lang="pt-BR" smtClean="0"/>
              <a:pPr/>
              <a:t>18/02/2014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6987-17AE-4460-B449-74FE17C728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D8B5-E057-4136-954B-E13A2B1A0426}" type="datetimeFigureOut">
              <a:rPr lang="pt-BR" smtClean="0"/>
              <a:pPr/>
              <a:t>18/02/2014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6987-17AE-4460-B449-74FE17C728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D8B5-E057-4136-954B-E13A2B1A0426}" type="datetimeFigureOut">
              <a:rPr lang="pt-BR" smtClean="0"/>
              <a:pPr/>
              <a:t>18/02/2014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6987-17AE-4460-B449-74FE17C728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D8B5-E057-4136-954B-E13A2B1A0426}" type="datetimeFigureOut">
              <a:rPr lang="pt-BR" smtClean="0"/>
              <a:pPr/>
              <a:t>18/02/2014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6987-17AE-4460-B449-74FE17C728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D8B5-E057-4136-954B-E13A2B1A0426}" type="datetimeFigureOut">
              <a:rPr lang="pt-BR" smtClean="0"/>
              <a:pPr/>
              <a:t>18/02/2014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6987-17AE-4460-B449-74FE17C728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D8B5-E057-4136-954B-E13A2B1A0426}" type="datetimeFigureOut">
              <a:rPr lang="pt-BR" smtClean="0"/>
              <a:pPr/>
              <a:t>18/02/2014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6987-17AE-4460-B449-74FE17C728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D8B5-E057-4136-954B-E13A2B1A0426}" type="datetimeFigureOut">
              <a:rPr lang="pt-BR" smtClean="0"/>
              <a:pPr/>
              <a:t>18/02/2014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6987-17AE-4460-B449-74FE17C728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D8B5-E057-4136-954B-E13A2B1A0426}" type="datetimeFigureOut">
              <a:rPr lang="pt-BR" smtClean="0"/>
              <a:pPr/>
              <a:t>18/02/2014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6987-17AE-4460-B449-74FE17C728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D8B5-E057-4136-954B-E13A2B1A0426}" type="datetimeFigureOut">
              <a:rPr lang="pt-BR" smtClean="0"/>
              <a:pPr/>
              <a:t>18/02/2014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6987-17AE-4460-B449-74FE17C728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D8B5-E057-4136-954B-E13A2B1A0426}" type="datetimeFigureOut">
              <a:rPr lang="pt-BR" smtClean="0"/>
              <a:pPr/>
              <a:t>18/02/2014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6987-17AE-4460-B449-74FE17C728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D8B5-E057-4136-954B-E13A2B1A0426}" type="datetimeFigureOut">
              <a:rPr lang="pt-BR" smtClean="0"/>
              <a:pPr/>
              <a:t>18/02/2014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6987-17AE-4460-B449-74FE17C728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0D8B5-E057-4136-954B-E13A2B1A0426}" type="datetimeFigureOut">
              <a:rPr lang="pt-BR" smtClean="0"/>
              <a:pPr/>
              <a:t>18/02/2014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A6987-17AE-4460-B449-74FE17C728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inamerica.citibank.com/BRGCB/JPS/portal/Index.d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inamerica.citibank.com/BRGCB/JPS/portal/Index.d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inamerica.citibank.com/BRGCB/JPS/portal/Index.d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111118"/>
            <a:ext cx="6768752" cy="168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0" y="1268760"/>
            <a:ext cx="8676456" cy="1080120"/>
          </a:xfrm>
          <a:prstGeom prst="rect">
            <a:avLst/>
          </a:prstGeom>
          <a:gradFill flip="none" rotWithShape="1">
            <a:gsLst>
              <a:gs pos="7000">
                <a:srgbClr val="004200"/>
              </a:gs>
              <a:gs pos="34000">
                <a:srgbClr val="004200"/>
              </a:gs>
              <a:gs pos="84000">
                <a:srgbClr val="004200">
                  <a:alpha val="80000"/>
                </a:srgbClr>
              </a:gs>
              <a:gs pos="97000">
                <a:srgbClr val="004200">
                  <a:alpha val="56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543166"/>
            <a:ext cx="6768752" cy="168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0" y="1556792"/>
            <a:ext cx="8676456" cy="1080120"/>
          </a:xfrm>
          <a:prstGeom prst="rect">
            <a:avLst/>
          </a:prstGeom>
          <a:gradFill flip="none" rotWithShape="1">
            <a:gsLst>
              <a:gs pos="7000">
                <a:srgbClr val="004200"/>
              </a:gs>
              <a:gs pos="34000">
                <a:srgbClr val="004200"/>
              </a:gs>
              <a:gs pos="84000">
                <a:srgbClr val="004200">
                  <a:alpha val="80000"/>
                </a:srgbClr>
              </a:gs>
              <a:gs pos="97000">
                <a:srgbClr val="004200">
                  <a:alpha val="56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6"/>
          <p:cNvGrpSpPr/>
          <p:nvPr/>
        </p:nvGrpSpPr>
        <p:grpSpPr>
          <a:xfrm>
            <a:off x="0" y="44624"/>
            <a:ext cx="9144000" cy="934049"/>
            <a:chOff x="-36512" y="44624"/>
            <a:chExt cx="9180512" cy="93404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71800" y="44624"/>
              <a:ext cx="3522142" cy="934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tângulo 3"/>
            <p:cNvSpPr/>
            <p:nvPr/>
          </p:nvSpPr>
          <p:spPr>
            <a:xfrm>
              <a:off x="-36512" y="836712"/>
              <a:ext cx="2771800" cy="720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6372200" y="836712"/>
              <a:ext cx="2771800" cy="720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CaixaDeTexto 5"/>
          <p:cNvSpPr txBox="1"/>
          <p:nvPr/>
        </p:nvSpPr>
        <p:spPr>
          <a:xfrm>
            <a:off x="0" y="2214554"/>
            <a:ext cx="18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pt-BR" sz="4400" b="1" dirty="0">
              <a:solidFill>
                <a:srgbClr val="004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57158" y="2071678"/>
            <a:ext cx="842968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600" b="1" u="sng" dirty="0" smtClean="0"/>
              <a:t>TERCEIRIZAÇÃO NA CONSTRUÇÃO CIVIL</a:t>
            </a:r>
            <a:endParaRPr lang="pt-BR" sz="2600" u="sng" dirty="0"/>
          </a:p>
        </p:txBody>
      </p:sp>
      <p:sp>
        <p:nvSpPr>
          <p:cNvPr id="9" name="CaixaDeTexto 8"/>
          <p:cNvSpPr txBox="1"/>
          <p:nvPr/>
        </p:nvSpPr>
        <p:spPr>
          <a:xfrm>
            <a:off x="2500298" y="6000768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Daniel </a:t>
            </a:r>
            <a:r>
              <a:rPr lang="pt-BR" b="1" dirty="0" err="1" smtClean="0"/>
              <a:t>Battipaglia</a:t>
            </a:r>
            <a:r>
              <a:rPr lang="pt-BR" b="1" dirty="0" smtClean="0"/>
              <a:t> </a:t>
            </a:r>
            <a:r>
              <a:rPr lang="pt-BR" b="1" dirty="0" err="1" smtClean="0"/>
              <a:t>Sgai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6"/>
          <p:cNvGrpSpPr/>
          <p:nvPr/>
        </p:nvGrpSpPr>
        <p:grpSpPr>
          <a:xfrm>
            <a:off x="0" y="44624"/>
            <a:ext cx="9144000" cy="934049"/>
            <a:chOff x="-36512" y="44624"/>
            <a:chExt cx="9180512" cy="93404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71800" y="44624"/>
              <a:ext cx="3522142" cy="934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tângulo 3"/>
            <p:cNvSpPr/>
            <p:nvPr/>
          </p:nvSpPr>
          <p:spPr>
            <a:xfrm>
              <a:off x="-36512" y="836712"/>
              <a:ext cx="2771800" cy="720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6372200" y="836712"/>
              <a:ext cx="2771800" cy="720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AutoShape 8">
            <a:hlinkClick r:id="rId3"/>
          </p:cNvPr>
          <p:cNvSpPr>
            <a:spLocks noChangeArrowheads="1"/>
          </p:cNvSpPr>
          <p:nvPr/>
        </p:nvSpPr>
        <p:spPr bwMode="auto">
          <a:xfrm>
            <a:off x="4095750" y="3300413"/>
            <a:ext cx="952500" cy="257175"/>
          </a:xfrm>
          <a:prstGeom prst="roundRect">
            <a:avLst>
              <a:gd name="adj" fmla="val 61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42844" y="1071546"/>
            <a:ext cx="885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/>
              <a:t>DA LEGALIDADE DA TERCEIRIZAÇÃO NA CONSTRUÇÃO CIVIL ATRAVÉS DOS CONTRATOS DE EMPREITADA E DE SUBEMPREITADA</a:t>
            </a:r>
            <a:endParaRPr lang="pt-BR" b="1" u="sng" dirty="0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0" y="1857364"/>
            <a:ext cx="9144000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     Não há de se falar em ilegalidade nos contratos de empreitada e de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subempreitada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, pois os mesmos 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tem 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previsão legal nos artigos 170 da Constituição Federal, 455 da CLT, 610 a 626 do Código Civil, nas Leis 7.102/83 e 9.711/98 e nas demais disposições legais que serão a seguir mencionadas.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     A terceirização no ramo da Construção Civil se exerce por meio de empreitada, legalmente prevista pelo artigo 455 da CLT e pela Instrução Normativa nº 3/05 do INSS, originariamente definida pela Ordem de Serviço 209/99 DAF/INSS, como sendo: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200" dirty="0" smtClean="0">
              <a:solidFill>
                <a:srgbClr val="000000"/>
              </a:solidFill>
              <a:latin typeface="Tahoma" pitchFamily="34" charset="0"/>
              <a:ea typeface="Calibri" pitchFamily="34" charset="0"/>
              <a:cs typeface="Tahom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</a:t>
            </a: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                                       </a:t>
            </a:r>
            <a:r>
              <a:rPr kumimoji="0" lang="pt-BR" sz="1200" b="0" i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</a:t>
            </a: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“o contrato celebrado entre empreiteira e outras empresas para a execução da obra ou de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i="1" dirty="0" smtClean="0">
                <a:solidFill>
                  <a:srgbClr val="000000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                                         </a:t>
            </a: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         serviços na construção civil, no todo ou em parte, com ou sem fornecimento de material”.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4000504"/>
            <a:ext cx="9001157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     Inegável que o direito positivo recepcionou a terceirização na construção civil, por meio de empreitada, conclusão que se extrai de uma interpretação sistemática, onde todo o sistema legislativo flui para o mesmo núcleo, ou seja, regulamentar a empreitada, seus efeitos e reflexos nos ramos do direito que a abarcam.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     A terceirização tem sido, em alguns casos, repudiada e não sem razão, pois pode representar mecanismo de fraudar direitos, principalmente trabalhistas, em nome da redução de custos.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5214950"/>
            <a:ext cx="90011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     A terceirização tem sido defendida por renomados juristas, como por exemplo: Augusto Cezar Ferreira de Baraúna, que em sua obra </a:t>
            </a:r>
            <a:r>
              <a:rPr kumimoji="0" lang="pt-BR" sz="1200" b="0" i="1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“A terceirização à luz do Direito do Trabalho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”, defende tal prática em qualquer atividade, considerando-a um estágio avançado da terceirização, assim restringindo seu alcance: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6"/>
          <p:cNvGrpSpPr/>
          <p:nvPr/>
        </p:nvGrpSpPr>
        <p:grpSpPr>
          <a:xfrm>
            <a:off x="0" y="44624"/>
            <a:ext cx="9144000" cy="934049"/>
            <a:chOff x="-36512" y="44624"/>
            <a:chExt cx="9180512" cy="93404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71800" y="44624"/>
              <a:ext cx="3522142" cy="934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tângulo 3"/>
            <p:cNvSpPr/>
            <p:nvPr/>
          </p:nvSpPr>
          <p:spPr>
            <a:xfrm>
              <a:off x="-36512" y="836712"/>
              <a:ext cx="2771800" cy="720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6372200" y="836712"/>
              <a:ext cx="2771800" cy="720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214282" y="1214422"/>
            <a:ext cx="878687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                                              “... é necessário que se esclareça que a terceirização condenada inicialmente pelos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i="1" dirty="0" smtClean="0">
                <a:solidFill>
                  <a:srgbClr val="000000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                                               </a:t>
            </a: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tribunais trabalhistas, era aquela que visava unicamente a sonegação de impostos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i="1" dirty="0" smtClean="0">
                <a:solidFill>
                  <a:srgbClr val="000000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                                                       </a:t>
            </a: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estatais ou a irresponsabilidade aos direitos devidos aos trabalhadores, por meio de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i="1" dirty="0" smtClean="0">
                <a:solidFill>
                  <a:srgbClr val="000000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                                                       </a:t>
            </a: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uma empresa interposta com caráter de prestação de serviços – como “uma cortina de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i="1" dirty="0" smtClean="0">
                <a:solidFill>
                  <a:srgbClr val="000000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                                                       </a:t>
            </a: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fumaça”.</a:t>
            </a: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ahoma" pitchFamily="34" charset="0"/>
              <a:ea typeface="Calibri" pitchFamily="34" charset="0"/>
              <a:cs typeface="Tahom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200" dirty="0" smtClean="0">
              <a:solidFill>
                <a:srgbClr val="000000"/>
              </a:solidFill>
              <a:latin typeface="Tahoma" pitchFamily="34" charset="0"/>
              <a:ea typeface="Calibri" pitchFamily="34" charset="0"/>
              <a:cs typeface="Tahom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  O artigo 455 da CLT destruiu qualquer tentativa de se criar a </a:t>
            </a: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“cortina de fumaça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” referida por Augusto Baraúna, já que fixou a responsabilidade subsidiária.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14282" y="3000372"/>
            <a:ext cx="8786874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          O Ilustre Juiz do Trabalho, Dr. Sérgio Pinto Martins, vê a questão sob o seguinte prisma</a:t>
            </a:r>
            <a:r>
              <a:rPr kumimoji="0" lang="pt-BR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: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8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1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                                                         “Não se pode afirmar, entretanto, que a terceirização deva restringir 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b="1" i="1" dirty="0" smtClean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                                                          </a:t>
            </a:r>
            <a:r>
              <a:rPr kumimoji="0" lang="pt-BR" sz="1200" b="1" i="1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atividade-meio da empresa, ficando a cargo do administrador decidir em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b="1" i="1" dirty="0" smtClean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                                                       </a:t>
            </a:r>
            <a:r>
              <a:rPr kumimoji="0" lang="pt-BR" sz="1200" b="1" i="1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  questão, desde que a terceirização seja lícita, sob pena de ser desvirtuado o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1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                                                         </a:t>
            </a:r>
            <a:r>
              <a:rPr kumimoji="0" lang="pt-BR" sz="1200" b="1" i="1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princípio da livre iniciativa contida no artigo 170 da Constituição”.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8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          Dispõe o artigo 170 da CF/88: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200" dirty="0" smtClean="0">
              <a:solidFill>
                <a:srgbClr val="000000"/>
              </a:solidFill>
              <a:latin typeface="Tahoma" pitchFamily="34" charset="0"/>
              <a:ea typeface="Times New Roman" pitchFamily="18" charset="0"/>
              <a:cs typeface="Tahom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                                                     Art. 170. A ordem econômica, fundada na valorização do trabalho humano e na livre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i="1" dirty="0" smtClean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                                                   </a:t>
            </a: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iniciativa, tem por fim assegurar a todos existência digna, conforme os ditames da justiça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i="1" dirty="0" smtClean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                                                  </a:t>
            </a: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social, observados os seguintes princípios: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                                                   (...)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                                                   IV - livre concorrência; 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6"/>
          <p:cNvGrpSpPr/>
          <p:nvPr/>
        </p:nvGrpSpPr>
        <p:grpSpPr>
          <a:xfrm>
            <a:off x="0" y="44624"/>
            <a:ext cx="9144000" cy="934049"/>
            <a:chOff x="-36512" y="44624"/>
            <a:chExt cx="9180512" cy="93404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71800" y="44624"/>
              <a:ext cx="3522142" cy="934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tângulo 3"/>
            <p:cNvSpPr/>
            <p:nvPr/>
          </p:nvSpPr>
          <p:spPr>
            <a:xfrm>
              <a:off x="-36512" y="836712"/>
              <a:ext cx="2771800" cy="720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6372200" y="836712"/>
              <a:ext cx="2771800" cy="720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AutoShape 8">
            <a:hlinkClick r:id="rId3"/>
          </p:cNvPr>
          <p:cNvSpPr>
            <a:spLocks noChangeArrowheads="1"/>
          </p:cNvSpPr>
          <p:nvPr/>
        </p:nvSpPr>
        <p:spPr bwMode="auto">
          <a:xfrm>
            <a:off x="4095750" y="3300413"/>
            <a:ext cx="952500" cy="257175"/>
          </a:xfrm>
          <a:prstGeom prst="roundRect">
            <a:avLst>
              <a:gd name="adj" fmla="val 61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/>
          </a:p>
        </p:txBody>
      </p:sp>
      <p:sp>
        <p:nvSpPr>
          <p:cNvPr id="21" name="AutoShape 8">
            <a:hlinkClick r:id="rId3"/>
          </p:cNvPr>
          <p:cNvSpPr>
            <a:spLocks noChangeArrowheads="1"/>
          </p:cNvSpPr>
          <p:nvPr/>
        </p:nvSpPr>
        <p:spPr bwMode="auto">
          <a:xfrm>
            <a:off x="4130675" y="3319463"/>
            <a:ext cx="952500" cy="257175"/>
          </a:xfrm>
          <a:prstGeom prst="roundRect">
            <a:avLst>
              <a:gd name="adj" fmla="val 61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1071546"/>
            <a:ext cx="9144000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                                                         (...)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ahoma" pitchFamily="34" charset="0"/>
              <a:ea typeface="Times New Roman" pitchFamily="18" charset="0"/>
              <a:cs typeface="Tahom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i="1" dirty="0" smtClean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                                                         </a:t>
            </a: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VII - redução das desigualdades regionais e sociais;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i="1" dirty="0" smtClean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                                                         VIII - busca do pleno emprego;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                                                         IX - tratamento favorecido para as empresas de pequeno porte constituídas sob as leis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i="1" dirty="0" smtClean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                                                        </a:t>
            </a: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brasileiras e que tenham sua sede e administração no País."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                                                        Parágrafo único. É assegurado a todos o livre exercício de qualquer atividade econômica,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i="1" dirty="0" smtClean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                                                        </a:t>
            </a: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independentemente de autorização de órgãos públicos, salvo nos casos previstos em lei.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               Valentin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Carrion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, em </a:t>
            </a: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“Comentários à Consolidação das Leis do Trabalho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”, assim trata da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subempreitada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200" dirty="0" smtClean="0">
              <a:solidFill>
                <a:srgbClr val="000000"/>
              </a:solidFill>
              <a:latin typeface="Tahoma" pitchFamily="34" charset="0"/>
              <a:ea typeface="Times New Roman" pitchFamily="18" charset="0"/>
              <a:cs typeface="Tahom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                                                     “Na </a:t>
            </a:r>
            <a:r>
              <a:rPr kumimoji="0" lang="pt-BR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subempreitada</a:t>
            </a: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, quem se comprometeu a efetuar certa obra a repassa a alguém para que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i="1" dirty="0" smtClean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                                                    </a:t>
            </a: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 este a execute parcial ou totalmente; assim procede a empresa construtora de todo um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i="1" dirty="0" smtClean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                                                     </a:t>
            </a: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edifício, quando subcontrata a carpintaria ou a eletricidade”.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                Por todas estas razões, legal se afigura a terceirização na Construção Civil, quando oriunda de um contrato de empreitada, mesmo quando a prestadora de serviços executa a atividade fim da contratante, não formando vínculo de emprego diretamente com esta, sendo inaplicável o disposto no inciso I da 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Súmula 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331 do C. TST, pois a empreitada e a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subempreitada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são aceitas como métodos válidos para a empresa contratante atingir seus fins sociais por força de todas as disposições constitucionais e infraconstitucionais citadas.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                Podemos citar como importante precedente a decisão proferida pelo Pleno do Tribunal Regional do Trabalho da 18ª Região, no julgamento do Mandado de Segurança processo nº 0000204-38.2011.5.18.0000, impetrado em face de ato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coator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praticado pelo Juiz da 1ª Vara do Trabalho de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Valparaiso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de Goiás, que deferiu tutela antecipada em Ação Civil Pública determinando à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Brookfield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de se abster de contratar empresas terceirizadas para a prestação de serviços ligados à sua atividade-fim, cuja decisão foi favorável a terceirização praticada através de contratos de empreitada, decisão esta integralmente mantida pelo C. TST.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6"/>
          <p:cNvGrpSpPr/>
          <p:nvPr/>
        </p:nvGrpSpPr>
        <p:grpSpPr>
          <a:xfrm>
            <a:off x="0" y="44624"/>
            <a:ext cx="9144000" cy="934049"/>
            <a:chOff x="-36512" y="44624"/>
            <a:chExt cx="9180512" cy="93404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71800" y="44624"/>
              <a:ext cx="3522142" cy="934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tângulo 3"/>
            <p:cNvSpPr/>
            <p:nvPr/>
          </p:nvSpPr>
          <p:spPr>
            <a:xfrm>
              <a:off x="-36512" y="836712"/>
              <a:ext cx="2771800" cy="720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6372200" y="836712"/>
              <a:ext cx="2771800" cy="720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AutoShape 8">
            <a:hlinkClick r:id="rId3"/>
          </p:cNvPr>
          <p:cNvSpPr>
            <a:spLocks noChangeArrowheads="1"/>
          </p:cNvSpPr>
          <p:nvPr/>
        </p:nvSpPr>
        <p:spPr bwMode="auto">
          <a:xfrm>
            <a:off x="4095750" y="3300413"/>
            <a:ext cx="952500" cy="257175"/>
          </a:xfrm>
          <a:prstGeom prst="roundRect">
            <a:avLst>
              <a:gd name="adj" fmla="val 61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/>
          </a:p>
        </p:txBody>
      </p:sp>
      <p:sp>
        <p:nvSpPr>
          <p:cNvPr id="21" name="AutoShape 8">
            <a:hlinkClick r:id="rId3"/>
          </p:cNvPr>
          <p:cNvSpPr>
            <a:spLocks noChangeArrowheads="1"/>
          </p:cNvSpPr>
          <p:nvPr/>
        </p:nvSpPr>
        <p:spPr bwMode="auto">
          <a:xfrm>
            <a:off x="4130675" y="3319463"/>
            <a:ext cx="952500" cy="257175"/>
          </a:xfrm>
          <a:prstGeom prst="roundRect">
            <a:avLst>
              <a:gd name="adj" fmla="val 61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42844" y="1142984"/>
            <a:ext cx="9001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/>
              <a:t>LICITUDE DA TERCEIRIZAÇÃO NA CONSTRUÇÃO CIVIL</a:t>
            </a:r>
            <a:endParaRPr lang="pt-BR" u="sng" dirty="0"/>
          </a:p>
        </p:txBody>
      </p:sp>
      <p:sp>
        <p:nvSpPr>
          <p:cNvPr id="18" name="Retângulo 17"/>
          <p:cNvSpPr/>
          <p:nvPr/>
        </p:nvSpPr>
        <p:spPr>
          <a:xfrm>
            <a:off x="142844" y="1785926"/>
            <a:ext cx="878687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latin typeface="Tahoma" pitchFamily="34" charset="0"/>
                <a:ea typeface="Calibri" pitchFamily="34" charset="0"/>
                <a:cs typeface="Tahoma" pitchFamily="34" charset="0"/>
              </a:rPr>
              <a:t>          </a:t>
            </a:r>
            <a:r>
              <a:rPr lang="pt-BR" sz="1200" dirty="0" smtClean="0">
                <a:latin typeface="Tahoma" pitchFamily="34" charset="0"/>
                <a:ea typeface="Calibri" pitchFamily="34" charset="0"/>
                <a:cs typeface="Tahoma" pitchFamily="34" charset="0"/>
              </a:rPr>
              <a:t>Pacificada a </a:t>
            </a:r>
            <a:r>
              <a:rPr lang="pt-BR" sz="1200" dirty="0" smtClean="0">
                <a:solidFill>
                  <a:srgbClr val="000000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legalidade da terceirização na Construção Civil, quando oriunda de um contrato de empreitada, mesmo quando a prestadora de serviços executa a atividade fim da contratante por força dos dispositivos legais mencionados, se faz necessário esclarecer situações fáticas que podem ocasionar a ilicitude da terceirização, por força da disposição contida no inciso I e III da Súmula 331 do C. TST.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pt-BR" sz="12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rgbClr val="000000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               Dispõe a referida Súmula: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2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i="1" dirty="0" smtClean="0">
                <a:solidFill>
                  <a:srgbClr val="000000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                                           331 - Contrato de prestação de serviços. Legalidade 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2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rgbClr val="000000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                                        I</a:t>
            </a:r>
            <a:r>
              <a:rPr lang="pt-BR" sz="1200" b="1" dirty="0" smtClean="0">
                <a:solidFill>
                  <a:srgbClr val="000000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 -</a:t>
            </a:r>
            <a:r>
              <a:rPr lang="pt-BR" sz="1200" dirty="0" smtClean="0">
                <a:solidFill>
                  <a:srgbClr val="000000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 A contratação de trabalhadores por empresa interposta é ilegal, formando-se o vínculo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rgbClr val="000000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                                        diretamente com o tomador dos serviços, salvo no caso de trabalho temporário.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2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i="1" dirty="0" smtClean="0">
                <a:solidFill>
                  <a:srgbClr val="000000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                                           (...)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2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rgbClr val="000000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                                      III </a:t>
            </a:r>
            <a:r>
              <a:rPr lang="pt-BR" sz="1200" b="1" dirty="0" smtClean="0">
                <a:solidFill>
                  <a:srgbClr val="000000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-</a:t>
            </a:r>
            <a:r>
              <a:rPr lang="pt-BR" sz="1200" dirty="0" smtClean="0">
                <a:solidFill>
                  <a:srgbClr val="000000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 Não forma vínculo de emprego com o tomador a contratação de serviços de vigilância (Lei nº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rgbClr val="000000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                                      7.102,  de 20.06.1983) e de conservação e limpeza, bem como a de serviços especializados ligados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dirty="0" smtClean="0">
                <a:solidFill>
                  <a:srgbClr val="000000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                                      à atividade-meio do tomador, desde que inexistente a pessoalidade e a subordinação direta.</a:t>
            </a:r>
            <a:endParaRPr lang="pt-BR" sz="1200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521495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        Para a plena licitude da terceirização, inicialmente, é preciso respeitar a autonomia do empreiteiro na direção e gerencia do seu negocio, sem qualquer interferência do tomador de serviços na direção da empreiteira contratada.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6"/>
          <p:cNvGrpSpPr/>
          <p:nvPr/>
        </p:nvGrpSpPr>
        <p:grpSpPr>
          <a:xfrm>
            <a:off x="0" y="44624"/>
            <a:ext cx="9144000" cy="934049"/>
            <a:chOff x="-36512" y="44624"/>
            <a:chExt cx="9180512" cy="93404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71800" y="44624"/>
              <a:ext cx="3522142" cy="934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tângulo 3"/>
            <p:cNvSpPr/>
            <p:nvPr/>
          </p:nvSpPr>
          <p:spPr>
            <a:xfrm>
              <a:off x="-36512" y="836712"/>
              <a:ext cx="2771800" cy="720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6372200" y="836712"/>
              <a:ext cx="2771800" cy="720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AutoShape 2" descr="data:image/jpeg;base64,/9j/4AAQSkZJRgABAQAAAQABAAD/2wCEAAkGBxQSEhQUEhQVFBUVGBQWFRYXFBQaGBYUFBQWFxQUFRcYHCggGBolHRUXITEhJSkrLi4uFx8zODMsNygtLisBCgoKDg0OGhAQGywkHSQsLCwsLCwsLCwsLCwsLCwsLCwsLCwsLCwsLCwsLCwsLCwsLCwsLCwsLCwsLCwsLCwsLP/AABEIAIwBZwMBIgACEQEDEQH/xAAcAAABBAMBAAAAAAAAAAAAAAACAwQFBgABBwj/xAA8EAABAwIEAwUFBgUEAwAAAAABAAIRAwQFEiExBkFREyJhcYEHMlKRoRRCkrHR8CNicsHhFTNDogiCsv/EABkBAQADAQEAAAAAAAAAAAAAAAIBAwQABf/EACoRAAICAgICAgAEBwAAAAAAAAABAgMRIQQxEhNBUTJSYZEUIkKBobHx/9oADAMBAAIRAxEAPwCr297qpKheeKqdOsE/pXGyyOJ7KkW+2vh1UvbX/j0VIoXSe297B3gKmUBdnRLbEBtKk7e8lUC1xLZTVriPQobQXBMuTKwKMuUDa3sjdP6dzKWclLhgelqQfRC0KyWYUHE5NoZAOZ7vyOyd0LkO0Oh6fojcEg+kr6uTZVrtfRVbx67dvT+x6EQTGnULfEJ5Rqh23y5r06eVC3S0/o8y3jTr72vsUARALQRAK8pMARLIWwFAjIW4WwFp7gBJMIt4JSNwshNXXZPuj1P6Lb6r8siJ8is75MEXrjzHMLIUab6p0b8j+qIYi7m0fVQuVWJ8WwkIWoSFteB+mx6H+ycwr4zUllFEoOLwwIWkcISE8gAIWiEZQVHACSQB1KnJGASEJCj7rGGjRgLz8h81DXdxWq+8/K34W6D1O5Wazm1Q62/0NNfDsn3pfqTV7itKl7zpPwt1P+PVQ1zjdV+lNoYOp1d8th9UjRsQOSeU6ICwWc62eo6Rur4dUNvbI0WReczyXO6kyl6dmByUhkhahZNvbNXljSEGUIRNYl4WoU4IyJwhKJ6Tc+EsHAEJB9RbqVU2qVQFAkjVR6ZXFcBJ3d4AoS7xDdTjJaojq6u4OixVu6xDVYn4i0U2ldQntC72UFKNlRbXE86Npaadz5BPadzpuqnSvCn9te9UHEujMtVvcQpixvlT6NyndO6jYqpwyWqRfrW/A56KXtr1c8tr/ZT1le9SqnHAuy70rhPKddViyvfFSVG52RA4k4yrqlc0qIpXKd07lcVuI7c2U3qsjZKtqAowZRcfo5PAlRv3N0cJ8ef+U/oXDXbH05/JMH0U2fQWivmWQ1LaKLOJXPa0ywALagqF1UboSSl+1c7claP4+ONJlH8DJPbQ+q3XJuvjy/ykchOrjP75BaptW7m5awSeewG5PQKmVsp/iLo1xhqIVWoymJeQB48z0HUppWxUEd0O/CmnZOqOzP8AQcmjoP1TxtNoEFUOT+C1QS72xoMQaNw75LT8UZ0PyTh9sDsm1SyQyxrDGtfFgNWg6ZSNDvOqt7TIkagqoVLZIlrm+6S3yJCuo5PrzlFd/H9uMMupCb3F0xm516DU/IKr0MQedHOd+Ip3QhXy5/5UULg4/Ex3c4m77gjxO/yUZUBcZe4u89h6J48hNKjh1WSy2yz8TNMK4Q/CgQ0I2tSQfG6I3Q81V4lmxcNQucke1JRNEbpJEBlyxrkDj6LXagBI7ArmWnVAE0q3EJlVvVxKgPq1xCY1rrf6KMucQAnVQ93i/ou2yxRJqviAHNQ93i8c1Xb7GfFQV3iszqrI15E5KJYrzGZ5qEvcUlQda/JlNHV1fGozy5CRJVr9Yodz1it9aMz5LPSOM8KWl1PbUWl3xt7r/wATd/WVQca9kThLrSsHdGVdD5B7RHzAXWAiC9qymEu0eFXdOHTPNGL8P3Nqf49F7B8USw+TxLfqo9lUheqCwEQQCDuCJBVVxv2cWNzJFM0Xn71I5dfFnun5LHPiP+lm2vm/mRwqneEc0/oX6s2N+ye6pSaDmXDenuPj+kmD81R72zq0HZKrH03D7rmkH0ndZJ1OPaN1fIUumWOheDqpK2xGFSKdwRzTunflVOBpjadJw/FR+yrBaX4O65DRxctU9h3EGuphUyqLlNM6nSuEsy43KqeHYmHAQVNUa0qlpoRN0rnbVP6NZVynUUhbXPIqAyRYKbpRFiY29fxTvtFOClmGksaxYHprit72VNzhvs3zcYB9N/RHxRO3oWr3YZpu74Z/Pok6NGSX1DJPXkOg6BRmCQWBzjJ3k7knclDjuKFjXRsB+wljQvDeBXF8ZbTBiNFWqnE4cYDtt/7Ki8TcW5mua078/wBeip7MWqNcSHamFbGltZZPshDR6OwzFgYYDrGuuynG1AfJcK4V4g7JpNQy9x1/sArzZ8RnKJPP6LvHB0oeW0XSq0b/AL1TB5B+qi/9eB31TGvjIAJnr8uaDSOUWux+XQ4eP5J6K8Kt0b4OeDOjco/f0Tr7aNyVXgeMktVuSRtISDn8yCmf+ot2Gq3UraaqSPHAt209VttcDfT1UZdYgGjdR/2h7yI2XCUcln+2iNFo3hPJRNEQNStVr9reclQQoolTcdSmta+A5qDusUAnVQN7xABOqlRbJwl2We4xLfVQt7i0c1Ub7iMmQCoSvizjzVsaWwSujEtl7jm+qgLvGZ5qDqXBKSJWiNODNPlfQ8r3xPNNX1CVJ4Vw1d3Mdjb1Hg/eykN/E6B9VcML9kN0/WvUp0R0Evd8hA+q0Qpb6Rjs5H2znMpezs6lV2Wkx9R3RjS4/ILuOE+yuyowameu4fG6G/hbH1JVvsrGnRblpU2U2jk1oA+i0w4sn2ZZclLo4lg3ssvKwmrktx/Oczvwt29StruRWLQuLWZ3yZmBGEARhaGUIIIwgCMIsaNhJXthSrtLK1NlRp+69ocPqlQjCDEjn+OeyW1qybdzrd2umr2T/STI9CufY57M7+2ktpiuzXvUjJjxYYd8pXoMIws86IM0Q5E4nkuqxzDlcC0jcOBBHoULXlep8WwK3um5biiyqOrm6jycNR6FUPG/Y1bvk2tV9E8mv77Pn7w+ZWaXHa6NUOUn2cpw3G30jqSV0ThrHWVhvr0VOx/2e31pJdRNRg+/S74jqQO831CrdrcupODmGCP3BWWyr7N1fI/Y9BUG5gjeIVC4Z46aRlrHK7ryKtDMXa7UH6rI4NM1p52iaZcmE9t77Noq4LkdUtSu8pn0UEOJaWV1BcSXkup0viOY+mjZ89fknTLjxWUWh2YkAg9eg0AXRjlnLWxGjLGbx4rnHHGPOY8Oa7mWOZvIiQ4DwiPVWXjDGhRYGA6iB6qhYZh77yqCRPToBzPmrYRXb6Jm2lhdlUqudVcSRJJnQfotus3jXK4f+pXdcD4Po0xIaC47kqUfgTIILB8k/cs6M/qXyefbOtJjmFKUcbezrKtHGHA+9SiCDvoud1XvYS2oDI6iCnhS6Jc3Bb/ctVHicxuf1SdTiEuJ1OsD9VV+2B8FqV3gR7sl2tseggToO8fPkrDZXXbDnGXU/wBlQ+GcFqXT4YDlGrnQY8vNdhw3BRSpho328/FU2JLo01PKyyHt7poGUaEbrdxf6aGUeM2QpukAa8/JU7HsVNMQHQRsAq1HJMtbLGC0a1HDyn8kocVY0d36rmRxR0zM+aw4tUqENYC5x5AEk+QCs9LZU74rsvN5jkc49VB3XEcbFM7LhDE7n3LWsAeb29mPOXwrLh3sXvH6161Kj4Cah+kD6q6HGZmnzYropd5jrnc1FVbonmu6YZ7GLNmtapWrHpIY3/rr9VbMK4QsraOxtqTSPvFuZ34nyVqhxjHZzGzzfhvDd3cf7NvVf45CG/idA+qt2Gex69qQar6VAeLi93yaI+q72hKvjRH5Msr5M5rhfsetKcGvUq1jzE5G/Juv1Vtw3hWzt4NG2pNI2dkBd+J0lTRQlXxriukUynJ9sBCURQlWorYJQlEUJTQGAViwrEgmBGEARhQyUEEYQNRBFjQQRhAEYQYkEEYQBGEWJBBGEARhBiQQVb4j4Dsr2TVpBlQ/8tPuv9Y0d6gqyBEEJJPscW09Hn3iz2WXVmDUon7TSGpLRFRo6uZrI8R8gqph2Lvp6SS38l6wC5T7YuDrVtB960ihVBaC1o7tZzjABaNnbnMOhlZbKV2jZTyWnhlXwrF80aqep1J5rlmHX5YVcLDGARusM4Hqwn5Is9XEDSYTuADpPNRlT2j02NygOLuemx6KIxbFQWxO6qF7SBcSuhBfJMpuPRI4jib7uoXHRvJvNdQ4OsxTpDTvHUrlWAEdq0nYLr+EXTHAEEcuiN30iI7WWWe1doFJAAhQ9J3NOKVyQqlo5odvtGncAqIxng+zuWntaLZ+IaOHkQlr2/y6/kmDuKGMHfPqNp5BJNi8G0cm4o9m9ag5xt/41MbD7wHTxUBgmFCq8B2kGHDY6bjzXf8ADsQa+S0yD4qI4o4RFUm5tWgVwO8zYVgPyqdDz2PVW+14wypVQjPOBHArZlJgbTDWgfvVTHagA9YXOaHEbmyHCC0kFpBBaQdWuB2KRvOMI5yq/FmrCxnJP8T4h3HiQDrHgeS59w7w/dYrXLKIGgl9R0hjB4kDfoE7tPtOKV2W9Bslxknkxv3nvPID/G69H4NhFK0pNpUGNY0bhojM6NXHqT1K10VfLPP5nJWoxOecP+xi1pQ66qPuXfCJZTHoDmPz9Ff8Mwa3tm5bejTpD+RgB9TuVIFCVtjFI8qUm+wSgKMoCrEBglCURQFJBBKEoihKaCwChKIoSkgsAoSiKEpILBKEoigKaAwSsWFYkEwIghCIKGSggjCAIwixIIIwgCIIMSDCMJMIwixIMIggCIIsSFAiCAIggxBhcz9vdNzrOhHuit3vPs3Bv5ldLCa4thlK6pPo12h9N4gj8iDyIOoKrmsrBbXJRkmzyKRlKeW90YiYC7XQ9ilqK2d9eq+lM9lDQT4OqDl5AFV3FXWtHGq7HsblYKVOi0NGSk1tFmw9d1jsi4xyz0KJqVnjHo57UcTuUhUJXZ8ftaNWnBa1w6QPoeXouO3TMtV9MS7KTGkmNxsqovJuuh44/UVw+plnxVnwS4DDmadeiqdMDbY/vdOrV7hOQwQi1kiLwdiwbHGvhroBVgYuGU8cLO7Ubr1Bj1V+4S4tzNDajw7oSdT09VW6y1NS6LRjDYaVxHiLFXis5s6DlyJ6rsGO4uw0+6RJ8VyfivDnPb2zZJaYeOjTsfL9Uqu9lVzlGGiw8C4uY38I8l0zDsVBG685YbfupOlphX3BeIO0EAw5TOs6uxWLZYPaVw527Tc24/jNH8Ro/wCVgG8fGPrt0XO+E+ErnE6mWg2GNI7Sq6Qxg8T9538o1XTcNxJ7oaf2FbPZxbmmLpo0pGqHMHIPc3+LHn3SnQt+LKeUpRhlMk+DuE6GG0ezoiXOg1Kh96o7qeg6AbfVTpWyhK3pYPJbyCUJSzqDuiAUiRPLqTCSkg4YkUJSvYumI13SYYTPhqUk0FpgFAU4bauImPLVJdg7pzy+vRJSX2Q4sSKAoy3WOcx67LZonNljXonlAwxEoSlH0iDljXolKli8CY84IkeinyivkjxbGhQlLUWF0xSc+NSQ9ogcgAdzvzCCjSc8w1uvSdvVJTWWvoLi8IRKEpzXtHNEkCNpBBE+ibFWRafQJJrsErFixMBiIIVsLmSggjCAImoMSDCMIAiCLEGEQQBEEWJCgRBAEQQYkGEQQBEEWIMIwkwiBRYkKBcF9s/DlaheOvabS6jWDczhrkeGhpa6NgQ0EHzXeAVtzQQQQCDuCJBHiFXOOUWQm4vKPK+G4zddm9zWufSpAZ3EEtYCQ0S7lJcFLezvEgLiq+oGw7c856DwXb+OsFFXDLqhRY1pNMua1jQAXMcHwABucseq8t06pbsSFlnUlo308uXknJ6R1zjy0oV6DqrA0VaYJa4bmNSx3UfkuZ2V7lc13Mcuo5hJnGKpYWFxIIjXoo9VQraWGXXcmLknD+5bceuKFajnpwHiJGgPjpzVWZWc3YkeSTWKxRwZ7LXJ56HLL6oPvu08SrJgfEgaYqDwPQg7yqnlWAqHFMmFso9kpxDbMZVJpe47UeE7hJ4Xb13Z30WOd2Tc9QtE5WSBmIGsSUwc8ldZ/wDHmxebm5rQezbSFMmDBc9wIHQmGn5hKMc6YJ2YflEq2GcXuYO8J2k89NhHRegOBaL22VI1WZH1JqOadxnMtB6HLGixvBdgK/2gWtIVQcwcG6ZviyTlnxhTxKsrq8XkN3JdkVE0UVF0ObPWPoYQEoXUcwIgkeHI+B5FXNaMqexFtj3pb3amsvEZj1kncIrqg2oGFwD25BEgET949JWqlGrEPqPLekNE+BcBJSeRzf8AbqOYDuIaRPUBwMeihJ9ktroeUxla1oMOFOpHUCRl/fggY/Mx79u6Q8dHDf0I19U27F0Zs7pOjnw0lw+HUQB5Qhc0z3XFoPvABpDgOsgx6QuVbO80KYjaB1TMRJ0yHmAAIynlqnFJrgGh7szhVEnT4PDRMAajRDKrmt5CGGPBpcJCylRfsx79O8BDTD/jJcCSfPRS4PHwQprIrUHfP9Z/+k5cw5qzgQDq1pJgBzgNZ8EyrC4bo6tU16so6/8ARIVGudpUeajZktc2nBd8Rho1T8ZS+g+UYkuwd+k4kEuGUkEEZw08/moejZODyWSyprmfpJ+LMTofVD2ZAyhxayZyANADviBjMD5FK3Nd7gGOfU0HeloaHDlJygzvtpAXKEo67yQ5J7H1BrmMplrmgucHOlwEsGkDrO6C5oQ2uwc8hgc2EmR5bhRVWln/ANw9pAgZms7rfhAAGi2XPkHtXZm6MdDAWt+HRsOH9UpeqWch9kehxhlAMbWIGVhZqAIBdPd06/4TVwW6lWq6M9VzoMtEMADhs6ANT5yhc4nVzi5x3cQBJ8gAPkr64yTbfyUzaaSRpYsWK4qMWBYsXHBhbCEIgixBhEEARBFiQYRhJhGEWJBhEEmEYKDEGEQQBECixIMIggBWwUWSKAogUmEQKgQYKp3EPsysLx5qOpupVHGXOpOy5jzJaQWz4wrgCtyg0mJNo84+0rhelhd3RFEONJ9IO75zEva4tfJj+k+qpF49pdLdAvU3GPCNviVJrK+YFhJp1GkZmEiDvoQYGh6BUGz9hlIPmrdvcz4WU2tcfNxJ/JUSqfllGmN38niziIWL0hifslw+pQFKmx1FzZy1WuJeSd8+bR48OXKFWrD2FsDv4125zelOkGk+rnGPko9bI9iOKgqY4OwV15eUKDG5g57S/SQKbSC9zugj8x1XpO24HsGUG2/2Wk6mNe+0OcXEQXl572bxlPcC4dtbMOFrRZSze8WjvOjYFx1IHSUlWQ7SGuvZjhb3Zjatb4NfUaPwtdCsmF4bStqYpUKbaVNuzWiBJ3J6nxKcyslWKKKnI2ShJWStSlgOTCUDaYztMukFuznAb8xMFbJQvJ+6YO4JEiRtopayjk8M2aeXtHgFzpgNL3ZZLt/AeSVpNlmctggOlgOhLTyPT9U1JeNWuGY+9LZa7nqJ0+aHNUkOzjMNBDe4GnduWdZ058gh4y+BeUfkeWoztAc0NOfUAkgwwnSU3o1A4PL2BgaA4Frie7OoIjeOiSc+qd3tEHMMrIyu8Ndt9D1QvqVToXtbse4zKSRqCSSfkpUJEOURZz82Ysax7OTmVJLR/OD/AGWPE0SASJfDoMHLExI21hNi+oSZNMT7xbThzh0c6dlvO9pljgJ0IIlrukjr4pKEsbC5RzoO2o9z+G9z2BwBp5TOYxIa5+35JWjlcHSKctexsMeXQHOgtfynyTY3Fb42jYwGaCDIgT8+vggNxV171MAkGBTgSDIPvTM7rvCZ3nAduALqzezADWuLXZiSS3eRyGv0SlQh1cMLAQ5ol+YyDlJECNtPqo41X6nM2XAh5y6EO3gTp9Vn2ipOfM3ONjl0iI2noeqXrl/j7+Q+yI6tmtL2McxjcwJ71T+I7Qw5jW/d05ogxodRb2YIqDvEuII6EDmUxF5WEEOpy0QHGnLiPhJnbyhB9pqd05myz3O4YHmM2qlV2N7/ANnOcF/wdOa0sq9wNNNwDSHElwJiXaaHRMClBcVBMOb3iHOlsy4GRGugnkge8uMugk7wIHoOS0VxktMoscX0aWLFitKjFixYuONhEEARBQyUGEQQBEEWJBhECgCIIsQYRAoAiCIkGEQKAIgiIMFEEmEQRJFAVuUARBEQUogUC2FBIcrcoFtRgkKVuUC2owcFKyUKxdg43KyUKxTg43K0StLRXYIMlalYhKRBhK0SsKEqSDCUJWLRSCaJQkrZQlJEGihJWyhKSCzRQlbKEpBZooStlCUkE0VpYViQTFixYu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1214422"/>
            <a:ext cx="9144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     Caso haja qualquer interferência do tomador de serviços na gestão e/ou na 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gerência 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da empresa tomadora de serviços, restará caracterizada a contratação por empresa interposta, culminando na ilicitude da terceirização perpetrada.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     Também é preciso observar que os contratos de empreitadas não devem ser pactuados com cláusula prevendo exclusividade na prestação de serviços.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     Ainda, a licitude da terceirização praticada por meio de empreitada é condicionada a absoluta inexistência de pessoalidade e subordinação direta dos empregados terceirizados para com o tomador de serviços.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     Para plena licitude da terceirização é preciso observar: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             </a:t>
            </a:r>
            <a:r>
              <a:rPr kumimoji="0" lang="pt-BR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 - </a:t>
            </a: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 absoluta autonomia das empreiteiras na gerência e gestão de seus negócios sem exclusividade com o tomador;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      - inexistência de pessoalidade dos trabalhadores terceirizados;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      - total e absoluta ausência de subordinação dos trabalhadores terceirizados.</a:t>
            </a:r>
            <a:endParaRPr kumimoji="0" lang="pt-B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1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 noGrp="1"/>
          </p:cNvGrpSpPr>
          <p:nvPr/>
        </p:nvGrpSpPr>
        <p:grpSpPr>
          <a:xfrm>
            <a:off x="457200" y="274638"/>
            <a:ext cx="8229600" cy="1143000"/>
            <a:chOff x="-36512" y="44624"/>
            <a:chExt cx="9180512" cy="93404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71800" y="44624"/>
              <a:ext cx="3522142" cy="934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tângulo 5"/>
            <p:cNvSpPr/>
            <p:nvPr/>
          </p:nvSpPr>
          <p:spPr>
            <a:xfrm>
              <a:off x="-36512" y="836712"/>
              <a:ext cx="2771800" cy="720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6372200" y="836712"/>
              <a:ext cx="2771800" cy="720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1571612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MEDIDAS SUGERIDAS PARA TERCEIRIZAÇÃO NA CONSTRUÇÃO CIVIL</a:t>
            </a:r>
            <a:endParaRPr kumimoji="0" 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2143116"/>
            <a:ext cx="9001156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    </a:t>
            </a: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- firmar contratos de empreitada respeitando as disposições legais que regem a matéria;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  - evitar pactuar contratos de empreitada global;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400" b="1" dirty="0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  - fiscalizar e gerir os serviços prestados pelas empreiteiras, sempre respeitando a autonomia do contratado na gerência e gestão do seu negócio;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400" b="1" dirty="0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  </a:t>
            </a: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- absoluta inexistência de pessoalidade dos trabalhados terceirizados na prestação dos serviços contratados;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  - jamais exercer qualquer espécie de subordinação aos trabalhadores terceirizados, conscientizando os departamentos de engenharia, segurança do trabalho e de Recursos humanos quanto à ilegalidade desta </a:t>
            </a: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prática</a:t>
            </a: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</a:t>
            </a:r>
            <a:r>
              <a:rPr kumimoji="0" lang="pt-BR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</a:t>
            </a: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- implementar eficiente controle de fiscalização de empreiteiros, com o intuito de controlar e fiscalizar o adimplemento de suas obrigações fiscais, tributárias, encargos trabalhistas, cumprimento de normas de segurança e medicina do </a:t>
            </a: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trabalho.</a:t>
            </a:r>
            <a:endParaRPr kumimoji="0" lang="pt-B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6"/>
          <p:cNvGrpSpPr/>
          <p:nvPr/>
        </p:nvGrpSpPr>
        <p:grpSpPr>
          <a:xfrm>
            <a:off x="0" y="44624"/>
            <a:ext cx="9144000" cy="934049"/>
            <a:chOff x="-36512" y="44624"/>
            <a:chExt cx="9180512" cy="93404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71800" y="44624"/>
              <a:ext cx="3522142" cy="934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tângulo 3"/>
            <p:cNvSpPr/>
            <p:nvPr/>
          </p:nvSpPr>
          <p:spPr>
            <a:xfrm>
              <a:off x="-36512" y="836712"/>
              <a:ext cx="2771800" cy="720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6372200" y="836712"/>
              <a:ext cx="2771800" cy="720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AutoShape 2" descr="data:image/jpeg;base64,/9j/4AAQSkZJRgABAQAAAQABAAD/2wCEAAkGBxQSEhQUEhQVFBUVGBQWFRYXFBQaGBYUFBQWFxQUFRcYHCggGBolHRUXITEhJSkrLi4uFx8zODMsNygtLisBCgoKDg0OGhAQGywkHSQsLCwsLCwsLCwsLCwsLCwsLCwsLCwsLCwsLCwsLCwsLCwsLCwsLCwsLCwsLCwsLCwsLP/AABEIAIwBZwMBIgACEQEDEQH/xAAcAAABBAMBAAAAAAAAAAAAAAACAwQFBgABBwj/xAA8EAABAwIEAwUFBgUEAwAAAAABAAIRAwQFEiExBkFREyJhcYEHMlKRoRRCkrHR8CNicsHhFTNDogiCsv/EABkBAQADAQEAAAAAAAAAAAAAAAIBAwQABf/EACoRAAICAgICAgAEBwAAAAAAAAABAgMRIQQxEhNBUTJSYZEUIkKBobHx/9oADAMBAAIRAxEAPwCr297qpKheeKqdOsE/pXGyyOJ7KkW+2vh1UvbX/j0VIoXSe297B3gKmUBdnRLbEBtKk7e8lUC1xLZTVriPQobQXBMuTKwKMuUDa3sjdP6dzKWclLhgelqQfRC0KyWYUHE5NoZAOZ7vyOyd0LkO0Oh6fojcEg+kr6uTZVrtfRVbx67dvT+x6EQTGnULfEJ5Rqh23y5r06eVC3S0/o8y3jTr72vsUARALQRAK8pMARLIWwFAjIW4WwFp7gBJMIt4JSNwshNXXZPuj1P6Lb6r8siJ8is75MEXrjzHMLIUab6p0b8j+qIYi7m0fVQuVWJ8WwkIWoSFteB+mx6H+ycwr4zUllFEoOLwwIWkcISE8gAIWiEZQVHACSQB1KnJGASEJCj7rGGjRgLz8h81DXdxWq+8/K34W6D1O5Wazm1Q62/0NNfDsn3pfqTV7itKl7zpPwt1P+PVQ1zjdV+lNoYOp1d8th9UjRsQOSeU6ICwWc62eo6Rur4dUNvbI0WReczyXO6kyl6dmByUhkhahZNvbNXljSEGUIRNYl4WoU4IyJwhKJ6Tc+EsHAEJB9RbqVU2qVQFAkjVR6ZXFcBJ3d4AoS7xDdTjJaojq6u4OixVu6xDVYn4i0U2ldQntC72UFKNlRbXE86Npaadz5BPadzpuqnSvCn9te9UHEujMtVvcQpixvlT6NyndO6jYqpwyWqRfrW/A56KXtr1c8tr/ZT1le9SqnHAuy70rhPKddViyvfFSVG52RA4k4yrqlc0qIpXKd07lcVuI7c2U3qsjZKtqAowZRcfo5PAlRv3N0cJ8ef+U/oXDXbH05/JMH0U2fQWivmWQ1LaKLOJXPa0ywALagqF1UboSSl+1c7claP4+ONJlH8DJPbQ+q3XJuvjy/ykchOrjP75BaptW7m5awSeewG5PQKmVsp/iLo1xhqIVWoymJeQB48z0HUppWxUEd0O/CmnZOqOzP8AQcmjoP1TxtNoEFUOT+C1QS72xoMQaNw75LT8UZ0PyTh9sDsm1SyQyxrDGtfFgNWg6ZSNDvOqt7TIkagqoVLZIlrm+6S3yJCuo5PrzlFd/H9uMMupCb3F0xm516DU/IKr0MQedHOd+Ip3QhXy5/5UULg4/Ex3c4m77gjxO/yUZUBcZe4u89h6J48hNKjh1WSy2yz8TNMK4Q/CgQ0I2tSQfG6I3Q81V4lmxcNQucke1JRNEbpJEBlyxrkDj6LXagBI7ArmWnVAE0q3EJlVvVxKgPq1xCY1rrf6KMucQAnVQ93i/ou2yxRJqviAHNQ93i8c1Xb7GfFQV3iszqrI15E5KJYrzGZ5qEvcUlQda/JlNHV1fGozy5CRJVr9Yodz1it9aMz5LPSOM8KWl1PbUWl3xt7r/wATd/WVQca9kThLrSsHdGVdD5B7RHzAXWAiC9qymEu0eFXdOHTPNGL8P3Nqf49F7B8USw+TxLfqo9lUheqCwEQQCDuCJBVVxv2cWNzJFM0Xn71I5dfFnun5LHPiP+lm2vm/mRwqneEc0/oX6s2N+ye6pSaDmXDenuPj+kmD81R72zq0HZKrH03D7rmkH0ndZJ1OPaN1fIUumWOheDqpK2xGFSKdwRzTunflVOBpjadJw/FR+yrBaX4O65DRxctU9h3EGuphUyqLlNM6nSuEsy43KqeHYmHAQVNUa0qlpoRN0rnbVP6NZVynUUhbXPIqAyRYKbpRFiY29fxTvtFOClmGksaxYHprit72VNzhvs3zcYB9N/RHxRO3oWr3YZpu74Z/Pok6NGSX1DJPXkOg6BRmCQWBzjJ3k7knclDjuKFjXRsB+wljQvDeBXF8ZbTBiNFWqnE4cYDtt/7Ki8TcW5mua078/wBeip7MWqNcSHamFbGltZZPshDR6OwzFgYYDrGuuynG1AfJcK4V4g7JpNQy9x1/sArzZ8RnKJPP6LvHB0oeW0XSq0b/AL1TB5B+qi/9eB31TGvjIAJnr8uaDSOUWux+XQ4eP5J6K8Kt0b4OeDOjco/f0Tr7aNyVXgeMktVuSRtISDn8yCmf+ot2Gq3UraaqSPHAt209VttcDfT1UZdYgGjdR/2h7yI2XCUcln+2iNFo3hPJRNEQNStVr9reclQQoolTcdSmta+A5qDusUAnVQN7xABOqlRbJwl2We4xLfVQt7i0c1Ub7iMmQCoSvizjzVsaWwSujEtl7jm+qgLvGZ5qDqXBKSJWiNODNPlfQ8r3xPNNX1CVJ4Vw1d3Mdjb1Hg/eykN/E6B9VcML9kN0/WvUp0R0Evd8hA+q0Qpb6Rjs5H2znMpezs6lV2Wkx9R3RjS4/ILuOE+yuyowameu4fG6G/hbH1JVvsrGnRblpU2U2jk1oA+i0w4sn2ZZclLo4lg3ssvKwmrktx/Oczvwt29StruRWLQuLWZ3yZmBGEARhaGUIIIwgCMIsaNhJXthSrtLK1NlRp+69ocPqlQjCDEjn+OeyW1qybdzrd2umr2T/STI9CufY57M7+2ktpiuzXvUjJjxYYd8pXoMIws86IM0Q5E4nkuqxzDlcC0jcOBBHoULXlep8WwK3um5biiyqOrm6jycNR6FUPG/Y1bvk2tV9E8mv77Pn7w+ZWaXHa6NUOUn2cpw3G30jqSV0ThrHWVhvr0VOx/2e31pJdRNRg+/S74jqQO831CrdrcupODmGCP3BWWyr7N1fI/Y9BUG5gjeIVC4Z46aRlrHK7ryKtDMXa7UH6rI4NM1p52iaZcmE9t77Noq4LkdUtSu8pn0UEOJaWV1BcSXkup0viOY+mjZ89fknTLjxWUWh2YkAg9eg0AXRjlnLWxGjLGbx4rnHHGPOY8Oa7mWOZvIiQ4DwiPVWXjDGhRYGA6iB6qhYZh77yqCRPToBzPmrYRXb6Jm2lhdlUqudVcSRJJnQfotus3jXK4f+pXdcD4Po0xIaC47kqUfgTIILB8k/cs6M/qXyefbOtJjmFKUcbezrKtHGHA+9SiCDvoud1XvYS2oDI6iCnhS6Jc3Bb/ctVHicxuf1SdTiEuJ1OsD9VV+2B8FqV3gR7sl2tseggToO8fPkrDZXXbDnGXU/wBlQ+GcFqXT4YDlGrnQY8vNdhw3BRSpho328/FU2JLo01PKyyHt7poGUaEbrdxf6aGUeM2QpukAa8/JU7HsVNMQHQRsAq1HJMtbLGC0a1HDyn8kocVY0d36rmRxR0zM+aw4tUqENYC5x5AEk+QCs9LZU74rsvN5jkc49VB3XEcbFM7LhDE7n3LWsAeb29mPOXwrLh3sXvH6161Kj4Cah+kD6q6HGZmnzYropd5jrnc1FVbonmu6YZ7GLNmtapWrHpIY3/rr9VbMK4QsraOxtqTSPvFuZ34nyVqhxjHZzGzzfhvDd3cf7NvVf45CG/idA+qt2Gex69qQar6VAeLi93yaI+q72hKvjRH5Msr5M5rhfsetKcGvUq1jzE5G/Juv1Vtw3hWzt4NG2pNI2dkBd+J0lTRQlXxriukUynJ9sBCURQlWorYJQlEUJTQGAViwrEgmBGEARhQyUEEYQNRBFjQQRhAEYQYkEEYQBGEWJBBGEARhBiQQVb4j4Dsr2TVpBlQ/8tPuv9Y0d6gqyBEEJJPscW09Hn3iz2WXVmDUon7TSGpLRFRo6uZrI8R8gqph2Lvp6SS38l6wC5T7YuDrVtB960ihVBaC1o7tZzjABaNnbnMOhlZbKV2jZTyWnhlXwrF80aqep1J5rlmHX5YVcLDGARusM4Hqwn5Is9XEDSYTuADpPNRlT2j02NygOLuemx6KIxbFQWxO6qF7SBcSuhBfJMpuPRI4jib7uoXHRvJvNdQ4OsxTpDTvHUrlWAEdq0nYLr+EXTHAEEcuiN30iI7WWWe1doFJAAhQ9J3NOKVyQqlo5odvtGncAqIxng+zuWntaLZ+IaOHkQlr2/y6/kmDuKGMHfPqNp5BJNi8G0cm4o9m9ag5xt/41MbD7wHTxUBgmFCq8B2kGHDY6bjzXf8ADsQa+S0yD4qI4o4RFUm5tWgVwO8zYVgPyqdDz2PVW+14wypVQjPOBHArZlJgbTDWgfvVTHagA9YXOaHEbmyHCC0kFpBBaQdWuB2KRvOMI5yq/FmrCxnJP8T4h3HiQDrHgeS59w7w/dYrXLKIGgl9R0hjB4kDfoE7tPtOKV2W9Bslxknkxv3nvPID/G69H4NhFK0pNpUGNY0bhojM6NXHqT1K10VfLPP5nJWoxOecP+xi1pQ66qPuXfCJZTHoDmPz9Ff8Mwa3tm5bejTpD+RgB9TuVIFCVtjFI8qUm+wSgKMoCrEBglCURQFJBBKEoihKaCwChKIoSkgsAoSiKEpILBKEoigKaAwSsWFYkEwIghCIKGSggjCAIwixIIIwgCIIMSDCMJMIwixIMIggCIIsSFAiCAIggxBhcz9vdNzrOhHuit3vPs3Bv5ldLCa4thlK6pPo12h9N4gj8iDyIOoKrmsrBbXJRkmzyKRlKeW90YiYC7XQ9ilqK2d9eq+lM9lDQT4OqDl5AFV3FXWtHGq7HsblYKVOi0NGSk1tFmw9d1jsi4xyz0KJqVnjHo57UcTuUhUJXZ8ftaNWnBa1w6QPoeXouO3TMtV9MS7KTGkmNxsqovJuuh44/UVw+plnxVnwS4DDmadeiqdMDbY/vdOrV7hOQwQi1kiLwdiwbHGvhroBVgYuGU8cLO7Ubr1Bj1V+4S4tzNDajw7oSdT09VW6y1NS6LRjDYaVxHiLFXis5s6DlyJ6rsGO4uw0+6RJ8VyfivDnPb2zZJaYeOjTsfL9Uqu9lVzlGGiw8C4uY38I8l0zDsVBG685YbfupOlphX3BeIO0EAw5TOs6uxWLZYPaVw527Tc24/jNH8Ro/wCVgG8fGPrt0XO+E+ErnE6mWg2GNI7Sq6Qxg8T9538o1XTcNxJ7oaf2FbPZxbmmLpo0pGqHMHIPc3+LHn3SnQt+LKeUpRhlMk+DuE6GG0ezoiXOg1Kh96o7qeg6AbfVTpWyhK3pYPJbyCUJSzqDuiAUiRPLqTCSkg4YkUJSvYumI13SYYTPhqUk0FpgFAU4bauImPLVJdg7pzy+vRJSX2Q4sSKAoy3WOcx67LZonNljXonlAwxEoSlH0iDljXolKli8CY84IkeinyivkjxbGhQlLUWF0xSc+NSQ9ogcgAdzvzCCjSc8w1uvSdvVJTWWvoLi8IRKEpzXtHNEkCNpBBE+ibFWRafQJJrsErFixMBiIIVsLmSggjCAImoMSDCMIAiCLEGEQQBEEWJCgRBAEQQYkGEQQBEEWIMIwkwiBRYkKBcF9s/DlaheOvabS6jWDczhrkeGhpa6NgQ0EHzXeAVtzQQQQCDuCJBHiFXOOUWQm4vKPK+G4zddm9zWufSpAZ3EEtYCQ0S7lJcFLezvEgLiq+oGw7c856DwXb+OsFFXDLqhRY1pNMua1jQAXMcHwABucseq8t06pbsSFlnUlo308uXknJ6R1zjy0oV6DqrA0VaYJa4bmNSx3UfkuZ2V7lc13Mcuo5hJnGKpYWFxIIjXoo9VQraWGXXcmLknD+5bceuKFajnpwHiJGgPjpzVWZWc3YkeSTWKxRwZ7LXJ56HLL6oPvu08SrJgfEgaYqDwPQg7yqnlWAqHFMmFso9kpxDbMZVJpe47UeE7hJ4Xb13Z30WOd2Tc9QtE5WSBmIGsSUwc8ldZ/wDHmxebm5rQezbSFMmDBc9wIHQmGn5hKMc6YJ2YflEq2GcXuYO8J2k89NhHRegOBaL22VI1WZH1JqOadxnMtB6HLGixvBdgK/2gWtIVQcwcG6ZviyTlnxhTxKsrq8XkN3JdkVE0UVF0ObPWPoYQEoXUcwIgkeHI+B5FXNaMqexFtj3pb3amsvEZj1kncIrqg2oGFwD25BEgET949JWqlGrEPqPLekNE+BcBJSeRzf8AbqOYDuIaRPUBwMeihJ9ktroeUxla1oMOFOpHUCRl/fggY/Mx79u6Q8dHDf0I19U27F0Zs7pOjnw0lw+HUQB5Qhc0z3XFoPvABpDgOsgx6QuVbO80KYjaB1TMRJ0yHmAAIynlqnFJrgGh7szhVEnT4PDRMAajRDKrmt5CGGPBpcJCylRfsx79O8BDTD/jJcCSfPRS4PHwQprIrUHfP9Z/+k5cw5qzgQDq1pJgBzgNZ8EyrC4bo6tU16so6/8ARIVGudpUeajZktc2nBd8Rho1T8ZS+g+UYkuwd+k4kEuGUkEEZw08/moejZODyWSyprmfpJ+LMTofVD2ZAyhxayZyANADviBjMD5FK3Nd7gGOfU0HeloaHDlJygzvtpAXKEo67yQ5J7H1BrmMplrmgucHOlwEsGkDrO6C5oQ2uwc8hgc2EmR5bhRVWln/ANw9pAgZms7rfhAAGi2XPkHtXZm6MdDAWt+HRsOH9UpeqWch9kehxhlAMbWIGVhZqAIBdPd06/4TVwW6lWq6M9VzoMtEMADhs6ANT5yhc4nVzi5x3cQBJ8gAPkr64yTbfyUzaaSRpYsWK4qMWBYsXHBhbCEIgixBhEEARBFiQYRhJhGEWJBhEEmEYKDEGEQQBECixIMIggBWwUWSKAogUmEQKgQYKp3EPsysLx5qOpupVHGXOpOy5jzJaQWz4wrgCtyg0mJNo84+0rhelhd3RFEONJ9IO75zEva4tfJj+k+qpF49pdLdAvU3GPCNviVJrK+YFhJp1GkZmEiDvoQYGh6BUGz9hlIPmrdvcz4WU2tcfNxJ/JUSqfllGmN38niziIWL0hifslw+pQFKmx1FzZy1WuJeSd8+bR48OXKFWrD2FsDv4125zelOkGk+rnGPko9bI9iOKgqY4OwV15eUKDG5g57S/SQKbSC9zugj8x1XpO24HsGUG2/2Wk6mNe+0OcXEQXl572bxlPcC4dtbMOFrRZSze8WjvOjYFx1IHSUlWQ7SGuvZjhb3Zjatb4NfUaPwtdCsmF4bStqYpUKbaVNuzWiBJ3J6nxKcyslWKKKnI2ShJWStSlgOTCUDaYztMukFuznAb8xMFbJQvJ+6YO4JEiRtopayjk8M2aeXtHgFzpgNL3ZZLt/AeSVpNlmctggOlgOhLTyPT9U1JeNWuGY+9LZa7nqJ0+aHNUkOzjMNBDe4GnduWdZ058gh4y+BeUfkeWoztAc0NOfUAkgwwnSU3o1A4PL2BgaA4Frie7OoIjeOiSc+qd3tEHMMrIyu8Ndt9D1QvqVToXtbse4zKSRqCSSfkpUJEOURZz82Ysax7OTmVJLR/OD/AGWPE0SASJfDoMHLExI21hNi+oSZNMT7xbThzh0c6dlvO9pljgJ0IIlrukjr4pKEsbC5RzoO2o9z+G9z2BwBp5TOYxIa5+35JWjlcHSKctexsMeXQHOgtfynyTY3Fb42jYwGaCDIgT8+vggNxV171MAkGBTgSDIPvTM7rvCZ3nAduALqzezADWuLXZiSS3eRyGv0SlQh1cMLAQ5ol+YyDlJECNtPqo41X6nM2XAh5y6EO3gTp9Vn2ipOfM3ONjl0iI2noeqXrl/j7+Q+yI6tmtL2McxjcwJ71T+I7Qw5jW/d05ogxodRb2YIqDvEuII6EDmUxF5WEEOpy0QHGnLiPhJnbyhB9pqd05myz3O4YHmM2qlV2N7/ANnOcF/wdOa0sq9wNNNwDSHElwJiXaaHRMClBcVBMOb3iHOlsy4GRGugnkge8uMugk7wIHoOS0VxktMoscX0aWLFitKjFixYuONhEEARBQyUGEQQBEEWJBhECgCIIsQYRAoAiCIkGEQKAIgiIMFEEmEQRJFAVuUARBEQUogUC2FBIcrcoFtRgkKVuUC2owcFKyUKxdg43KyUKxTg43K0StLRXYIMlalYhKRBhK0SsKEqSDCUJWLRSCaJQkrZQlJEGihJWyhKSCzRQlbKEpBZooStlCUkE0VpYViQTFixYu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1071546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PARECER QUANTO A ADESÃO AO TERMO DE AJUSTE DE CONDUTA PROPOSTO PELO MINISTÉRIO PÚBLICO EM TODO TERRITORIO </a:t>
            </a:r>
            <a:r>
              <a:rPr kumimoji="0" lang="pt-BR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NACIONAL</a:t>
            </a:r>
            <a:endParaRPr kumimoji="0" 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2000240"/>
            <a:ext cx="9144000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   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É de amplo conhecimento 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que o MPT tem atuado de forma ostensiva na tentativa de evitar que as empresas atuantes no ramo da construção civil terceirizem suas atividades através de contratos de empreitada.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   As intenções do MPT colidem frontalmente com as disposições legais que permitem a terceirização na construção civil por meio de contratos de empreitada.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   Entendemos que as empresas do ramo não devem ceder à pressão imposta pelo MPT, pois a legislação pátria garante a legalidade da terceirização praticada pelas empresas do ramo da construção civil, sendo certo que as empresas, ao aderirem aos termos e condições impostas pelo Termo de Ajuste de Conduta oferecido atualmente, certamente estarão diminuindo sua competitividade no mercado em decorrência do imensurável aumento nos encargos e custos para realização de seus empreendimentos, o que irá impactar frontalmente com o resultando das empresas.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             Sugerimos que as empresas, através dos instrumentos legais existentes, façam valer a legalidade das normas que regem a terceirização tanto na esfera administrativa quanto da esfera judicial, garantindo, assim, o princípio constitucional da segurança jurídica em nosso país.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2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3992</TotalTime>
  <Words>1480</Words>
  <Application>Microsoft Office PowerPoint</Application>
  <PresentationFormat>Apresentação na tela (4:3)</PresentationFormat>
  <Paragraphs>110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Azevedo Sodre Advogados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cbajona</dc:creator>
  <cp:lastModifiedBy>dsgai</cp:lastModifiedBy>
  <cp:revision>362</cp:revision>
  <cp:lastPrinted>2012-07-09T21:52:11Z</cp:lastPrinted>
  <dcterms:created xsi:type="dcterms:W3CDTF">2011-09-08T17:26:42Z</dcterms:created>
  <dcterms:modified xsi:type="dcterms:W3CDTF">2014-02-18T12:48:10Z</dcterms:modified>
</cp:coreProperties>
</file>