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81" r:id="rId2"/>
    <p:sldId id="1061" r:id="rId3"/>
    <p:sldId id="1221" r:id="rId4"/>
    <p:sldId id="1232" r:id="rId5"/>
    <p:sldId id="1231" r:id="rId6"/>
    <p:sldId id="1223" r:id="rId7"/>
    <p:sldId id="1227" r:id="rId8"/>
    <p:sldId id="1224" r:id="rId9"/>
    <p:sldId id="1225" r:id="rId10"/>
    <p:sldId id="1228" r:id="rId11"/>
    <p:sldId id="1230" r:id="rId12"/>
    <p:sldId id="1233" r:id="rId13"/>
    <p:sldId id="1202" r:id="rId14"/>
    <p:sldId id="1183" r:id="rId15"/>
    <p:sldId id="1209" r:id="rId16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20/03/2014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05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mara.gov.br/proposicoesWeb/prop_mostrarintegra;jsessionid=B1A9457224B1C9A7A522BE1C381E29E2.node2?codteor=1038097&amp;filename=Tramitacao-PL+178/201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Jurídico</a:t>
            </a: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18/3/2014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TACs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e acompanhamento legislativo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0522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err="1" smtClean="0"/>
              <a:t>TACs</a:t>
            </a:r>
            <a:r>
              <a:rPr lang="pt-BR" b="1" dirty="0" smtClean="0"/>
              <a:t>, </a:t>
            </a:r>
            <a:r>
              <a:rPr lang="pt-BR" b="1" dirty="0" err="1" smtClean="0"/>
              <a:t>ACPs</a:t>
            </a:r>
            <a:r>
              <a:rPr lang="pt-BR" b="1" dirty="0" smtClean="0"/>
              <a:t> e decisões que afetam o setor</a:t>
            </a:r>
          </a:p>
          <a:p>
            <a:pPr marL="0" lvl="1"/>
            <a:endParaRPr lang="pt-BR" dirty="0"/>
          </a:p>
          <a:p>
            <a:pPr marL="0" lvl="1"/>
            <a:r>
              <a:rPr lang="pt-BR" b="1" dirty="0"/>
              <a:t>STJ -juros e correção monetária </a:t>
            </a:r>
            <a:r>
              <a:rPr lang="pt-BR" dirty="0"/>
              <a:t>relativos a contratos de venda de imóveis devem ser incluídos na base de cálculo do PIS e da </a:t>
            </a:r>
            <a:r>
              <a:rPr lang="pt-BR" dirty="0" err="1"/>
              <a:t>Cofins</a:t>
            </a:r>
            <a:r>
              <a:rPr lang="pt-BR" dirty="0"/>
              <a:t>, confirmando acórdão do TRF4.</a:t>
            </a:r>
          </a:p>
          <a:p>
            <a:endParaRPr lang="pt-BR" b="1" dirty="0"/>
          </a:p>
          <a:p>
            <a:r>
              <a:rPr lang="pt-BR" b="1" dirty="0" smtClean="0"/>
              <a:t>Acompanhamento </a:t>
            </a:r>
            <a:r>
              <a:rPr lang="pt-BR" b="1" dirty="0"/>
              <a:t>Legislativo </a:t>
            </a:r>
            <a:r>
              <a:rPr lang="pt-BR" dirty="0"/>
              <a:t>-  Pedro Krahenbuhl – </a:t>
            </a:r>
            <a:r>
              <a:rPr lang="pt-BR" dirty="0" smtClean="0"/>
              <a:t>próxima reunião</a:t>
            </a:r>
          </a:p>
          <a:p>
            <a:endParaRPr lang="pt-BR" b="1" dirty="0"/>
          </a:p>
          <a:p>
            <a:r>
              <a:rPr lang="pt-BR" b="1" dirty="0" smtClean="0"/>
              <a:t>PL 178 – Eli Correa Jr</a:t>
            </a:r>
            <a:r>
              <a:rPr lang="pt-BR" dirty="0" smtClean="0"/>
              <a:t>. – aprovações CDU e CDC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Multa: 1% do valor pago + 0,5% ao 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Aviso com 6 meses de antecedência; informações mensais ao comprador</a:t>
            </a:r>
          </a:p>
          <a:p>
            <a:pPr lvl="1"/>
            <a:r>
              <a:rPr lang="pt-BR" dirty="0"/>
              <a:t>Site do Congresso -  link abaixo, ir até o final do arquivo  </a:t>
            </a:r>
          </a:p>
          <a:p>
            <a:pPr lvl="1"/>
            <a:r>
              <a:rPr lang="pt-BR" u="sng" dirty="0">
                <a:hlinkClick r:id="rId2"/>
              </a:rPr>
              <a:t>http://</a:t>
            </a:r>
            <a:r>
              <a:rPr lang="pt-BR" u="sng" dirty="0" smtClean="0">
                <a:hlinkClick r:id="rId2"/>
              </a:rPr>
              <a:t>www.camara.gov.br/proposicoesWeb/prop_mostrarintegra;jsessionid=B1A9457224B1C9A7A522BE1C381E29E2.node2?codteor=1038097&amp;filename=Tramitacao-PL+178/2011</a:t>
            </a:r>
            <a:r>
              <a:rPr lang="pt-BR" dirty="0" smtClean="0"/>
              <a:t> </a:t>
            </a:r>
          </a:p>
          <a:p>
            <a:pPr lvl="1"/>
            <a:endParaRPr lang="pt-BR" u="sng" dirty="0"/>
          </a:p>
          <a:p>
            <a:pPr lvl="0"/>
            <a:r>
              <a:rPr lang="pt-BR" b="1" dirty="0" smtClean="0"/>
              <a:t>Legislação tributária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Permuta – MP. 627 sobre o Decreto Lei 1.598/77 – Art. 3, 4 e 5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Imposto na Permuta - levado o assunto a CBIC e Secovi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1542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- Registros - Cartórios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Registro Eletrônico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ARISP </a:t>
            </a:r>
            <a:r>
              <a:rPr lang="pt-BR" dirty="0" smtClean="0"/>
              <a:t>– </a:t>
            </a:r>
            <a:r>
              <a:rPr lang="pt-BR" dirty="0" err="1" smtClean="0"/>
              <a:t>Lay-Out</a:t>
            </a:r>
            <a:r>
              <a:rPr lang="pt-BR" dirty="0" smtClean="0"/>
              <a:t> Ok. Piloto Caixa esta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Reuniões12/12 e 25/2  </a:t>
            </a:r>
            <a:r>
              <a:rPr lang="pt-BR" b="1" dirty="0"/>
              <a:t>– </a:t>
            </a:r>
            <a:r>
              <a:rPr lang="pt-BR" b="1" dirty="0" smtClean="0"/>
              <a:t>Brasília. Min. Planejamento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Registro Eletrônico – atualização de medidas </a:t>
            </a:r>
            <a:r>
              <a:rPr lang="pt-BR" dirty="0" smtClean="0"/>
              <a:t>- informatização </a:t>
            </a:r>
            <a:r>
              <a:rPr lang="pt-BR" dirty="0"/>
              <a:t>dos cartórios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Ajustes na penalização pelo não cumprimento de definição regulatória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de </a:t>
            </a:r>
            <a:r>
              <a:rPr lang="pt-BR" i="1" dirty="0" err="1" smtClean="0"/>
              <a:t>check-list</a:t>
            </a:r>
            <a:r>
              <a:rPr lang="pt-BR" dirty="0" smtClean="0"/>
              <a:t> unificado – envio para a CBIC em 30/12</a:t>
            </a:r>
          </a:p>
          <a:p>
            <a:endParaRPr lang="pt-BR" b="1" dirty="0" smtClean="0"/>
          </a:p>
          <a:p>
            <a:r>
              <a:rPr lang="pt-BR" b="1" dirty="0" smtClean="0"/>
              <a:t>Outros </a:t>
            </a:r>
            <a:r>
              <a:rPr lang="pt-BR" b="1" dirty="0"/>
              <a:t>encaminhamentos </a:t>
            </a:r>
            <a:r>
              <a:rPr lang="pt-BR" b="1" dirty="0" smtClean="0"/>
              <a:t>discutidos</a:t>
            </a:r>
            <a:r>
              <a:rPr lang="pt-BR" dirty="0" smtClean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Provimento com ARISP e CBIC/ Provimento SP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Extensão nacional – </a:t>
            </a:r>
            <a:r>
              <a:rPr lang="pt-BR" dirty="0" err="1" smtClean="0"/>
              <a:t>ex</a:t>
            </a:r>
            <a:r>
              <a:rPr lang="pt-BR" dirty="0" smtClean="0"/>
              <a:t>: Formulário de Referência CVM vs. Objeto e Pé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Suscitação </a:t>
            </a:r>
            <a:r>
              <a:rPr lang="pt-BR" b="1" dirty="0"/>
              <a:t>de dúvida com prazo menor ou </a:t>
            </a:r>
            <a:r>
              <a:rPr lang="pt-BR" b="1" dirty="0" smtClean="0"/>
              <a:t>Ouvidoria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Individualização/desmembramentos</a:t>
            </a:r>
            <a:r>
              <a:rPr lang="pt-BR" dirty="0" smtClean="0"/>
              <a:t>- </a:t>
            </a:r>
            <a:r>
              <a:rPr lang="pt-BR" dirty="0"/>
              <a:t>aplicativo </a:t>
            </a:r>
            <a:r>
              <a:rPr lang="pt-BR" dirty="0" smtClean="0"/>
              <a:t>– nova apresentação ARCA –agendamento proposto</a:t>
            </a:r>
          </a:p>
          <a:p>
            <a:endParaRPr lang="pt-BR" dirty="0"/>
          </a:p>
          <a:p>
            <a:pPr lvl="0"/>
            <a:r>
              <a:rPr lang="pt-BR" b="1" dirty="0"/>
              <a:t>ARISP – </a:t>
            </a:r>
            <a:r>
              <a:rPr lang="pt-BR" b="1" dirty="0" smtClean="0"/>
              <a:t>agenda – reunião 12/3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Agendamento de evento ARISP/ABRAINC/Secovi em abril para: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 de aplicativo individualização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sobre Provimento Corregedoria 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Termo </a:t>
            </a:r>
            <a:r>
              <a:rPr lang="pt-BR" dirty="0"/>
              <a:t>de Cooperação Técnica com ARISP e IRIB, para a criação desta instância,  em São Paulo e em seguida nos demais estados. 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9868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200391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Trabalho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Burocracia excessiva, desnecessária</a:t>
            </a:r>
            <a:endParaRPr lang="pt-BR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R$ 18 bi por ano,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Em média 12% do VGV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2 anos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adicionais</a:t>
            </a:r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Custo é do comprador e da sociedade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82782" y="2859438"/>
            <a:ext cx="8624887" cy="36659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>
                <a:latin typeface="Helvetica" charset="0"/>
                <a:cs typeface="Helvetica" charset="0"/>
              </a:rPr>
              <a:t>Encaminhamento:</a:t>
            </a:r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Produção de material em formato mais amigável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Evento em Brasília – 19/3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Governo Federal </a:t>
            </a:r>
            <a:r>
              <a:rPr lang="pt-BR" dirty="0" smtClean="0"/>
              <a:t>– envolvimento, evento 19/3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Imprensa</a:t>
            </a:r>
            <a:r>
              <a:rPr lang="pt-BR" dirty="0" smtClean="0"/>
              <a:t> – assessoria especial – Veja, Globo, Exame, </a:t>
            </a:r>
            <a:r>
              <a:rPr lang="pt-BR" dirty="0" err="1" smtClean="0"/>
              <a:t>Agestado</a:t>
            </a:r>
            <a:r>
              <a:rPr lang="pt-BR" dirty="0" smtClean="0"/>
              <a:t>, CBN, Valor – FSP e OESP indicaram publicação anterior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Municípios</a:t>
            </a:r>
            <a:r>
              <a:rPr lang="pt-BR" dirty="0" smtClean="0"/>
              <a:t> </a:t>
            </a:r>
            <a:r>
              <a:rPr lang="pt-BR" dirty="0"/>
              <a:t>– capitais e cidades com &gt; 500 mil de </a:t>
            </a:r>
            <a:r>
              <a:rPr lang="pt-BR" dirty="0" smtClean="0"/>
              <a:t>habitantes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Pilotos/ esforço por multiplicação de boas iniciativas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SP, RJ, Campinas?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i="1" dirty="0"/>
              <a:t>R</a:t>
            </a:r>
            <a:r>
              <a:rPr lang="pt-BR" i="1" dirty="0" smtClean="0"/>
              <a:t>anking </a:t>
            </a:r>
            <a:r>
              <a:rPr lang="pt-BR" dirty="0" smtClean="0"/>
              <a:t>– proposta FIPE – só se com apoio do Governo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Cartórios</a:t>
            </a:r>
            <a:r>
              <a:rPr lang="pt-BR" dirty="0" smtClean="0"/>
              <a:t> – registro eletrônico (com ARISP e Governo Federal</a:t>
            </a:r>
            <a:r>
              <a:rPr lang="pt-BR" dirty="0" smtClean="0"/>
              <a:t>)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ABRAINC – nomes para  reforço de 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6969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– outros pontos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2472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CADE - Lei </a:t>
            </a:r>
            <a:r>
              <a:rPr lang="pt-BR" b="1" dirty="0"/>
              <a:t>12.529/2011 </a:t>
            </a:r>
            <a:r>
              <a:rPr lang="pt-BR" dirty="0"/>
              <a:t>- aprovação prévia CADE p/ atos de concentração</a:t>
            </a:r>
            <a:r>
              <a:rPr lang="pt-BR" dirty="0" smtClean="0"/>
              <a:t>:</a:t>
            </a:r>
            <a:endParaRPr lang="pt-BR" dirty="0"/>
          </a:p>
          <a:p>
            <a:r>
              <a:rPr lang="pt-BR" dirty="0"/>
              <a:t> (i) um grupo com faturamento bruto anual ou vol. de negócios &gt;  R$ 750 MM e </a:t>
            </a:r>
          </a:p>
          <a:p>
            <a:r>
              <a:rPr lang="pt-BR" dirty="0"/>
              <a:t>(</a:t>
            </a:r>
            <a:r>
              <a:rPr lang="pt-BR" dirty="0" err="1"/>
              <a:t>ii</a:t>
            </a:r>
            <a:r>
              <a:rPr lang="pt-BR" dirty="0"/>
              <a:t>) um outro grupo com faturamento bruto anual ou vol. de negócios &gt; R$ 75 </a:t>
            </a:r>
            <a:r>
              <a:rPr lang="pt-BR" dirty="0" smtClean="0"/>
              <a:t>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Multa prevista por não submissão à aprovação prévia de R$ 60 mil a R$ 60 </a:t>
            </a:r>
            <a:r>
              <a:rPr lang="pt-BR" dirty="0" smtClean="0"/>
              <a:t>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Ato de concentração</a:t>
            </a:r>
            <a:r>
              <a:rPr lang="pt-BR" dirty="0"/>
              <a:t>: Fusão; aquisição direta ou indireta de controle ou partes via compra ou permuta de ações, quotas, </a:t>
            </a:r>
            <a:r>
              <a:rPr lang="pt-BR" dirty="0" smtClean="0"/>
              <a:t>títulos... </a:t>
            </a:r>
            <a:r>
              <a:rPr lang="pt-BR" dirty="0"/>
              <a:t>conversíveis em ações, ativos; incorporação de empresas; contrato associativo, consórcio, </a:t>
            </a:r>
            <a:r>
              <a:rPr lang="pt-BR" dirty="0" smtClean="0"/>
              <a:t>JV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BMA </a:t>
            </a:r>
            <a:r>
              <a:rPr lang="pt-BR" dirty="0"/>
              <a:t>- Bárbara </a:t>
            </a:r>
            <a:r>
              <a:rPr lang="pt-BR" dirty="0" err="1"/>
              <a:t>Rozenberg</a:t>
            </a:r>
            <a:r>
              <a:rPr lang="pt-BR" dirty="0"/>
              <a:t> </a:t>
            </a:r>
            <a:r>
              <a:rPr lang="pt-BR" dirty="0" smtClean="0"/>
              <a:t>- Discussão geral com IDRAC – minuta nos será enviada para avaliação sobre oportunidade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Banco de dados – compradores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Diminuição de risco sistêmico e de assimetria nas informações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BMA – consideração e possível proposta</a:t>
            </a:r>
          </a:p>
          <a:p>
            <a:endParaRPr lang="pt-BR" b="1" dirty="0" smtClean="0"/>
          </a:p>
          <a:p>
            <a:r>
              <a:rPr lang="pt-BR" b="1" dirty="0" smtClean="0"/>
              <a:t>Adequações </a:t>
            </a:r>
            <a:r>
              <a:rPr lang="pt-BR" b="1" dirty="0"/>
              <a:t>no Patrimônio de Afetação </a:t>
            </a:r>
            <a:r>
              <a:rPr lang="pt-BR" dirty="0"/>
              <a:t>- </a:t>
            </a:r>
            <a:r>
              <a:rPr lang="pt-BR" dirty="0" err="1"/>
              <a:t>Melhim</a:t>
            </a:r>
            <a:r>
              <a:rPr lang="pt-BR" dirty="0"/>
              <a:t> </a:t>
            </a:r>
            <a:r>
              <a:rPr lang="pt-BR" dirty="0" err="1"/>
              <a:t>Chaloub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ABECIP discute o tema para verificar pontos; retomar o assunto?</a:t>
            </a:r>
          </a:p>
          <a:p>
            <a:endParaRPr lang="pt-BR" dirty="0"/>
          </a:p>
          <a:p>
            <a:r>
              <a:rPr lang="pt-BR" b="1" dirty="0"/>
              <a:t>Associação Paulista de Consumidores</a:t>
            </a:r>
            <a:r>
              <a:rPr lang="pt-BR" dirty="0"/>
              <a:t>- Adriano se dispôs a verificar legitimidade da Associação, de sua constituição e de suas ações, para discussão sobre possíveis ações a respeito em próxima reunião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 smtClean="0"/>
              <a:t>Leilões Lei 4591 e 9541 </a:t>
            </a:r>
            <a:r>
              <a:rPr lang="pt-BR" dirty="0" smtClean="0"/>
              <a:t>–  Biasi Leilões – envio de apresentação </a:t>
            </a:r>
            <a:r>
              <a:rPr lang="pt-BR" smtClean="0"/>
              <a:t>às empresas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9140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Relações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de Trabalho (com Comitê 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RH)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Dissídio </a:t>
            </a:r>
            <a:r>
              <a:rPr lang="pt-BR" b="1" dirty="0"/>
              <a:t>– </a:t>
            </a:r>
            <a:r>
              <a:rPr lang="pt-BR" b="1" dirty="0" err="1"/>
              <a:t>Sinduscon</a:t>
            </a:r>
            <a:r>
              <a:rPr lang="pt-BR" b="1" dirty="0"/>
              <a:t> 21/1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Representação CPN e Núcleo de Negociação – nome </a:t>
            </a:r>
            <a:r>
              <a:rPr lang="pt-BR" dirty="0" smtClean="0"/>
              <a:t>ABRAINC – Marcello Zappia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b="1" dirty="0" err="1" smtClean="0"/>
              <a:t>Seconci</a:t>
            </a:r>
            <a:r>
              <a:rPr lang="pt-BR" dirty="0" smtClean="0"/>
              <a:t> – participação ABRAINC</a:t>
            </a:r>
          </a:p>
          <a:p>
            <a:pPr>
              <a:defRPr/>
            </a:pPr>
            <a:endParaRPr lang="pt-BR" dirty="0"/>
          </a:p>
          <a:p>
            <a:pPr lvl="0">
              <a:defRPr/>
            </a:pPr>
            <a:r>
              <a:rPr lang="pt-BR" b="1" dirty="0" smtClean="0"/>
              <a:t>Quotas – PCD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Anúncios publicados e a firma de convênios são relevantes.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 err="1" smtClean="0"/>
              <a:t>Sinduscon</a:t>
            </a:r>
            <a:r>
              <a:rPr lang="pt-BR" dirty="0" smtClean="0"/>
              <a:t> 21/1 – ação </a:t>
            </a:r>
            <a:r>
              <a:rPr lang="pt-BR" dirty="0" err="1" smtClean="0"/>
              <a:t>Swissport</a:t>
            </a:r>
            <a:r>
              <a:rPr lang="pt-BR" dirty="0" smtClean="0"/>
              <a:t> seria retrocesso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Agendamento de painel </a:t>
            </a:r>
            <a:r>
              <a:rPr lang="pt-BR" dirty="0"/>
              <a:t>com </a:t>
            </a:r>
            <a:r>
              <a:rPr lang="pt-BR" dirty="0" err="1"/>
              <a:t>Sinduscon</a:t>
            </a:r>
            <a:r>
              <a:rPr lang="pt-BR" dirty="0"/>
              <a:t> SP </a:t>
            </a:r>
            <a:r>
              <a:rPr lang="pt-BR" dirty="0" smtClean="0"/>
              <a:t>e </a:t>
            </a:r>
            <a:r>
              <a:rPr lang="pt-BR" dirty="0" err="1" smtClean="0"/>
              <a:t>Seconci</a:t>
            </a:r>
            <a:r>
              <a:rPr lang="pt-BR" dirty="0" smtClean="0"/>
              <a:t> para </a:t>
            </a:r>
            <a:r>
              <a:rPr lang="pt-BR" dirty="0"/>
              <a:t>tratar o </a:t>
            </a:r>
            <a:r>
              <a:rPr lang="pt-BR" dirty="0" smtClean="0"/>
              <a:t>assunto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lvl="0">
              <a:defRPr/>
            </a:pPr>
            <a:r>
              <a:rPr lang="pt-BR" b="1" dirty="0" smtClean="0"/>
              <a:t>MPT – 15ª Região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ecisões recentes: entendimento </a:t>
            </a:r>
            <a:r>
              <a:rPr lang="pt-BR" dirty="0"/>
              <a:t>pela legalidade das práticas adotadas, que se alinham à produtividade, especialização e menor </a:t>
            </a:r>
            <a:r>
              <a:rPr lang="pt-BR" i="1" dirty="0" err="1" smtClean="0"/>
              <a:t>turn</a:t>
            </a:r>
            <a:r>
              <a:rPr lang="pt-BR" i="1" dirty="0" smtClean="0"/>
              <a:t>-over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Parte </a:t>
            </a:r>
            <a:r>
              <a:rPr lang="pt-BR" dirty="0"/>
              <a:t>substancial de entendimentos controversos </a:t>
            </a:r>
            <a:r>
              <a:rPr lang="pt-BR" dirty="0" smtClean="0"/>
              <a:t> - questões </a:t>
            </a:r>
            <a:r>
              <a:rPr lang="pt-BR" dirty="0"/>
              <a:t>pontuais de práticas </a:t>
            </a:r>
            <a:r>
              <a:rPr lang="pt-BR" dirty="0" smtClean="0"/>
              <a:t>superadas. 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dirty="0" err="1" smtClean="0"/>
              <a:t>ACPs</a:t>
            </a:r>
            <a:r>
              <a:rPr lang="pt-BR" dirty="0" smtClean="0"/>
              <a:t> </a:t>
            </a:r>
            <a:r>
              <a:rPr lang="pt-BR" dirty="0"/>
              <a:t>na 18ª </a:t>
            </a:r>
            <a:r>
              <a:rPr lang="pt-BR" dirty="0" smtClean="0"/>
              <a:t>Região.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</a:t>
            </a:r>
            <a:r>
              <a:rPr lang="pt-BR" dirty="0"/>
              <a:t>sobre gestão de </a:t>
            </a:r>
            <a:r>
              <a:rPr lang="pt-BR" dirty="0" smtClean="0"/>
              <a:t>empreiteiros</a:t>
            </a:r>
            <a:r>
              <a:rPr lang="pt-BR" dirty="0"/>
              <a:t> </a:t>
            </a:r>
            <a:r>
              <a:rPr lang="pt-BR" dirty="0" smtClean="0"/>
              <a:t>- M. </a:t>
            </a:r>
            <a:r>
              <a:rPr lang="pt-BR" dirty="0"/>
              <a:t>Tereza </a:t>
            </a:r>
            <a:r>
              <a:rPr lang="pt-BR" dirty="0" smtClean="0"/>
              <a:t>Pereira </a:t>
            </a:r>
            <a:r>
              <a:rPr lang="pt-BR" dirty="0"/>
              <a:t>(</a:t>
            </a:r>
            <a:r>
              <a:rPr lang="pt-BR" dirty="0" err="1"/>
              <a:t>Brookfield</a:t>
            </a:r>
            <a:r>
              <a:rPr lang="pt-BR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4065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62935"/>
            <a:ext cx="8561387" cy="335528"/>
          </a:xfrm>
        </p:spPr>
        <p:txBody>
          <a:bodyPr lIns="0" tIns="0" rIns="0" bIns="0" anchor="t">
            <a:normAutofit/>
          </a:bodyPr>
          <a:lstStyle/>
          <a:p>
            <a:pPr algn="l" defTabSz="914145"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Conduta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172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/>
              <a:t>Cód</a:t>
            </a:r>
            <a:r>
              <a:rPr lang="pt-BR" b="1" u="sng" dirty="0"/>
              <a:t>. Conduta </a:t>
            </a:r>
            <a:r>
              <a:rPr lang="pt-BR" dirty="0"/>
              <a:t>-  relações ente membros, órgãos governamentais </a:t>
            </a:r>
            <a:r>
              <a:rPr lang="pt-BR" dirty="0" smtClean="0"/>
              <a:t>– Comitê de Responsabilidade Social (CD -  11/10/20130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Lei Anticorrupção – Lei 12.846/2013 – em vigor em 29/1/2014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Estrutura </a:t>
            </a:r>
            <a:r>
              <a:rPr lang="pt-BR" dirty="0"/>
              <a:t>de </a:t>
            </a:r>
            <a:r>
              <a:rPr lang="pt-BR" i="1" dirty="0" err="1"/>
              <a:t>Compliance</a:t>
            </a:r>
            <a:r>
              <a:rPr lang="pt-BR" dirty="0"/>
              <a:t> -  ABRAINC – Comitê de Responsabilidade Social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Aprovação até o final do semestre</a:t>
            </a:r>
            <a:endParaRPr lang="pt-BR" dirty="0"/>
          </a:p>
          <a:p>
            <a:endParaRPr lang="pt-BR" b="1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14326" y="2405082"/>
            <a:ext cx="8624887" cy="200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 </a:t>
            </a:r>
            <a:r>
              <a:rPr lang="pt-BR" b="1" dirty="0"/>
              <a:t>defesa da livre concorrência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</a:t>
            </a:r>
            <a:r>
              <a:rPr lang="pt-BR" dirty="0" smtClean="0"/>
              <a:t>terceirização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299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Modelo de Vendas – corretagem - </a:t>
            </a:r>
            <a:r>
              <a:rPr lang="pt-BR" dirty="0"/>
              <a:t>atualizações e tratamento das questões que impactam definições pelas empresas </a:t>
            </a:r>
            <a:r>
              <a:rPr lang="pt-BR" b="1" dirty="0"/>
              <a:t>– </a:t>
            </a:r>
            <a:r>
              <a:rPr lang="pt-BR" b="1" dirty="0" smtClean="0"/>
              <a:t>9h </a:t>
            </a:r>
            <a:r>
              <a:rPr lang="pt-BR" b="1" dirty="0"/>
              <a:t>às </a:t>
            </a:r>
            <a:r>
              <a:rPr lang="pt-BR" b="1" dirty="0" smtClean="0"/>
              <a:t>9:30h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de Negócios -  vendas mais sólidas – 9:30h às 10h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Encontros com Magistratura – </a:t>
            </a:r>
            <a:r>
              <a:rPr lang="pt-BR" b="1" dirty="0"/>
              <a:t>1</a:t>
            </a:r>
            <a:r>
              <a:rPr lang="pt-BR" b="1" dirty="0" smtClean="0"/>
              <a:t>0h às 10:30h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Outras atualizações – 10:30h às 11h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Cartórios, CADE, Associações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TACs</a:t>
            </a:r>
            <a:r>
              <a:rPr lang="pt-BR" dirty="0" smtClean="0"/>
              <a:t> e acompanhamento legislativo, com atraso de obras/ PL 178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Terceirização/MPT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79590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>
              <a:defRPr/>
            </a:pPr>
            <a:r>
              <a:rPr lang="pt-BR" sz="2400" b="1" dirty="0" smtClean="0"/>
              <a:t>Modelo </a:t>
            </a:r>
            <a:r>
              <a:rPr lang="pt-BR" sz="2400" b="1" dirty="0"/>
              <a:t>de Vendas – corretagem - </a:t>
            </a:r>
            <a:r>
              <a:rPr lang="pt-BR" sz="2400" dirty="0"/>
              <a:t>atualizações e tratamento das questões que impactam definições pelas empresas</a:t>
            </a:r>
          </a:p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>
              <a:defRPr/>
            </a:pPr>
            <a:r>
              <a:rPr lang="pt-BR" sz="2400" b="1" dirty="0" smtClean="0"/>
              <a:t>Modelo </a:t>
            </a:r>
            <a:r>
              <a:rPr lang="pt-BR" sz="2400" b="1" dirty="0"/>
              <a:t>de Negócios -  vendas mais sólidas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2400" b="1" dirty="0"/>
          </a:p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r>
              <a:rPr lang="pt-BR" sz="2400" b="1" dirty="0" smtClean="0"/>
              <a:t>Encontros </a:t>
            </a:r>
            <a:r>
              <a:rPr lang="pt-BR" sz="2400" b="1" dirty="0"/>
              <a:t>com </a:t>
            </a:r>
            <a:r>
              <a:rPr lang="pt-BR" sz="2400" b="1" dirty="0" smtClean="0"/>
              <a:t>Magistratura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24402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Aproximação MP</a:t>
            </a:r>
            <a:r>
              <a:rPr lang="pt-BR" dirty="0" smtClean="0"/>
              <a:t>: esclarecimentos sobre legalidade de ambas as práticas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 inicial Nelson Nery, sem vinculação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Propostas Rubens Carmo Elias, Marcelo </a:t>
            </a:r>
            <a:r>
              <a:rPr lang="pt-BR" dirty="0" err="1" smtClean="0"/>
              <a:t>Manhães</a:t>
            </a:r>
            <a:r>
              <a:rPr lang="pt-BR" dirty="0" smtClean="0"/>
              <a:t>, J. V. Amaral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Fechamento grupo/Comitê Jurídico</a:t>
            </a:r>
          </a:p>
          <a:p>
            <a:endParaRPr lang="pt-BR" dirty="0"/>
          </a:p>
          <a:p>
            <a:r>
              <a:rPr lang="pt-BR" b="1" dirty="0" smtClean="0"/>
              <a:t>Outras possíveis ações, </a:t>
            </a:r>
            <a:r>
              <a:rPr lang="pt-BR" dirty="0" smtClean="0"/>
              <a:t>para análise: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SDE </a:t>
            </a:r>
            <a:r>
              <a:rPr lang="pt-BR" dirty="0"/>
              <a:t>e </a:t>
            </a:r>
            <a:r>
              <a:rPr lang="pt-BR" dirty="0" smtClean="0"/>
              <a:t>DPDC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Ação Declaratória Coletiva Negativa, como proposto por Dra. Ada </a:t>
            </a:r>
            <a:r>
              <a:rPr lang="pt-BR" dirty="0" smtClean="0"/>
              <a:t>Pellegrino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003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- questão trabalhista, não </a:t>
            </a:r>
            <a:r>
              <a:rPr lang="pt-BR" dirty="0" smtClean="0"/>
              <a:t>consumerista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0859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Outros pontos </a:t>
            </a:r>
            <a:r>
              <a:rPr lang="pt-BR" dirty="0" smtClean="0"/>
              <a:t>– medidas preventivas </a:t>
            </a:r>
          </a:p>
          <a:p>
            <a:pPr lvl="0"/>
            <a:endParaRPr lang="pt-BR" dirty="0" smtClean="0"/>
          </a:p>
          <a:p>
            <a:r>
              <a:rPr lang="pt-BR" b="1" dirty="0" smtClean="0"/>
              <a:t>Questões trabalhistas </a:t>
            </a:r>
            <a:r>
              <a:rPr lang="pt-BR" dirty="0" smtClean="0"/>
              <a:t>– encontro com escritórios 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Palma de </a:t>
            </a:r>
            <a:r>
              <a:rPr lang="pt-BR" dirty="0" err="1"/>
              <a:t>Natale</a:t>
            </a:r>
            <a:r>
              <a:rPr lang="pt-BR" dirty="0"/>
              <a:t> &amp; </a:t>
            </a:r>
            <a:r>
              <a:rPr lang="pt-BR" dirty="0" err="1" smtClean="0"/>
              <a:t>Teracin</a:t>
            </a:r>
            <a:r>
              <a:rPr lang="pt-BR" dirty="0" smtClean="0"/>
              <a:t>, </a:t>
            </a:r>
            <a:r>
              <a:rPr lang="pt-BR" dirty="0" err="1" smtClean="0"/>
              <a:t>Valton</a:t>
            </a:r>
            <a:r>
              <a:rPr lang="pt-BR" dirty="0" smtClean="0"/>
              <a:t> Pessoa, Daniel Sgai, </a:t>
            </a:r>
            <a:r>
              <a:rPr lang="pt-BR" dirty="0" err="1" smtClean="0"/>
              <a:t>Demarest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Subordinação é ponto prioritário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Onerosidade é ponto complementar, menos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Questões fiscais </a:t>
            </a:r>
            <a:r>
              <a:rPr lang="pt-BR" dirty="0" smtClean="0"/>
              <a:t>– 0,16%</a:t>
            </a:r>
          </a:p>
          <a:p>
            <a:endParaRPr lang="pt-BR" b="1" dirty="0" smtClean="0"/>
          </a:p>
          <a:p>
            <a:r>
              <a:rPr lang="pt-BR" b="1" dirty="0" err="1" smtClean="0"/>
              <a:t>Distratos</a:t>
            </a:r>
            <a:r>
              <a:rPr lang="pt-BR" dirty="0" smtClean="0"/>
              <a:t>- devoluções – até 0,7% do valor de vendas</a:t>
            </a:r>
          </a:p>
          <a:p>
            <a:endParaRPr lang="pt-BR" b="1" dirty="0" smtClean="0"/>
          </a:p>
          <a:p>
            <a:r>
              <a:rPr lang="pt-BR" b="1" dirty="0" smtClean="0"/>
              <a:t>Maiores controles</a:t>
            </a:r>
          </a:p>
          <a:p>
            <a:endParaRPr lang="pt-BR" b="1" dirty="0" smtClean="0"/>
          </a:p>
          <a:p>
            <a:r>
              <a:rPr lang="pt-BR" b="1" dirty="0" smtClean="0"/>
              <a:t>Questões consumeristas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Forte crescimento de ações sobe o assunto – imagem/custos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IDEC, </a:t>
            </a:r>
            <a:r>
              <a:rPr lang="pt-BR" dirty="0" err="1" smtClean="0"/>
              <a:t>Idebec</a:t>
            </a:r>
            <a:r>
              <a:rPr lang="pt-BR" dirty="0" smtClean="0"/>
              <a:t>, MP-SP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Aumento de ações 2013/2014 – Corretagem e SATI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percentuais vs. dados reais e vs. outros tipos de ações?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413698"/>
            <a:ext cx="2135187" cy="30777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endParaRPr lang="en-US" sz="1000" dirty="0"/>
          </a:p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9832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05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Modelo Financeiro - </a:t>
            </a:r>
            <a:r>
              <a:rPr lang="pt-BR" dirty="0" smtClean="0"/>
              <a:t>pré-vendas</a:t>
            </a:r>
            <a:r>
              <a:rPr lang="pt-BR" dirty="0"/>
              <a:t>, repasses antecipados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Discussão com ABECIP – apetite restrito</a:t>
            </a:r>
          </a:p>
          <a:p>
            <a:endParaRPr lang="pt-BR" dirty="0"/>
          </a:p>
          <a:p>
            <a:r>
              <a:rPr lang="pt-BR" b="1" dirty="0" smtClean="0"/>
              <a:t>Alternativas a serem trabalhadas</a:t>
            </a:r>
            <a:r>
              <a:rPr lang="pt-B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Projetos piloto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</a:rPr>
              <a:t>Parecer para defesa de </a:t>
            </a:r>
            <a:r>
              <a:rPr lang="pt-BR" dirty="0" smtClean="0">
                <a:solidFill>
                  <a:srgbClr val="002060"/>
                </a:solidFill>
              </a:rPr>
              <a:t>tese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2060"/>
                </a:solidFill>
              </a:rPr>
              <a:t>Odebrecht </a:t>
            </a:r>
            <a:r>
              <a:rPr lang="pt-BR" dirty="0">
                <a:solidFill>
                  <a:srgbClr val="002060"/>
                </a:solidFill>
              </a:rPr>
              <a:t>- </a:t>
            </a:r>
            <a:r>
              <a:rPr lang="pt-BR" dirty="0"/>
              <a:t>extensão de Parecer escritório Ada Pelegrino para ABRAINC  - disponibilização de </a:t>
            </a:r>
            <a:r>
              <a:rPr lang="pt-BR" dirty="0" smtClean="0"/>
              <a:t>material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Min</a:t>
            </a:r>
            <a:r>
              <a:rPr lang="pt-BR" b="1" dirty="0"/>
              <a:t>. Fazenda e </a:t>
            </a:r>
            <a:r>
              <a:rPr lang="pt-BR" b="1" dirty="0" smtClean="0"/>
              <a:t>Justiça </a:t>
            </a:r>
            <a:r>
              <a:rPr lang="pt-BR" b="1" dirty="0"/>
              <a:t>- devolução de </a:t>
            </a:r>
            <a:r>
              <a:rPr lang="pt-BR" b="1" dirty="0" smtClean="0"/>
              <a:t>recursos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noção de opção e os desequilíbrios no </a:t>
            </a:r>
            <a:r>
              <a:rPr lang="pt-BR" dirty="0" smtClean="0"/>
              <a:t>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Bem de consumo vs. encomenda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Encontro com Magistrados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002060"/>
              </a:solidFill>
            </a:endParaRPr>
          </a:p>
          <a:p>
            <a:pPr lvl="1"/>
            <a:endParaRPr lang="pt-B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42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ADEMI-Tribunal de Justiça - RJ </a:t>
            </a:r>
            <a:endParaRPr lang="pt-BR" b="1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Rescisão pelo comprador - 9,5% iniciais sobre o valor da venda serão retidos pelo incorporador para suporte de despesas legais e de comercialização. Após isso, devolução de 75% dos recursos para o comprador.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Site-final do mês  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Encontro com Magistrados - conversa com ADEM-RJ – 23/2</a:t>
            </a:r>
          </a:p>
          <a:p>
            <a:pPr lvl="0"/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Gênese – relação pessoal com magistrado influente e com abertura para entender o setor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Abertura de fluxo operacional e margens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Encontros de trabalho, com presença limitada e sem maior publicidade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Produção de entendimentos e de documentos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Em São Paulo</a:t>
            </a:r>
          </a:p>
          <a:p>
            <a:pPr lvl="0"/>
            <a:endParaRPr lang="pt-BR" i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Há condições similares?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Em não havendo, como obter aproximação e esclarecimento?</a:t>
            </a:r>
          </a:p>
        </p:txBody>
      </p:sp>
    </p:spTree>
    <p:extLst>
      <p:ext uri="{BB962C8B-B14F-4D97-AF65-F5344CB8AC3E}">
        <p14:creationId xmlns:p14="http://schemas.microsoft.com/office/powerpoint/2010/main" val="2109285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Temas enviados a Secovi – 5/2 </a:t>
            </a:r>
            <a:r>
              <a:rPr lang="pt-BR" dirty="0" smtClean="0"/>
              <a:t>- encontro C. Bernardes/Des. Armando Toledo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Equilíbrio </a:t>
            </a:r>
            <a:r>
              <a:rPr lang="pt-BR" b="1" dirty="0"/>
              <a:t>das relações entre adquirente e </a:t>
            </a:r>
            <a:r>
              <a:rPr lang="pt-BR" b="1" dirty="0" smtClean="0"/>
              <a:t>incorporador </a:t>
            </a:r>
            <a:r>
              <a:rPr lang="pt-BR" dirty="0" smtClean="0"/>
              <a:t>- descrição </a:t>
            </a:r>
            <a:r>
              <a:rPr lang="pt-BR" dirty="0"/>
              <a:t>do </a:t>
            </a:r>
            <a:r>
              <a:rPr lang="pt-BR" dirty="0" smtClean="0"/>
              <a:t>negócio, </a:t>
            </a:r>
            <a:r>
              <a:rPr lang="pt-BR" dirty="0"/>
              <a:t>as obrigações/despesas incorridas, </a:t>
            </a:r>
            <a:r>
              <a:rPr lang="pt-BR" dirty="0" smtClean="0"/>
              <a:t>compromissos </a:t>
            </a:r>
            <a:r>
              <a:rPr lang="pt-BR" dirty="0"/>
              <a:t>assumidos </a:t>
            </a:r>
            <a:r>
              <a:rPr lang="pt-BR" dirty="0" smtClean="0"/>
              <a:t>no longo prazo </a:t>
            </a:r>
            <a:r>
              <a:rPr lang="pt-BR" dirty="0"/>
              <a:t>pretendida, o distrato e seu </a:t>
            </a:r>
            <a:r>
              <a:rPr lang="pt-BR" dirty="0" smtClean="0"/>
              <a:t>tratamento - </a:t>
            </a:r>
            <a:r>
              <a:rPr lang="pt-BR" i="1" dirty="0" smtClean="0"/>
              <a:t>Dra. Ada Pellegrino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Terceirização</a:t>
            </a:r>
            <a:r>
              <a:rPr lang="pt-BR" b="1" dirty="0"/>
              <a:t>, </a:t>
            </a:r>
            <a:r>
              <a:rPr lang="pt-BR" b="1" dirty="0" err="1"/>
              <a:t>sub-contratação</a:t>
            </a:r>
            <a:r>
              <a:rPr lang="pt-BR" b="1" dirty="0"/>
              <a:t> </a:t>
            </a:r>
            <a:r>
              <a:rPr lang="pt-BR" dirty="0"/>
              <a:t>– produtividade, especialização e o direito dos contratados. </a:t>
            </a:r>
            <a:r>
              <a:rPr lang="pt-BR" dirty="0" smtClean="0"/>
              <a:t>Outro tema: a </a:t>
            </a:r>
            <a:r>
              <a:rPr lang="pt-BR" dirty="0"/>
              <a:t>segurança no trabalho e mudanças na NR18.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Dr. Caputo, Dr. Pazzianotto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Tema adicional a ser discutido: </a:t>
            </a:r>
            <a:r>
              <a:rPr lang="pt-BR" b="1" dirty="0" smtClean="0"/>
              <a:t>Corretagem apartada</a:t>
            </a:r>
            <a:r>
              <a:rPr lang="pt-BR" dirty="0"/>
              <a:t> 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Propostas Secovi (Rodrigo Bicalho</a:t>
            </a:r>
            <a:r>
              <a:rPr lang="pt-BR" b="1" dirty="0" smtClean="0"/>
              <a:t>)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Associação de Loteamentos</a:t>
            </a:r>
            <a:r>
              <a:rPr lang="pt-BR" dirty="0"/>
              <a:t> </a:t>
            </a:r>
          </a:p>
          <a:p>
            <a:r>
              <a:rPr lang="pt-BR" dirty="0"/>
              <a:t>Julgamento pendente no STF em que o Secovi atua como </a:t>
            </a:r>
            <a:r>
              <a:rPr lang="pt-BR" i="1" dirty="0" err="1"/>
              <a:t>amicus</a:t>
            </a:r>
            <a:r>
              <a:rPr lang="pt-BR" i="1" dirty="0"/>
              <a:t> </a:t>
            </a:r>
            <a:r>
              <a:rPr lang="pt-BR" i="1" dirty="0" err="1"/>
              <a:t>curae</a:t>
            </a:r>
            <a:r>
              <a:rPr lang="pt-BR" dirty="0"/>
              <a:t>. Possibilidade que associado deixe a associação e seja liberado das taxas nos loteamentos fechados, planos urbanísticos integrados</a:t>
            </a:r>
            <a:r>
              <a:rPr lang="pt-BR" dirty="0" smtClean="0"/>
              <a:t>.</a:t>
            </a:r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Empreendimentos em Terrenos Contaminados</a:t>
            </a:r>
            <a:endParaRPr lang="pt-BR" dirty="0"/>
          </a:p>
          <a:p>
            <a:r>
              <a:rPr lang="pt-BR" dirty="0"/>
              <a:t>Esclarecimento sobre processo, sobre seu benefício à sociedade e recuperação dos terrenos. Trabalho prévio de identificação do nível de contaminação e plano de remediação para tornar a área compatível com o uso pretendido.  </a:t>
            </a:r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8863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07504" y="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251520" y="762000"/>
            <a:ext cx="8424936" cy="391901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r>
              <a:rPr lang="pt-BR" sz="2400" b="1" dirty="0"/>
              <a:t>Cartórios, CADE, </a:t>
            </a:r>
            <a:r>
              <a:rPr lang="pt-BR" sz="2400" b="1" dirty="0" smtClean="0"/>
              <a:t>Associações</a:t>
            </a:r>
          </a:p>
          <a:p>
            <a:endParaRPr lang="pt-BR" sz="2400" b="1" dirty="0"/>
          </a:p>
          <a:p>
            <a:endParaRPr lang="pt-BR" sz="2400" b="1" dirty="0"/>
          </a:p>
          <a:p>
            <a:r>
              <a:rPr lang="pt-BR" sz="2400" b="1" dirty="0" err="1"/>
              <a:t>TACs</a:t>
            </a:r>
            <a:r>
              <a:rPr lang="pt-BR" sz="2400" b="1" dirty="0"/>
              <a:t> e acompanhamento legislativo, com atraso de obras/ PL </a:t>
            </a:r>
            <a:r>
              <a:rPr lang="pt-BR" sz="2400" b="1" dirty="0" smtClean="0"/>
              <a:t>178</a:t>
            </a:r>
          </a:p>
          <a:p>
            <a:endParaRPr lang="pt-BR" sz="2400" b="1" dirty="0"/>
          </a:p>
          <a:p>
            <a:endParaRPr lang="pt-BR" sz="2400" b="1" dirty="0"/>
          </a:p>
          <a:p>
            <a:r>
              <a:rPr lang="pt-BR" sz="2400" b="1" dirty="0"/>
              <a:t>Terceirização/MPT</a:t>
            </a:r>
          </a:p>
          <a:p>
            <a:endParaRPr lang="pt-BR" sz="2800" b="1" dirty="0"/>
          </a:p>
          <a:p>
            <a:pPr>
              <a:defRPr/>
            </a:pP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85019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29622</TotalTime>
  <Words>1192</Words>
  <Application>Microsoft Office PowerPoint</Application>
  <PresentationFormat>Apresentação na tela (4:3)</PresentationFormat>
  <Paragraphs>257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</vt:lpstr>
      <vt:lpstr>Verdana</vt:lpstr>
      <vt:lpstr>Design padrão</vt:lpstr>
      <vt:lpstr>Apresentação do PowerPoint</vt:lpstr>
      <vt:lpstr>Pauta</vt:lpstr>
      <vt:lpstr>Apresentação do PowerPoint</vt:lpstr>
      <vt:lpstr>Modelo de vendas – atualizações e encaminhamento  </vt:lpstr>
      <vt:lpstr>Modelo de vendas – atualizações e encaminhamento  </vt:lpstr>
      <vt:lpstr>Modelo de Negócios  - vendas definitivas , equilíbrio nas relações  </vt:lpstr>
      <vt:lpstr>Encontros com Magistratura </vt:lpstr>
      <vt:lpstr>Encontros com Magistratura </vt:lpstr>
      <vt:lpstr>Apresentação do PowerPoint</vt:lpstr>
      <vt:lpstr>TACs e acompanhamento legislativo</vt:lpstr>
      <vt:lpstr>Aperfeiçoamento do Ciclo do Negócio - Registros - Cartórios</vt:lpstr>
      <vt:lpstr>Burocracia, Licenciamentos </vt:lpstr>
      <vt:lpstr>Aperfeiçoamento do Ciclo do Negócio – outros pontos</vt:lpstr>
      <vt:lpstr>Relações de Trabalho (com Comitê de RH) </vt:lpstr>
      <vt:lpstr>Código de Conduta ABRAINC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3012</cp:revision>
  <cp:lastPrinted>2013-12-11T19:29:55Z</cp:lastPrinted>
  <dcterms:created xsi:type="dcterms:W3CDTF">2009-08-13T21:08:28Z</dcterms:created>
  <dcterms:modified xsi:type="dcterms:W3CDTF">2014-03-20T19:23:47Z</dcterms:modified>
</cp:coreProperties>
</file>