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58" r:id="rId4"/>
    <p:sldId id="292" r:id="rId5"/>
    <p:sldId id="293" r:id="rId6"/>
    <p:sldId id="291" r:id="rId7"/>
    <p:sldId id="263" r:id="rId8"/>
    <p:sldId id="264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3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3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72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2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5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486B-6D80-4B91-96DD-6896B3231B30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09B2-0F87-4718-92B0-0AC39E93BF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7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iloeaoonline.n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7700" y="1618735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Propostas para os associados ABRAINC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07269" y="2959100"/>
            <a:ext cx="8898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Leilões relativos a Lei 9.514-97, os associados pagarão somente a publicidade legal obrigatória.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Isenção total de cobrança de taxas. 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3168675"/>
            <a:ext cx="577778" cy="3936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4457700"/>
            <a:ext cx="577778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282930" y="3429000"/>
            <a:ext cx="8280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venda do imóvel, caberá ao comprador o pagamento da porcentagem do leiloeiro conforme a Lei.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4" y="3435376"/>
            <a:ext cx="577778" cy="39365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2932" y="1618735"/>
            <a:ext cx="8551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Propostas para os associados ABRAINC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92199" y="3041626"/>
            <a:ext cx="86613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casos da Lei 4.591-64 caberá ao associado :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 pagamento da publicidade legal e,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uma pequena taxa administrativa no valor  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 R$ 600,00 para cada imóvel</a:t>
            </a:r>
          </a:p>
          <a:p>
            <a:endParaRPr lang="pt-BR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caso de venda do imóvel o associado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ficará isento do pagamento da taxa administrativa.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1" y="3035349"/>
            <a:ext cx="577778" cy="39365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82930" y="1618735"/>
            <a:ext cx="736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Propostas para os associados ABRAINC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31979" y="3429000"/>
            <a:ext cx="553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73300" y="4552435"/>
            <a:ext cx="553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-16707"/>
            <a:ext cx="7416138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814225" y="1339334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9.514 - 97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32794" y="2481641"/>
            <a:ext cx="63563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27.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vez consolidada a propriedade em seu nome, o fiduciário, no prazo de trinta dias, contados da data do registro de que trata o § 7ºdo artigo anterior, promoverá público leilão para a alienação do imóvel.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16" y="2481641"/>
            <a:ext cx="577778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77256" y="1680340"/>
            <a:ext cx="61396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1º.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Se, no primeiro público Leilão, o maior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lanceoferecido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inferior ao valor do imóvel, estipulado na forma do inciso VI do art. 24, será realizado o segundo Leilão, nos quinze dias seguintes.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2º.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segundo Leilão, será aceito o maior lance oferecido, desde que igual ou superior ao valor da dívida, das despesas, dos prêmios de seguro, dos encargos legais, inclusive tributos, e das contribuições condominiais.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39925" y="1745040"/>
            <a:ext cx="6407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3º.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os fins do disposto neste artigo, entende-se por: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- dívida: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saldo devedor da operação de alienação fiduciária, na data do leilão, nele incluídos os juros convencionais, as penalidades e os demais encargos contratuais;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- despesas: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soma das importâncias correspondentes aos encargos e custas de intimação e as necessárias à realização do público leilão, nestas compreendidas as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relativas aos anúncios e à comissão do leiloeiro.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63750" y="1613239"/>
            <a:ext cx="61845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4º.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cinco dias que se seguirem à venda do imóvel no leilão, o credo entregará ao devedor a importância que sobejar, considerando-se nela compreendido o valor da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indenização de benfeitorias, depois de deduzidos os valores da dívida e das despesas e encargos de que tratam os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§§ 2º e 3º, fato esse que importará em recíproca quitação, não se aplicando na parte final do art. 516 do Código Civil.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63750" y="1512839"/>
            <a:ext cx="61845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5º.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Se, no segundo leilão, o maior lance oferecido não for igual ou superior ao valor referido no § 2º,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considera-se-á</a:t>
            </a:r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extinta a dívida e exonerado o credor da obrigação de que trata o § 4º.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6º.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hipótese de que trata 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paragráfo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anterior, o credor, no prazo de cinco dias a contar da data do segundo leilão, dará ao devedor quitação da dívida, mediante termo próprio.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28" y="-5946"/>
            <a:ext cx="9987515" cy="68639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88828" y="1043611"/>
            <a:ext cx="85911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            Vamos abordar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pt-BR" sz="40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Apresentação do Leiloeiro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Dinâmica dos leilões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Nossos Clientes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Lei  9.514 / 97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Lei  5.491 /64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b="1" dirty="0" smtClean="0">
                <a:solidFill>
                  <a:schemeClr val="bg1"/>
                </a:solidFill>
              </a:rPr>
              <a:t>Proposta para associados </a:t>
            </a:r>
            <a:r>
              <a:rPr lang="pt-BR" sz="4000" b="1" dirty="0" err="1" smtClean="0">
                <a:solidFill>
                  <a:schemeClr val="bg1"/>
                </a:solidFill>
              </a:rPr>
              <a:t>Abrainc</a:t>
            </a:r>
            <a:r>
              <a:rPr lang="pt-BR" sz="4000" b="1" dirty="0" smtClean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72395" y="1946345"/>
            <a:ext cx="7288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63.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lícito estipular no contrato, sem prejuízo de outras sanções, que a falta de pagamento, por parte do adquirente ou contratante, de 3 prestações do preço da construção, quer estabelecidas inicialmente, quer alteradas ou criadas posteriormente, quando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fôr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caso, depois de prévia notificação com o prazo de 10 dias para purgação da mora, implique na rescisão do contrato, conforme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nêle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fixar, ou que, na falta de pagamento, pelo débito respondem os direitos à respectiva fração ideal de terreno e à parte construída adicionada, na forma abaixo estabelecida, se outra forma não fixar o contrato.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563211" y="1059934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4.591 - 64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84387" y="1754139"/>
            <a:ext cx="61845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1º.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débito não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fôr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liquidado no prazo de 10 dias, após solicitação da Comissão de Representantes, esta ficará, desde logo, de pleno direito, autorizada a efetuar, no prazo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fixar, em público leilão anunciado pela forma que o contrato previr, a venda, promessa de venda ou de cessão, ou a cessão da quota de terreno e correspondente parte construída e direitos, bem como a sub-rogação do contrato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construção.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63750" y="1752939"/>
            <a:ext cx="61845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2º.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maior lanço obtido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fôr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inferior ao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desembôlso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efetuado pelo inadimplente, para a quota do terreno e a construção, despesas acarretadas e as percentagens expressas no parágrafo seguinte será realizada nova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praça no prazo estipulado no contrato. Nesta segunda praça, será aceito o maior lanço apurado, ainda que inferior àquele total, (VETADO).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12157" y="1556941"/>
            <a:ext cx="663859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3º.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prazo de 24 horas após a realização do leilão final, o condomínio, por decisão unânime de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Assembléia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Geral em condições de igualdade com terceiros, terá preferência na aquisição dos bens, caso em que serão adjudicados ao condomínio.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4º.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preço que for apurado no leilão, serão deduzidas as quantias em débito, todas as despesas ocorridas, inclusive honorário de advogado e anúncios, e mais 5% a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comissão e 10% de multa compensatória, que reverterão em benefício do condomínio de todos os contratantes, com exceção do faltoso, ao qual será entregue o saldo, se houver.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35983" y="822742"/>
            <a:ext cx="63976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5º.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os fins das medidas estipuladas neste artigo, a Comissão de Representantes ficará investida de mandato irrevogável, isento do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impôsto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sêlo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 vigência do contrato geral de construção da obra, com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podêres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necessários para, em nome do condômino inadimplente,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efetuar as citadas transações, podendo para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êste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fim fixar preços, ajustar condições, sub-rogar o arrematante nos direitos e obrigações decorrentes do contrato de construção e da quota de terreno e construção; outorgar as competentes escrituras e contratos, receber preços, dar quitações; imitir o arrematante na posse do imóvel; transmitir domínio, direito e ação; responder pela evicção; receber citação, propor e variar de ações; e também dos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podêres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juditia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serem substabelecidos a advogado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lealmente habilitado;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70101" y="697091"/>
            <a:ext cx="65909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6º.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morte, falência ou concordata do condomínio ou sua dissolução, se se tratar de sociedade, não revogará o mandato de que trata o parágrafo anterior, o qual poderá ser exercido pela Comissão de Representantes até a conclusão dos pagamentos devidos, ainda que a unidade pertença a menor de idade.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7º.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eventuais débitos fiscais ou para com a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Previdência Social, não impedirão a alienação por leilão público. Neste caso, ao condômino somente será entregue o saldo, se houver, desde que prove estar quite com o Fisco e a Previdência Social, devendo a Comissão de Representantes, em caso contrário, consignar judicialmente a importância equivalente aos débitos existentes dando ciência do fato à entidade credora.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56618" y="1403340"/>
            <a:ext cx="61845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8º.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Independentemente das disposições </a:t>
            </a:r>
            <a:r>
              <a:rPr lang="pt-BR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dêste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artigo e seus parágrafos, e como penalidades preliminares, poderá o contrato de construção estabelecer a incidência de multas e juros de mora em caso de atraso no depósito de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contribuições sem prejuízo do disposto no parágrafo seguinte.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9º.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contrato poderá dispor que o valor das prestações pagas com atraso, seja corrigível em função da variação do índice geral de preços mensalmente publicado pelo Conselho Nacional de Economia, que reflita as oscilações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poder aquisitivo da moeda nacional.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1" y="0"/>
            <a:ext cx="741613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01081" y="2371636"/>
            <a:ext cx="57578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10º.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da Comissão de Representantes que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incorrer na falta prevista neste artigo, estará sujeito à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automática do mandato e deverá ser substituído </a:t>
            </a: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dispuser o contrato.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13087" cy="690522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12595" y="777797"/>
            <a:ext cx="3107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u="sng" dirty="0" smtClean="0">
                <a:solidFill>
                  <a:schemeClr val="bg1"/>
                </a:solidFill>
              </a:rPr>
              <a:t>Apresentação</a:t>
            </a:r>
            <a:endParaRPr lang="pt-BR" sz="4000" b="1" u="sng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0120" y="1870804"/>
            <a:ext cx="957993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Eduardo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Consentino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Leiloeiro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Oficial, matriculado na Junta Comercial do Estado de São Paulo, sob nº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616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Diretor Adjunto do Sindicato dos Leiloeiros </a:t>
            </a: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Suplente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Conselheiro da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Asociación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Americana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Formado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Administração de Empresas e pós-graduado em Gestão de Negócios, pela Fundação Getúlio Vargas – FGV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 na área  há 22 anos 	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76500" y="520026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i="1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Pioneiro </a:t>
            </a:r>
            <a:r>
              <a:rPr lang="pt-BR" i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Brasil a realizar </a:t>
            </a:r>
            <a:r>
              <a:rPr lang="pt-BR" i="1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pt-BR" i="1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- 1º leilão </a:t>
            </a:r>
            <a:r>
              <a:rPr lang="pt-BR" i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 </a:t>
            </a:r>
            <a:r>
              <a:rPr lang="pt-BR" i="1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presencial</a:t>
            </a:r>
          </a:p>
          <a:p>
            <a:pPr algn="just">
              <a:spcAft>
                <a:spcPts val="0"/>
              </a:spcAft>
            </a:pPr>
            <a:r>
              <a:rPr lang="pt-BR" i="1" dirty="0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- 1º leilão </a:t>
            </a:r>
            <a:r>
              <a:rPr lang="pt-BR" i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Alienação Fiduciária. </a:t>
            </a:r>
            <a:endParaRPr lang="pt-BR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12595" y="777797"/>
            <a:ext cx="4537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u="sng" dirty="0" err="1" smtClean="0">
                <a:solidFill>
                  <a:schemeClr val="bg1"/>
                </a:solidFill>
              </a:rPr>
              <a:t>Dinamica</a:t>
            </a:r>
            <a:r>
              <a:rPr lang="pt-BR" sz="4000" b="1" u="sng" dirty="0" smtClean="0">
                <a:solidFill>
                  <a:schemeClr val="bg1"/>
                </a:solidFill>
              </a:rPr>
              <a:t> dos leilões</a:t>
            </a:r>
            <a:endParaRPr lang="pt-BR" sz="4000" b="1" u="sng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8855" y="1701500"/>
            <a:ext cx="962246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Leilões Presenciais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 Própria, com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fácil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acesso, ao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  do metrô São Judas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uditório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 capacidade para 150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lugares 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Leilões Via internet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2001,utiliza o site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www.leilaoonline.net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leiloes via internet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Leilões Tele Presenciais 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48855" y="5040702"/>
            <a:ext cx="9622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96170" y="979818"/>
            <a:ext cx="5800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u="sng" dirty="0" smtClean="0">
                <a:solidFill>
                  <a:schemeClr val="bg1"/>
                </a:solidFill>
              </a:rPr>
              <a:t>Alguns dos nossos clientes</a:t>
            </a:r>
            <a:endParaRPr lang="pt-BR" sz="4000" b="1" u="sng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8" y="2502907"/>
            <a:ext cx="493142" cy="3359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489007" y="2468153"/>
            <a:ext cx="27895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</a:rPr>
              <a:t>Brazilian Securities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3" y="2953026"/>
            <a:ext cx="493142" cy="335987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81912" y="2918272"/>
            <a:ext cx="28696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</a:rPr>
              <a:t>Brazilian </a:t>
            </a:r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Mortgages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2" y="3424404"/>
            <a:ext cx="493142" cy="33598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474821" y="3389650"/>
            <a:ext cx="26035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Rossi Residencial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37" y="3906415"/>
            <a:ext cx="493142" cy="33598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467726" y="3871661"/>
            <a:ext cx="827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MAC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2" y="4388426"/>
            <a:ext cx="493142" cy="33598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50001" y="4353672"/>
            <a:ext cx="9509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pt-BR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7" y="4806643"/>
            <a:ext cx="493142" cy="335987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1442906" y="4771889"/>
            <a:ext cx="11095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EZTEC</a:t>
            </a:r>
            <a:endParaRPr lang="pt-BR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58" y="5256755"/>
            <a:ext cx="493142" cy="33598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446447" y="5222001"/>
            <a:ext cx="1329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KALLAS</a:t>
            </a:r>
            <a:endParaRPr lang="pt-BR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8" y="5674977"/>
            <a:ext cx="493142" cy="335987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1449987" y="5640223"/>
            <a:ext cx="36311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RODOBENS CONSÓRCIO</a:t>
            </a:r>
            <a:endParaRPr lang="pt-BR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32" y="2495813"/>
            <a:ext cx="493142" cy="335987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6053921" y="2461059"/>
            <a:ext cx="12041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METRÔ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37" y="2945932"/>
            <a:ext cx="493142" cy="33598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6046826" y="2911178"/>
            <a:ext cx="9845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CPTM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46" y="3417310"/>
            <a:ext cx="493142" cy="335987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6039735" y="338255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CET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1" y="3899321"/>
            <a:ext cx="493142" cy="33598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6032640" y="3864567"/>
            <a:ext cx="13420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SABESP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45346" y="1339334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9.514 - 97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75494" y="2481641"/>
            <a:ext cx="87241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seu artigo 27* estabelece os parâmetros do Leilão conforme abaixo: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*Art. 27.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vez consolidada a propriedade em seu nome, o fiduciário, no prazo de trinta dias, contados da data do registro de que trata o § 7ºdo artigo anterior, promoverá público leilão para a alienação do imóvel.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artigo 27 completo encontra-se ao final da apresentação (anexo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6" y="2481641"/>
            <a:ext cx="577778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63211" y="1059934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9.514 - 97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49209" y="1974335"/>
            <a:ext cx="4876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que realizamos.:</a:t>
            </a:r>
            <a:endParaRPr lang="pt-BR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7900" y="2856637"/>
            <a:ext cx="71016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da matrícula enviada pelo credor;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Orçamento dos editais;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do edital de Leilão;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dos Leilões presenciais e on-line;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de mala direta;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dos autos de Leilão.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3022650"/>
            <a:ext cx="577778" cy="3936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3568750"/>
            <a:ext cx="577778" cy="393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4127550"/>
            <a:ext cx="577778" cy="3936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4673650"/>
            <a:ext cx="577778" cy="393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5" y="5219750"/>
            <a:ext cx="577778" cy="3936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5" y="5765850"/>
            <a:ext cx="577778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0" y="0"/>
            <a:ext cx="9945680" cy="689763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0426" y="1946345"/>
            <a:ext cx="84770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paragrafo 1º do </a:t>
            </a:r>
            <a:r>
              <a:rPr lang="pt-BR" sz="2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artigo 63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 Lei, estabelece os parâmetros do Leilão conforme abaixo:</a:t>
            </a:r>
          </a:p>
          <a:p>
            <a:endParaRPr lang="pt-B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6" y="2032000"/>
            <a:ext cx="433418" cy="29529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63211" y="1059934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4.591 - 64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2114" y="2897138"/>
            <a:ext cx="87439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1º.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débito não for  liquidado no prazo de 10 dias, após solicitação da Comissão de Representantes, esta ficará, desde logo, de pleno direito, autorizada a efetuar, no prazo que fixar, </a:t>
            </a:r>
            <a:r>
              <a:rPr lang="pt-BR" sz="24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público leilão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anunciado pela forma que o contrato previr, a venda, promessa de venda ou de cessão, ou a cessão da quota de terreno e correspondente parte construída e direitos, bem como a sub-rogação do contrato de construção.</a:t>
            </a:r>
          </a:p>
          <a:p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artigo 63 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 encontra-se ao final da apresentação (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635443" y="1009134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4.591 - 64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80165" y="1834635"/>
            <a:ext cx="4671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que realizamos.:</a:t>
            </a:r>
            <a:endParaRPr lang="pt-BR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2200" y="2464139"/>
            <a:ext cx="8636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Verificação do contrato, AR do correio e 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documentação apresentada;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Orçamento dos editais;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Elaboração do edital de Leilão;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Realização dos Leilões presenciais e on-line;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Realização de mala direta; (caso a empresa desejar)</a:t>
            </a:r>
          </a:p>
          <a:p>
            <a:pPr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Realização dos autos de Leilão.</a:t>
            </a:r>
            <a:endParaRPr lang="pt-BR" sz="26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" y="2647975"/>
            <a:ext cx="577778" cy="3936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" y="3816374"/>
            <a:ext cx="577778" cy="393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" y="4438675"/>
            <a:ext cx="577778" cy="3936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2" y="5022875"/>
            <a:ext cx="577778" cy="393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2" y="5645175"/>
            <a:ext cx="577778" cy="3936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" y="6216675"/>
            <a:ext cx="577778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1729</Words>
  <Application>Microsoft Office PowerPoint</Application>
  <PresentationFormat>Papel A4 (210 x 297 mm)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Joao</cp:lastModifiedBy>
  <cp:revision>41</cp:revision>
  <dcterms:created xsi:type="dcterms:W3CDTF">2014-03-10T18:08:32Z</dcterms:created>
  <dcterms:modified xsi:type="dcterms:W3CDTF">2014-03-12T20:14:36Z</dcterms:modified>
</cp:coreProperties>
</file>