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1" r:id="rId2"/>
    <p:sldId id="1179" r:id="rId3"/>
    <p:sldId id="1180" r:id="rId4"/>
    <p:sldId id="1146" r:id="rId5"/>
    <p:sldId id="1207" r:id="rId6"/>
    <p:sldId id="1204" r:id="rId7"/>
    <p:sldId id="1149" r:id="rId8"/>
    <p:sldId id="1202" r:id="rId9"/>
    <p:sldId id="1206" r:id="rId10"/>
    <p:sldId id="1208" r:id="rId11"/>
    <p:sldId id="1209" r:id="rId12"/>
    <p:sldId id="1164" r:id="rId13"/>
    <p:sldId id="1187" r:id="rId14"/>
    <p:sldId id="1211" r:id="rId15"/>
    <p:sldId id="1189" r:id="rId16"/>
    <p:sldId id="1190" r:id="rId17"/>
    <p:sldId id="1203" r:id="rId18"/>
    <p:sldId id="1210" r:id="rId19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20/06/2014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38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9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31556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18/6/2014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Unificação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Extratos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27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Unificação de relatórios e extratos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776430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modelo que se deseja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Números de contrato, código para cada lançamento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a ser enviada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 com os </a:t>
            </a:r>
            <a:r>
              <a:rPr lang="pt-BR" dirty="0" smtClean="0"/>
              <a:t>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Caixa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mtClean="0"/>
              <a:t>ABECIP</a:t>
            </a:r>
            <a:endParaRPr lang="pt-BR" dirty="0" smtClean="0"/>
          </a:p>
          <a:p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568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Desequilíbrios – </a:t>
            </a:r>
            <a:r>
              <a:rPr lang="pt-BR" dirty="0" smtClean="0"/>
              <a:t>vendas pouco firmes, com desequilíbrios –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Defesa do Consumidor, Jurisprudência</a:t>
            </a:r>
          </a:p>
          <a:p>
            <a:endParaRPr lang="pt-BR" b="1" dirty="0"/>
          </a:p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r>
              <a:rPr lang="pt-BR" b="1" dirty="0" smtClean="0"/>
              <a:t>1 - Crédito e definições das empresas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Rating -  CETIP</a:t>
            </a:r>
          </a:p>
          <a:p>
            <a:endParaRPr lang="pt-BR" b="1" dirty="0" smtClean="0"/>
          </a:p>
          <a:p>
            <a:r>
              <a:rPr lang="pt-BR" b="1" dirty="0" smtClean="0"/>
              <a:t>2 - Modelo Financeiro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 - projetos piloto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Financiamento PJ viabilizado com sub-rogação de direitos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– ITBI, desistência da incorporação, efeitos/acolhimento pela Justiça (sentenças Rossi)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3 - Discussão sobre legislação e jurisprudência - desequilíbrios nas </a:t>
            </a:r>
            <a:r>
              <a:rPr lang="pt-BR" b="1" dirty="0" smtClean="0"/>
              <a:t>relações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Limpeza </a:t>
            </a:r>
            <a:r>
              <a:rPr lang="pt-BR" dirty="0"/>
              <a:t>do cenário em relação a atrasos de obra necessário para que se avance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08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8928992" cy="55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62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Posicionamento ABRAINC - </a:t>
            </a:r>
            <a:r>
              <a:rPr lang="pt-BR" sz="6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 do setor e de sua reputação</a:t>
            </a: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SP</a:t>
            </a:r>
            <a:r>
              <a:rPr lang="pt-BR" b="1" dirty="0"/>
              <a:t>: Contatos com Desembargador e EPM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Juízes conhecem a matéria e votam contra incorporadores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 com Bancos (presidentes) - contraproducente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Evento: sem novidades, não há mudanças nem atratividade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RJ: ADEMI – João Paulo Mattos + TJ - Juiz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Judicialização</a:t>
            </a:r>
            <a:r>
              <a:rPr lang="pt-BR" dirty="0" smtClean="0"/>
              <a:t> -  defesa do mais vulnerável – CDC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Construção de acordos e entendimentos pelo setor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ADEMI </a:t>
            </a:r>
            <a:r>
              <a:rPr lang="pt-BR" dirty="0"/>
              <a:t>e </a:t>
            </a:r>
            <a:r>
              <a:rPr lang="pt-BR" dirty="0" smtClean="0"/>
              <a:t>TJ-RJ - abertura </a:t>
            </a:r>
            <a:r>
              <a:rPr lang="pt-BR" dirty="0"/>
              <a:t>de fluxo operacional e </a:t>
            </a:r>
            <a:r>
              <a:rPr lang="pt-BR" dirty="0" smtClean="0"/>
              <a:t>margens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padronizado discutido com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Melhora no relacionamento com Judiciário e Sociedade demanda esclarecimentos, defesa do equilíbrio e possível revisão de práticas. Exemplos</a:t>
            </a:r>
          </a:p>
          <a:p>
            <a:r>
              <a:rPr lang="pt-B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Ex</a:t>
            </a:r>
            <a:r>
              <a:rPr lang="pt-BR" dirty="0"/>
              <a:t>: relação com clientes, contratos claros, taxas na intermediação e entrega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i="1" dirty="0"/>
          </a:p>
          <a:p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49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Rio de Janeiro </a:t>
            </a:r>
            <a:r>
              <a:rPr lang="pt-BR" dirty="0"/>
              <a:t>– ADEMI e TJ-RJ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por relação pessoal e por postura do </a:t>
            </a:r>
            <a:r>
              <a:rPr lang="pt-BR" dirty="0" smtClean="0"/>
              <a:t>TJ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de fluxo operacional e </a:t>
            </a:r>
            <a:r>
              <a:rPr lang="pt-BR" dirty="0" smtClean="0"/>
              <a:t>margens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Encontros de trabalho, com presença limitada e sem maior publicidade</a:t>
            </a:r>
          </a:p>
          <a:p>
            <a:endParaRPr lang="pt-BR" b="1" dirty="0"/>
          </a:p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completa Comitê Jurídico 20/5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dobre e demais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73600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Presidência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em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28/4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PR, MC, MPOE, PCEF, PB, Inês, Urbano, Maria Caldas </a:t>
            </a:r>
            <a:r>
              <a:rPr lang="pt-BR" dirty="0" smtClean="0"/>
              <a:t>– anúncio até início junho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</a:t>
            </a:r>
            <a:r>
              <a:rPr lang="pt-BR" dirty="0"/>
              <a:t>de mercado </a:t>
            </a:r>
            <a:r>
              <a:rPr lang="pt-BR" dirty="0" smtClean="0"/>
              <a:t>com </a:t>
            </a:r>
            <a:r>
              <a:rPr lang="pt-BR" dirty="0"/>
              <a:t>menor custo fiscal e a valorização da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da população </a:t>
            </a:r>
            <a:r>
              <a:rPr lang="pt-BR" dirty="0" smtClean="0"/>
              <a:t>não </a:t>
            </a:r>
            <a:r>
              <a:rPr lang="pt-BR" dirty="0"/>
              <a:t>atendida </a:t>
            </a:r>
            <a:r>
              <a:rPr lang="pt-BR" dirty="0" smtClean="0"/>
              <a:t>- TP</a:t>
            </a:r>
            <a:r>
              <a:rPr lang="pt-BR" dirty="0"/>
              <a:t>, prazos, taxas de juros e </a:t>
            </a: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Condições </a:t>
            </a:r>
            <a:r>
              <a:rPr lang="pt-BR" dirty="0"/>
              <a:t>iguais de averiguação de qualidade pelo agente </a:t>
            </a:r>
            <a:r>
              <a:rPr lang="pt-BR" dirty="0" smtClean="0"/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Trabalho – fiscalização,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Custo da Burocracia do </a:t>
            </a:r>
            <a:r>
              <a:rPr lang="pt-BR" dirty="0" smtClean="0"/>
              <a:t>Imóvel - registros </a:t>
            </a:r>
            <a:r>
              <a:rPr lang="pt-BR" dirty="0"/>
              <a:t>e </a:t>
            </a:r>
            <a:r>
              <a:rPr lang="pt-BR" dirty="0" smtClean="0"/>
              <a:t>licenciamentos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P</a:t>
            </a:r>
            <a:r>
              <a:rPr lang="pt-BR" b="1" dirty="0" smtClean="0"/>
              <a:t>ontos </a:t>
            </a:r>
            <a:r>
              <a:rPr lang="pt-BR" b="1" dirty="0"/>
              <a:t>de </a:t>
            </a:r>
            <a:r>
              <a:rPr lang="pt-BR" b="1" dirty="0" smtClean="0"/>
              <a:t>atenção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/>
              <a:t>sobre demografia e renda– reafirmar base utilizada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Fator social: famílias com filhos, famílias sem filhos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Qualidade: aprofundar debate sobre pontos levantados que podem voltar ao </a:t>
            </a:r>
            <a:r>
              <a:rPr lang="pt-BR" dirty="0" smtClean="0"/>
              <a:t>debate: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Aquecimento solar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Normas </a:t>
            </a:r>
            <a:r>
              <a:rPr lang="pt-BR" dirty="0"/>
              <a:t>de </a:t>
            </a:r>
            <a:r>
              <a:rPr lang="pt-BR" dirty="0" smtClean="0"/>
              <a:t>desempenho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Muros.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Novas questões – 5/6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SAC vs. </a:t>
            </a:r>
            <a:r>
              <a:rPr lang="pt-BR" dirty="0" err="1" smtClean="0"/>
              <a:t>Price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Demanda por produto para renda imediatamente superior a Faixa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23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Assuntos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tributários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desoneração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 – Desoneração – reunião 11/6 - </a:t>
            </a:r>
            <a:r>
              <a:rPr lang="pt-BR" b="1" dirty="0" err="1" smtClean="0"/>
              <a:t>Brookfield</a:t>
            </a:r>
            <a:r>
              <a:rPr lang="pt-BR" b="1" dirty="0" smtClean="0"/>
              <a:t>, Cury, </a:t>
            </a:r>
            <a:r>
              <a:rPr lang="pt-BR" b="1" dirty="0" err="1" smtClean="0"/>
              <a:t>Cyrela</a:t>
            </a:r>
            <a:r>
              <a:rPr lang="pt-BR" b="1" dirty="0" smtClean="0"/>
              <a:t>, MRV, Rossi, Tecnisa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- empresa para </a:t>
            </a:r>
            <a:r>
              <a:rPr lang="pt-BR" dirty="0"/>
              <a:t>centralização da </a:t>
            </a:r>
            <a:r>
              <a:rPr lang="pt-BR" dirty="0" smtClean="0"/>
              <a:t>construção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Ganho de até 2,6% da Folha, dependendo de nível de terceirização e benefícios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Cessão de mão de obra vs. empreitada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CEI da SPE (empreitada global) vs. CEI da construtora (prestação de serviços)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b="1" dirty="0"/>
              <a:t>2 – PL – Supersimples – Corretores de Imóveis – </a:t>
            </a:r>
            <a:r>
              <a:rPr lang="pt-BR" b="1" dirty="0" err="1"/>
              <a:t>art</a:t>
            </a:r>
            <a:r>
              <a:rPr lang="pt-BR" b="1" dirty="0"/>
              <a:t> OESP </a:t>
            </a:r>
            <a:r>
              <a:rPr lang="pt-BR" b="1" dirty="0" smtClean="0"/>
              <a:t>9/6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Aprovação pela Câmara em 3/6 de PL – Supersimples PME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Corretores – de 22% para 6% de contribuição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Inserção na inciso III, </a:t>
            </a:r>
            <a:r>
              <a:rPr lang="pt-BR" dirty="0" err="1"/>
              <a:t>Pár</a:t>
            </a:r>
            <a:r>
              <a:rPr lang="pt-BR" dirty="0"/>
              <a:t> 4º, art. 18, Lei Complementar 123/06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Senado, sanção presidencial, validade a partir de 1/1 do ano seguinte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Frente parlamentar Mista do Mercado Imobiliário – COFECI – 182 </a:t>
            </a:r>
            <a:r>
              <a:rPr lang="pt-BR" dirty="0" smtClean="0"/>
              <a:t>parlamentares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7492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Assuntos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tributários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desoneração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172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76"/>
            <a:ext cx="8816960" cy="60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4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</a:t>
            </a:r>
            <a:r>
              <a:rPr lang="pt-BR" sz="1700"/>
              <a:t>) </a:t>
            </a:r>
            <a:r>
              <a:rPr lang="pt-BR" sz="170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Atualizações e encaminhamentos</a:t>
            </a:r>
            <a:r>
              <a:rPr lang="pt-BR" dirty="0"/>
              <a:t> – </a:t>
            </a:r>
            <a:r>
              <a:rPr lang="pt-BR" dirty="0" smtClean="0"/>
              <a:t>15h </a:t>
            </a:r>
            <a:r>
              <a:rPr lang="pt-BR" dirty="0"/>
              <a:t>às </a:t>
            </a:r>
            <a:r>
              <a:rPr lang="pt-BR" dirty="0" smtClean="0"/>
              <a:t>15:45h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CETIP - banco de dados, consulta de crédito, </a:t>
            </a:r>
            <a:r>
              <a:rPr lang="pt-BR" i="1" dirty="0" err="1"/>
              <a:t>back-office</a:t>
            </a:r>
            <a:r>
              <a:rPr lang="pt-BR" dirty="0"/>
              <a:t>, registro eletrônico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FIPE - dados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com Caixa – </a:t>
            </a:r>
            <a:r>
              <a:rPr lang="pt-BR" dirty="0" smtClean="0"/>
              <a:t>27/5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Unificação de relatórios  e extratos </a:t>
            </a:r>
            <a:r>
              <a:rPr lang="pt-BR" dirty="0" smtClean="0"/>
              <a:t>– 15:45h às 16:30h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Outros </a:t>
            </a:r>
            <a:r>
              <a:rPr lang="pt-BR" b="1" dirty="0"/>
              <a:t>assuntos -</a:t>
            </a:r>
            <a:r>
              <a:rPr lang="pt-BR" dirty="0"/>
              <a:t> das </a:t>
            </a:r>
            <a:r>
              <a:rPr lang="pt-BR" dirty="0" smtClean="0"/>
              <a:t>16:30h às 17h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de Negócios – 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Desoneração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PMCV 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Outros </a:t>
            </a:r>
            <a:r>
              <a:rPr lang="pt-BR" dirty="0" smtClean="0"/>
              <a:t>pontos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CETIP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NDA aprovado, a ser assinado pela ABRAINC e CETIP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Reuniões quinzenais 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Rating compradores –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Interface incorporadoras –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Proposta: 4as- feiras, 17h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Mauro, Alcides, Mascaretti, Cássio, Eliane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0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055606" y="1052736"/>
            <a:ext cx="1532002" cy="486800"/>
            <a:chOff x="3397" y="803679"/>
            <a:chExt cx="2042669" cy="649067"/>
          </a:xfrm>
        </p:grpSpPr>
        <p:sp>
          <p:nvSpPr>
            <p:cNvPr id="31" name="Retângulo 30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tângulo 31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</a:t>
              </a:r>
              <a:endParaRPr lang="pt-BR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057781" y="1538777"/>
            <a:ext cx="1529827" cy="2371680"/>
            <a:chOff x="6297" y="1451735"/>
            <a:chExt cx="2042669" cy="3162240"/>
          </a:xfrm>
        </p:grpSpPr>
        <p:sp>
          <p:nvSpPr>
            <p:cNvPr id="29" name="Retângulo 28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CURY 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HM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802088" y="1052736"/>
            <a:ext cx="1532002" cy="486800"/>
            <a:chOff x="2332040" y="803679"/>
            <a:chExt cx="2042669" cy="649067"/>
          </a:xfrm>
        </p:grpSpPr>
        <p:sp>
          <p:nvSpPr>
            <p:cNvPr id="27" name="Retângulo 26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 PARCIALMENTE</a:t>
              </a:r>
              <a:endParaRPr lang="pt-BR" sz="135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802088" y="1539536"/>
            <a:ext cx="1532002" cy="2371680"/>
            <a:chOff x="2332040" y="1452747"/>
            <a:chExt cx="2042669" cy="3162240"/>
          </a:xfrm>
        </p:grpSpPr>
        <p:sp>
          <p:nvSpPr>
            <p:cNvPr id="25" name="Retângulo 24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EMCCAMP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48570" y="1052736"/>
            <a:ext cx="1532002" cy="486800"/>
            <a:chOff x="4660683" y="803679"/>
            <a:chExt cx="2042669" cy="649067"/>
          </a:xfrm>
        </p:grpSpPr>
        <p:sp>
          <p:nvSpPr>
            <p:cNvPr id="23" name="Retângulo 22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etângulo 23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EM CONTATO</a:t>
              </a:r>
              <a:endParaRPr lang="pt-BR" sz="135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48570" y="1539536"/>
            <a:ext cx="1532002" cy="2371680"/>
            <a:chOff x="4660683" y="1452747"/>
            <a:chExt cx="2042669" cy="3162240"/>
          </a:xfrm>
        </p:grpSpPr>
        <p:sp>
          <p:nvSpPr>
            <p:cNvPr id="21" name="Retângulo 20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BROOKFIELD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CYRELA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MOURA DUBEUX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MRV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ODEBRECHT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PDG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TECNISA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TENDA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TRISUL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WTORRE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295052" y="1052736"/>
            <a:ext cx="1532002" cy="486800"/>
            <a:chOff x="6989326" y="803679"/>
            <a:chExt cx="2042669" cy="649067"/>
          </a:xfrm>
        </p:grpSpPr>
        <p:sp>
          <p:nvSpPr>
            <p:cNvPr id="19" name="Retângulo 18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tângulo 19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SEM RESPOSTA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95052" y="1539536"/>
            <a:ext cx="1532002" cy="2371680"/>
            <a:chOff x="6989326" y="1452747"/>
            <a:chExt cx="2042669" cy="3162240"/>
          </a:xfrm>
        </p:grpSpPr>
        <p:sp>
          <p:nvSpPr>
            <p:cNvPr id="17" name="Retângulo 16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DIRECIONAL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EVEN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EZTEC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GAFISA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JHSF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JOÃO FORTES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RODOBENS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ROSSI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VIVER</a:t>
              </a:r>
              <a:endParaRPr lang="pt-BR" sz="1350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96030" y="1060784"/>
            <a:ext cx="1532002" cy="486800"/>
            <a:chOff x="3397" y="803679"/>
            <a:chExt cx="2042669" cy="649067"/>
          </a:xfrm>
        </p:grpSpPr>
        <p:sp>
          <p:nvSpPr>
            <p:cNvPr id="34" name="Retângulo 33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tângulo 34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200" u="sng" dirty="0"/>
                <a:t>TERMO CONFIDENCIALIDADE</a:t>
              </a:r>
              <a:endParaRPr lang="pt-BR" sz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98205" y="1546825"/>
            <a:ext cx="1529827" cy="2371680"/>
            <a:chOff x="6297" y="1451735"/>
            <a:chExt cx="2042669" cy="3162240"/>
          </a:xfrm>
        </p:grpSpPr>
        <p:sp>
          <p:nvSpPr>
            <p:cNvPr id="37" name="Retângulo 36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tângulo 37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 smtClean="0"/>
                <a:t>BROOKFIELD</a:t>
              </a:r>
              <a:endParaRPr lang="pt-BR" sz="1350" dirty="0"/>
            </a:p>
            <a:p>
              <a:pPr marL="0" lvl="1" defTabSz="600075">
                <a:lnSpc>
                  <a:spcPct val="90000"/>
                </a:lnSpc>
                <a:spcAft>
                  <a:spcPct val="15000"/>
                </a:spcAft>
              </a:pPr>
              <a:endParaRPr lang="pt-BR" sz="1350" dirty="0"/>
            </a:p>
          </p:txBody>
        </p:sp>
      </p:grp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" name="Retângulo 7"/>
          <p:cNvSpPr>
            <a:spLocks noChangeArrowheads="1"/>
          </p:cNvSpPr>
          <p:nvPr/>
        </p:nvSpPr>
        <p:spPr bwMode="auto">
          <a:xfrm>
            <a:off x="174625" y="4077072"/>
            <a:ext cx="8964612" cy="228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</a:t>
            </a:r>
            <a:r>
              <a:rPr lang="pt-BR" dirty="0"/>
              <a:t>, vendas, </a:t>
            </a:r>
            <a:r>
              <a:rPr lang="pt-BR" dirty="0" err="1"/>
              <a:t>distratos</a:t>
            </a:r>
            <a:r>
              <a:rPr lang="pt-BR" dirty="0"/>
              <a:t>, estoque, entregas, repasses, quitações, </a:t>
            </a:r>
            <a:r>
              <a:rPr lang="pt-BR" dirty="0" smtClean="0"/>
              <a:t>carteira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Desagregações </a:t>
            </a:r>
            <a:r>
              <a:rPr lang="pt-BR" dirty="0"/>
              <a:t>por </a:t>
            </a:r>
            <a:r>
              <a:rPr lang="pt-BR" dirty="0" smtClean="0"/>
              <a:t>empreendimento 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unidades para venda,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NDA – multa mais prejuízos - penalização FIPE para a ABRAINC, com distribuição às vitimadas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sobre andamento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dados de entregas e não só lançamentos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da coleta de dados em maio</a:t>
            </a:r>
          </a:p>
        </p:txBody>
      </p:sp>
      <p:sp>
        <p:nvSpPr>
          <p:cNvPr id="41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9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 Reunião com Caixa 27/5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97685" y="684113"/>
            <a:ext cx="8876565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Parâmetros de Crédito –  ajustes para maior alinhamento das vendas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Aviso prévio sobre </a:t>
            </a:r>
            <a:r>
              <a:rPr lang="pt-BR" smtClean="0"/>
              <a:t>mudanças; incluir </a:t>
            </a:r>
            <a:r>
              <a:rPr lang="pt-BR" dirty="0"/>
              <a:t>adiantamento quinzenal </a:t>
            </a:r>
            <a:r>
              <a:rPr lang="pt-BR"/>
              <a:t>de </a:t>
            </a:r>
            <a:r>
              <a:rPr lang="pt-BR" smtClean="0"/>
              <a:t>salários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Padronização de informações financeiras nos relatórios – </a:t>
            </a:r>
            <a:r>
              <a:rPr lang="pt-BR" dirty="0"/>
              <a:t>unificação dos critérios e campos em todos os bancos. </a:t>
            </a:r>
          </a:p>
          <a:p>
            <a:r>
              <a:rPr lang="pt-BR" b="1" dirty="0">
                <a:solidFill>
                  <a:srgbClr val="FF0000"/>
                </a:solidFill>
              </a:rPr>
              <a:t> 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b="1" u="sng" dirty="0" smtClean="0"/>
              <a:t>1 </a:t>
            </a:r>
            <a:r>
              <a:rPr lang="pt-BR" b="1" u="sng" dirty="0"/>
              <a:t>– Questões estruturais do setor:</a:t>
            </a:r>
            <a:endParaRPr lang="pt-BR" dirty="0"/>
          </a:p>
          <a:p>
            <a:r>
              <a:rPr lang="pt-BR" b="1" dirty="0"/>
              <a:t>Registro Eletrônico - </a:t>
            </a:r>
            <a:r>
              <a:rPr lang="pt-BR" dirty="0"/>
              <a:t>Implementação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Adriano Matias: prioridade Governo/CEF. Te3stes p/ plataforma e piloto neste </a:t>
            </a:r>
            <a:r>
              <a:rPr lang="pt-BR" dirty="0"/>
              <a:t>ano. 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Governo: interligação com </a:t>
            </a:r>
            <a:r>
              <a:rPr lang="pt-BR" dirty="0"/>
              <a:t>Receita Federal. 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Mensageria p/ </a:t>
            </a:r>
            <a:r>
              <a:rPr lang="pt-BR" dirty="0"/>
              <a:t>liquidação das operações e </a:t>
            </a:r>
            <a:r>
              <a:rPr lang="pt-BR" dirty="0" smtClean="0"/>
              <a:t>bancos-cartórios - CETIP</a:t>
            </a:r>
            <a:r>
              <a:rPr lang="pt-BR" dirty="0"/>
              <a:t>, Serasa, </a:t>
            </a:r>
            <a:r>
              <a:rPr lang="pt-BR" dirty="0" smtClean="0"/>
              <a:t>BMF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Acompanhamento </a:t>
            </a:r>
            <a:r>
              <a:rPr lang="pt-BR" dirty="0"/>
              <a:t>operacional não </a:t>
            </a:r>
            <a:r>
              <a:rPr lang="pt-BR" dirty="0" smtClean="0"/>
              <a:t>possível </a:t>
            </a:r>
            <a:r>
              <a:rPr lang="pt-BR" dirty="0"/>
              <a:t>por </a:t>
            </a:r>
            <a:r>
              <a:rPr lang="pt-BR" dirty="0" smtClean="0"/>
              <a:t>Confidencialidade</a:t>
            </a:r>
          </a:p>
          <a:p>
            <a:pPr marL="285750" indent="-285750">
              <a:buFontTx/>
              <a:buChar char="-"/>
            </a:pPr>
            <a:r>
              <a:rPr lang="pt-BR" u="sng" dirty="0" smtClean="0"/>
              <a:t>Agenda de acompanhamento – como implementá-la?</a:t>
            </a:r>
            <a:endParaRPr lang="pt-BR" u="sng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Recursos bloqueados </a:t>
            </a:r>
            <a:r>
              <a:rPr lang="pt-BR" dirty="0"/>
              <a:t>– encaminhamentos por aperfeiçoamentos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Entendimentos Caixa- BACEN p/ desembolsos </a:t>
            </a:r>
            <a:r>
              <a:rPr lang="pt-BR" dirty="0"/>
              <a:t>no Associativo e </a:t>
            </a:r>
            <a:r>
              <a:rPr lang="pt-BR" dirty="0" smtClean="0"/>
              <a:t>repasses PE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Normas vigentes - operações individuais; </a:t>
            </a:r>
            <a:r>
              <a:rPr lang="pt-BR" dirty="0"/>
              <a:t>bloqueios e depósitos em contas gráficas são excessivos e devem ser alterados. 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1a </a:t>
            </a:r>
            <a:r>
              <a:rPr lang="pt-BR" dirty="0"/>
              <a:t>minuta em </a:t>
            </a:r>
            <a:r>
              <a:rPr lang="pt-BR" dirty="0" smtClean="0"/>
              <a:t>discussão </a:t>
            </a:r>
            <a:r>
              <a:rPr lang="pt-BR" dirty="0"/>
              <a:t>pela Caixa com este viés para envio ao Banco </a:t>
            </a:r>
            <a:r>
              <a:rPr lang="pt-BR" dirty="0" smtClean="0"/>
              <a:t>Central</a:t>
            </a:r>
          </a:p>
          <a:p>
            <a:pPr marL="285750" indent="-285750">
              <a:buFontTx/>
              <a:buChar char="-"/>
            </a:pPr>
            <a:r>
              <a:rPr lang="pt-BR" u="sng" dirty="0" smtClean="0"/>
              <a:t>Ação com Caixa e BACEN? </a:t>
            </a:r>
            <a:r>
              <a:rPr lang="pt-BR" dirty="0" smtClean="0"/>
              <a:t>– Urbano, Teotônio, Min. Mantega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625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 Reunião com Caixa 27/5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/>
              <a:t>2 – Questões da operação</a:t>
            </a:r>
            <a:endParaRPr lang="pt-BR" dirty="0"/>
          </a:p>
          <a:p>
            <a:r>
              <a:rPr lang="pt-BR" b="1" dirty="0"/>
              <a:t>Centralização de Recursos – </a:t>
            </a:r>
            <a:r>
              <a:rPr lang="pt-BR" dirty="0"/>
              <a:t>piloto e expansão. Execução de comandos por Agência Corporate, sob SGE – implementação prevista para junho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Laudos de Engenharia pela SGE – </a:t>
            </a:r>
            <a:r>
              <a:rPr lang="pt-BR" dirty="0"/>
              <a:t>reformulação Caixa nos cronogramas nos será apresentada. Padronização, desburocratização e &lt; necessidade de reprogramações..</a:t>
            </a:r>
          </a:p>
          <a:p>
            <a:endParaRPr lang="pt-BR" b="1" dirty="0"/>
          </a:p>
          <a:p>
            <a:r>
              <a:rPr lang="pt-BR" b="1" dirty="0" smtClean="0"/>
              <a:t>Racionalização </a:t>
            </a:r>
            <a:r>
              <a:rPr lang="pt-BR" b="1" dirty="0"/>
              <a:t>dos contratos      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 </a:t>
            </a:r>
            <a:r>
              <a:rPr lang="pt-BR" dirty="0"/>
              <a:t>Padronização do corpo/distinção de </a:t>
            </a:r>
            <a:r>
              <a:rPr lang="pt-BR" dirty="0" err="1" smtClean="0"/>
              <a:t>cláus</a:t>
            </a:r>
            <a:r>
              <a:rPr lang="pt-BR" dirty="0" smtClean="0"/>
              <a:t>. </a:t>
            </a:r>
            <a:r>
              <a:rPr lang="pt-BR" dirty="0"/>
              <a:t>básicas - qualificação será editada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 Revisão e impressão  por </a:t>
            </a:r>
            <a:r>
              <a:rPr lang="pt-BR" dirty="0" err="1"/>
              <a:t>CCAs</a:t>
            </a:r>
            <a:r>
              <a:rPr lang="pt-BR" dirty="0"/>
              <a:t> certificados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 Impressão de páginas e cláusulas-padrão em gráficas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 Redução das assinaturas – </a:t>
            </a:r>
            <a:r>
              <a:rPr lang="pt-BR" dirty="0" err="1"/>
              <a:t>ex</a:t>
            </a:r>
            <a:r>
              <a:rPr lang="pt-BR" dirty="0"/>
              <a:t>: incorporador e construtor mesma figura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Prazos de assinatura </a:t>
            </a:r>
            <a:r>
              <a:rPr lang="pt-BR" dirty="0" smtClean="0"/>
              <a:t>nas </a:t>
            </a:r>
            <a:r>
              <a:rPr lang="pt-BR" dirty="0"/>
              <a:t>agências –verticalização na gestão dos contratos, com </a:t>
            </a:r>
            <a:r>
              <a:rPr lang="pt-BR" dirty="0" err="1"/>
              <a:t>SLAs</a:t>
            </a:r>
            <a:r>
              <a:rPr lang="pt-BR" dirty="0"/>
              <a:t> e prazos definidos para assinaturas – </a:t>
            </a:r>
            <a:r>
              <a:rPr lang="pt-BR" i="1" dirty="0"/>
              <a:t>paliativo </a:t>
            </a:r>
            <a:r>
              <a:rPr lang="pt-BR" dirty="0"/>
              <a:t>– </a:t>
            </a:r>
            <a:r>
              <a:rPr lang="pt-BR" i="1" dirty="0" smtClean="0"/>
              <a:t>mudanças </a:t>
            </a:r>
            <a:r>
              <a:rPr lang="pt-BR" i="1" dirty="0"/>
              <a:t>sistêmicas </a:t>
            </a:r>
            <a:r>
              <a:rPr lang="pt-BR" i="1" dirty="0" smtClean="0"/>
              <a:t>p/ avanços </a:t>
            </a:r>
            <a:r>
              <a:rPr lang="pt-BR" i="1" dirty="0"/>
              <a:t>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D</a:t>
            </a:r>
            <a:r>
              <a:rPr lang="pt-BR" i="1" dirty="0" smtClean="0"/>
              <a:t>iminuição </a:t>
            </a:r>
            <a:r>
              <a:rPr lang="pt-BR" i="1" dirty="0"/>
              <a:t>da minuta PF (15 páginas, em abril), já implantada</a:t>
            </a:r>
            <a:r>
              <a:rPr lang="pt-BR" dirty="0"/>
              <a:t>. 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 smtClean="0"/>
              <a:t>INSS </a:t>
            </a:r>
            <a:r>
              <a:rPr lang="pt-BR" b="1" dirty="0"/>
              <a:t>–uso de CND em vez de extrato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Na </a:t>
            </a:r>
            <a:r>
              <a:rPr lang="pt-BR" dirty="0"/>
              <a:t>Faixa 1, desconsideração da desoneração da Folha. </a:t>
            </a:r>
            <a:r>
              <a:rPr lang="pt-BR" dirty="0" smtClean="0"/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Instâncias </a:t>
            </a:r>
            <a:r>
              <a:rPr lang="pt-BR" dirty="0"/>
              <a:t>de fiscalização das construtoras – por que a </a:t>
            </a:r>
            <a:r>
              <a:rPr lang="pt-BR" dirty="0" smtClean="0"/>
              <a:t>retenção?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Nas </a:t>
            </a:r>
            <a:r>
              <a:rPr lang="pt-BR" dirty="0"/>
              <a:t>demais Faixas, </a:t>
            </a:r>
            <a:r>
              <a:rPr lang="pt-BR" dirty="0" smtClean="0"/>
              <a:t>CND </a:t>
            </a:r>
            <a:r>
              <a:rPr lang="pt-BR" dirty="0"/>
              <a:t>(CNPJ da SPE) – Caixa analisará </a:t>
            </a:r>
            <a:r>
              <a:rPr lang="pt-BR" dirty="0" smtClean="0"/>
              <a:t>demanda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58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 Reunião com Caixa 27/5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Seguro-fiança para infra não incidente  - </a:t>
            </a:r>
            <a:r>
              <a:rPr lang="pt-BR" dirty="0"/>
              <a:t>seguro término de obra p/ infra executada por construtora (e não órgão público) p/ todas as faixas, ok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FAIXA 1 –</a:t>
            </a:r>
            <a:r>
              <a:rPr lang="pt-BR" dirty="0"/>
              <a:t>compromissos de contratação e verificação e pendências até 31/7</a:t>
            </a:r>
          </a:p>
          <a:p>
            <a:endParaRPr lang="pt-BR" b="1" dirty="0" smtClean="0"/>
          </a:p>
          <a:p>
            <a:r>
              <a:rPr lang="pt-BR" b="1" dirty="0" smtClean="0"/>
              <a:t>PEC</a:t>
            </a:r>
            <a:r>
              <a:rPr lang="pt-BR" dirty="0" smtClean="0"/>
              <a:t> </a:t>
            </a:r>
            <a:r>
              <a:rPr lang="pt-BR" dirty="0"/>
              <a:t>– conforme relatado, aperfeiçoamentos implementados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Fiança da construtora- juros na fase de construção</a:t>
            </a:r>
            <a:r>
              <a:rPr lang="pt-BR" dirty="0"/>
              <a:t> -  </a:t>
            </a:r>
            <a:r>
              <a:rPr lang="pt-BR" dirty="0" smtClean="0"/>
              <a:t>necessário foco na </a:t>
            </a:r>
            <a:r>
              <a:rPr lang="pt-BR" dirty="0"/>
              <a:t>cobrança do devedor. MRV apresenta a Caixa proposta, a ser analisada. </a:t>
            </a: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Outros pontos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Carência</a:t>
            </a:r>
            <a:r>
              <a:rPr lang="pt-BR" dirty="0"/>
              <a:t>/ período de transição para medidas que alterem condições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Obrigatoriedade de AR aos clientes para alteração de cronograma – notificação via email ou outra já está sendo aceita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Discutir a diminuição dos 5% finais de obra para 2,5%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Percentual de comercialização nos produtos, para grandes empresas, com PJ.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Recursos mistos em único módulo de empreendimento (PMCMV E SBPE)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Ciopi</a:t>
            </a:r>
            <a:r>
              <a:rPr lang="pt-BR" dirty="0"/>
              <a:t> efetuar os comandos TP 189 - matrículas individualizadas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2044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31351</TotalTime>
  <Words>1077</Words>
  <Application>Microsoft Office PowerPoint</Application>
  <PresentationFormat>Apresentação na tela (4:3)</PresentationFormat>
  <Paragraphs>305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Verdana</vt:lpstr>
      <vt:lpstr>Design padrão</vt:lpstr>
      <vt:lpstr>Apresentação do PowerPoint</vt:lpstr>
      <vt:lpstr>Defesa da Concorrência </vt:lpstr>
      <vt:lpstr>Defesa da Concorrência </vt:lpstr>
      <vt:lpstr>Pauta</vt:lpstr>
      <vt:lpstr>CETIP</vt:lpstr>
      <vt:lpstr>Apresentação do PowerPoint</vt:lpstr>
      <vt:lpstr>Aperfeiçoamento do Ciclo do Negócio –  Reunião com Caixa 27/5</vt:lpstr>
      <vt:lpstr>Aperfeiçoamento do Ciclo do Negócio –  Reunião com Caixa 27/5</vt:lpstr>
      <vt:lpstr>Aperfeiçoamento do Ciclo do Negócio –  Reunião com Caixa 27/5</vt:lpstr>
      <vt:lpstr>Apresentação do PowerPoint</vt:lpstr>
      <vt:lpstr>Unificação de relatórios e extratos</vt:lpstr>
      <vt:lpstr>Apresentação do PowerPoint</vt:lpstr>
      <vt:lpstr>Modelo de Negócios  - vendas definitivas , equilíbrio nas relações  </vt:lpstr>
      <vt:lpstr>Apresentação do PowerPoint</vt:lpstr>
      <vt:lpstr>Acordo TJ-RJ/ Encontros com Magistratura </vt:lpstr>
      <vt:lpstr>PMCMV3 – reunião com Presidência em 28/4</vt:lpstr>
      <vt:lpstr>Assuntos tributários e desoneração</vt:lpstr>
      <vt:lpstr>Assuntos tributários e desoneração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3024</cp:revision>
  <cp:lastPrinted>2014-02-13T14:07:10Z</cp:lastPrinted>
  <dcterms:created xsi:type="dcterms:W3CDTF">2009-08-13T21:08:28Z</dcterms:created>
  <dcterms:modified xsi:type="dcterms:W3CDTF">2014-06-20T18:00:49Z</dcterms:modified>
</cp:coreProperties>
</file>