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81" r:id="rId2"/>
    <p:sldId id="1061" r:id="rId3"/>
    <p:sldId id="1095" r:id="rId4"/>
    <p:sldId id="1040" r:id="rId5"/>
    <p:sldId id="1091" r:id="rId6"/>
    <p:sldId id="1042" r:id="rId7"/>
    <p:sldId id="1088" r:id="rId8"/>
    <p:sldId id="1092" r:id="rId9"/>
    <p:sldId id="1094" r:id="rId10"/>
    <p:sldId id="1090" r:id="rId11"/>
    <p:sldId id="1093" r:id="rId12"/>
    <p:sldId id="1096" r:id="rId13"/>
    <p:sldId id="1097" r:id="rId14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48" d="100"/>
          <a:sy n="48" d="100"/>
        </p:scale>
        <p:origin x="15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19/09/2013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18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/09/2013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semana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setembro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Desoneração – construção </a:t>
            </a:r>
            <a:r>
              <a:rPr lang="pt-BR" dirty="0" smtClean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Possibilidade de antecipação de inclusão no novo regime para 4/6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CNAEs</a:t>
            </a:r>
            <a:r>
              <a:rPr lang="pt-BR" dirty="0" smtClean="0"/>
              <a:t> 2.0: 421</a:t>
            </a:r>
            <a:r>
              <a:rPr lang="pt-BR" dirty="0"/>
              <a:t>, 422, </a:t>
            </a:r>
            <a:r>
              <a:rPr lang="pt-BR" dirty="0" smtClean="0"/>
              <a:t>429 e 431 - novo </a:t>
            </a:r>
            <a:r>
              <a:rPr lang="pt-BR" dirty="0"/>
              <a:t>regime a partir de 01/01/2014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CEI 1/6 a 31/10 -  opção irretratável para desoneração pelo recolhimento neste regime em 20/7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Publicação no DO 22/7 – como fica esta opção?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ficam dúvidas da página seguinte?</a:t>
            </a:r>
          </a:p>
          <a:p>
            <a:endParaRPr lang="pt-BR" dirty="0"/>
          </a:p>
          <a:p>
            <a:r>
              <a:rPr lang="pt-BR" b="1" dirty="0"/>
              <a:t>Questões 18/4</a:t>
            </a:r>
          </a:p>
          <a:p>
            <a:pPr>
              <a:buFont typeface="Arial" charset="0"/>
              <a:buChar char="•"/>
            </a:pPr>
            <a:r>
              <a:rPr lang="pt-BR" dirty="0"/>
              <a:t>CNAE preponderância Parágrafo 9 e 10 </a:t>
            </a:r>
            <a:r>
              <a:rPr lang="pt-BR" dirty="0" err="1"/>
              <a:t>Art</a:t>
            </a:r>
            <a:r>
              <a:rPr lang="pt-BR" dirty="0"/>
              <a:t> 9 Lei 12.546/11 – incerteza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Conceito de receita bruta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Regime de caixa ou competência (público/privado, privado/privado)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 do pessoal administrativo (sem CNAE)</a:t>
            </a:r>
          </a:p>
          <a:p>
            <a:pPr>
              <a:buFont typeface="Arial" charset="0"/>
              <a:buChar char="•"/>
            </a:pPr>
            <a:r>
              <a:rPr lang="pt-BR" dirty="0"/>
              <a:t> O que prevalece no caso de divergência entre CNAE e atividade principal?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de 3,5% ou 11% - CNAE ou serviço prestado?</a:t>
            </a:r>
          </a:p>
          <a:p>
            <a:pPr>
              <a:buFont typeface="Arial" charset="0"/>
              <a:buChar char="•"/>
            </a:pPr>
            <a:r>
              <a:rPr lang="pt-BR" dirty="0"/>
              <a:t> Subcontratados - obras com CEI anterior a 31/3; obras antes e após esta data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para estes subcontratados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SEFIP/GFIP serão alteradas?</a:t>
            </a:r>
          </a:p>
          <a:p>
            <a:pPr>
              <a:buFont typeface="Arial" charset="0"/>
              <a:buChar char="•"/>
            </a:pPr>
            <a:r>
              <a:rPr lang="pt-BR" dirty="0"/>
              <a:t> Consideração de contratos de venda de fração e construção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Tratamentos de consórcios, que não tem personalidade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Simples Nacional vs. 2</a:t>
            </a:r>
            <a:r>
              <a:rPr lang="pt-BR" dirty="0" smtClean="0"/>
              <a:t>%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832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Permuta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IN 107/88 </a:t>
            </a:r>
            <a:r>
              <a:rPr lang="pt-BR" dirty="0"/>
              <a:t>-  tributação somente da torna </a:t>
            </a:r>
            <a:r>
              <a:rPr lang="pt-BR" dirty="0" smtClean="0"/>
              <a:t>(complemento em $) no </a:t>
            </a:r>
            <a:r>
              <a:rPr lang="pt-BR" dirty="0"/>
              <a:t>seu recebimento.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Receita – 2010: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</a:t>
            </a:r>
            <a:r>
              <a:rPr lang="pt-BR" dirty="0"/>
              <a:t>atribuído à </a:t>
            </a:r>
            <a:r>
              <a:rPr lang="pt-BR" dirty="0" smtClean="0"/>
              <a:t>unidade </a:t>
            </a:r>
            <a:r>
              <a:rPr lang="pt-BR" dirty="0"/>
              <a:t>recebida em permuta integra a base de cálculo do IRPJ, </a:t>
            </a:r>
            <a:r>
              <a:rPr lang="pt-BR" dirty="0" smtClean="0"/>
              <a:t>CSLL </a:t>
            </a:r>
            <a:r>
              <a:rPr lang="pt-BR" dirty="0"/>
              <a:t>e </a:t>
            </a:r>
            <a:r>
              <a:rPr lang="pt-BR" dirty="0" smtClean="0"/>
              <a:t>PIS-COFINS</a:t>
            </a:r>
            <a:r>
              <a:rPr lang="pt-BR" dirty="0"/>
              <a:t>, mesmo </a:t>
            </a:r>
            <a:r>
              <a:rPr lang="pt-BR" dirty="0" smtClean="0"/>
              <a:t>sem torna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Inaplicabilidade da IN 107/88 para as permutas por </a:t>
            </a:r>
            <a:r>
              <a:rPr lang="pt-BR" dirty="0" err="1" smtClean="0"/>
              <a:t>PJs</a:t>
            </a:r>
            <a:r>
              <a:rPr lang="pt-BR" dirty="0" smtClean="0"/>
              <a:t> lucro presumido: a) o valor da unidade permutada integra a receita, mesmo que não tenha havido torna; b) a receita é obtida por ocasião da venda/permuta, já no mês da celebração dos negócios jurídicos</a:t>
            </a: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r>
              <a:rPr lang="pt-BR" b="1" dirty="0" smtClean="0"/>
              <a:t>CBIC/Secovi - 2012</a:t>
            </a:r>
            <a:r>
              <a:rPr lang="pt-BR" dirty="0" smtClean="0"/>
              <a:t>: </a:t>
            </a:r>
            <a:r>
              <a:rPr lang="pt-BR" dirty="0"/>
              <a:t>IN 107/88 -  restrição à torna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Parecer Duarte Garcia, </a:t>
            </a:r>
            <a:r>
              <a:rPr lang="pt-BR" b="1" dirty="0" err="1"/>
              <a:t>Caselli</a:t>
            </a:r>
            <a:r>
              <a:rPr lang="pt-BR" b="1" dirty="0"/>
              <a:t> Guimarães e Terra </a:t>
            </a:r>
            <a:r>
              <a:rPr lang="pt-BR" dirty="0"/>
              <a:t>- SECOVI-SP – jan2011: a consequência prática da inaplicabilidade dessa Instrução Normativa é a incidência de carga tributária correspondente a 6,73%, se o imóvel estiver no circulante; e 34% sobre o lucro se estiver no permanente. 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614220" y="6465402"/>
            <a:ext cx="2052835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427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Permuta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Caixa - correspondência</a:t>
            </a:r>
          </a:p>
          <a:p>
            <a:endParaRPr lang="pt-BR" b="1" i="1" dirty="0"/>
          </a:p>
          <a:p>
            <a:r>
              <a:rPr lang="pt-BR" b="1" i="1" dirty="0" err="1" smtClean="0"/>
              <a:t>Funding</a:t>
            </a:r>
            <a:r>
              <a:rPr lang="pt-BR" b="1" dirty="0" smtClean="0"/>
              <a:t> </a:t>
            </a:r>
            <a:r>
              <a:rPr lang="pt-BR" dirty="0"/>
              <a:t>-  continuidade no longo prazo – PMCMV. </a:t>
            </a:r>
            <a:r>
              <a:rPr lang="pt-BR" dirty="0" err="1"/>
              <a:t>Sinduscon</a:t>
            </a:r>
            <a:r>
              <a:rPr lang="pt-BR" dirty="0"/>
              <a:t> relançou movimento pela </a:t>
            </a:r>
            <a:r>
              <a:rPr lang="pt-BR" dirty="0" err="1"/>
              <a:t>perenização</a:t>
            </a:r>
            <a:r>
              <a:rPr lang="pt-BR" dirty="0"/>
              <a:t> dos recursos (Moradia Digna – PMCMV). ABRAINC -  via empresas que atuam no PMCMV – deverá apoiar iniciativa.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Outros pontos a serem acompanhados, conforme definição anterior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Fianças imóvel na </a:t>
            </a:r>
            <a:r>
              <a:rPr lang="pt-BR" b="1" dirty="0" smtClean="0"/>
              <a:t>planta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Legislação tributária</a:t>
            </a:r>
            <a:r>
              <a:rPr lang="pt-BR" dirty="0"/>
              <a:t> – acompanhamento/propostas – desoneração, </a:t>
            </a:r>
            <a:r>
              <a:rPr lang="pt-BR" dirty="0" smtClean="0"/>
              <a:t>permuta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IFRS </a:t>
            </a:r>
            <a:r>
              <a:rPr lang="pt-BR" dirty="0"/>
              <a:t>– definições finais – Mônica acompanha com ABRASCA avanço das discussões. Discussão e posicionamento sobre Distribuição de Dividendos de acordo com Lucro </a:t>
            </a:r>
            <a:r>
              <a:rPr lang="pt-BR" dirty="0" smtClean="0"/>
              <a:t>Fiscal</a:t>
            </a: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73044" y="65973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4856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97283" y="620713"/>
            <a:ext cx="8939213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Caixa </a:t>
            </a:r>
            <a:r>
              <a:rPr lang="pt-BR" b="1" dirty="0" smtClean="0"/>
              <a:t>– correspondência – </a:t>
            </a:r>
            <a:r>
              <a:rPr lang="pt-BR" dirty="0" smtClean="0"/>
              <a:t>pontos sobre SGE, </a:t>
            </a:r>
            <a:r>
              <a:rPr lang="pt-BR" dirty="0" err="1" smtClean="0"/>
              <a:t>GIDURs</a:t>
            </a:r>
            <a:r>
              <a:rPr lang="pt-BR" dirty="0" smtClean="0"/>
              <a:t>, centralização de contas, reuniões com hierarquia, avaliações, fluxo de caixa, normativos, implementação de pontos definidos</a:t>
            </a:r>
            <a:endParaRPr lang="pt-BR" dirty="0"/>
          </a:p>
          <a:p>
            <a:endParaRPr lang="pt-BR" b="1" i="1" dirty="0"/>
          </a:p>
          <a:p>
            <a:r>
              <a:rPr lang="pt-BR" b="1" i="1" dirty="0" err="1" smtClean="0"/>
              <a:t>Funding</a:t>
            </a:r>
            <a:r>
              <a:rPr lang="pt-BR" b="1" dirty="0" smtClean="0"/>
              <a:t> </a:t>
            </a:r>
            <a:r>
              <a:rPr lang="pt-BR" dirty="0"/>
              <a:t>-  continuidade no longo prazo – PMCMV. </a:t>
            </a:r>
            <a:r>
              <a:rPr lang="pt-BR" dirty="0" err="1"/>
              <a:t>Sinduscon</a:t>
            </a:r>
            <a:r>
              <a:rPr lang="pt-BR" dirty="0"/>
              <a:t> relançou movimento pela </a:t>
            </a:r>
            <a:r>
              <a:rPr lang="pt-BR" dirty="0" err="1"/>
              <a:t>perenização</a:t>
            </a:r>
            <a:r>
              <a:rPr lang="pt-BR" dirty="0"/>
              <a:t> dos recursos (Moradia Digna – PMCMV). ABRAINC -  via empresas que atuam no PMCMV – deverá apoiar iniciativa.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Outros pontos a serem acompanhados, conforme definição anterior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Fianças imóvel na </a:t>
            </a:r>
            <a:r>
              <a:rPr lang="pt-BR" b="1" dirty="0" smtClean="0"/>
              <a:t>planta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Legislação tributária</a:t>
            </a:r>
            <a:r>
              <a:rPr lang="pt-BR" dirty="0"/>
              <a:t> – acompanhamento/propostas – desoneração, </a:t>
            </a:r>
            <a:r>
              <a:rPr lang="pt-BR" dirty="0" smtClean="0"/>
              <a:t>permuta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IFRS </a:t>
            </a:r>
            <a:r>
              <a:rPr lang="pt-BR" dirty="0"/>
              <a:t>– definições finais – Mônica acompanha com ABRASCA avanço das discussões. Discussão e posicionamento sobre Distribuição de Dividendos de acordo com Lucro </a:t>
            </a:r>
            <a:r>
              <a:rPr lang="pt-BR" dirty="0" smtClean="0"/>
              <a:t>Fiscal</a:t>
            </a: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478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</a:t>
            </a:r>
            <a:r>
              <a:rPr lang="pt-BR" b="1" dirty="0"/>
              <a:t>Eletrônico</a:t>
            </a:r>
            <a:r>
              <a:rPr lang="pt-BR" dirty="0"/>
              <a:t> – andamento, encaminhamentos possíveis -  16h às </a:t>
            </a:r>
            <a:r>
              <a:rPr lang="pt-BR" dirty="0" smtClean="0"/>
              <a:t>16:20h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Caderneta </a:t>
            </a:r>
            <a:r>
              <a:rPr lang="pt-BR" b="1" dirty="0"/>
              <a:t>de Poupança</a:t>
            </a:r>
            <a:r>
              <a:rPr lang="pt-BR" dirty="0"/>
              <a:t> – limites do SFH – atualizações – 16:20h às 16:40h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Cadastro </a:t>
            </a:r>
            <a:r>
              <a:rPr lang="pt-BR" b="1" dirty="0"/>
              <a:t>Positivo</a:t>
            </a:r>
            <a:r>
              <a:rPr lang="pt-BR" dirty="0"/>
              <a:t> – 16:40h às 17h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Negócios/Repasse antecipado</a:t>
            </a:r>
            <a:r>
              <a:rPr lang="pt-BR" dirty="0"/>
              <a:t> – atualizações, encaminhamentos – 17h às 17:20h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</a:t>
            </a:r>
            <a:r>
              <a:rPr lang="pt-BR" b="1" dirty="0"/>
              <a:t>atualizações</a:t>
            </a:r>
            <a:r>
              <a:rPr lang="pt-BR" dirty="0"/>
              <a:t> - Estudo FGV – Empregos, Salários; Tributação na Permuta; Desoneração Folha – Permuta -  17:20h às 18h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registros – Ministério do Planejamento mar2013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42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Racionalização e padronização 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Padronização nacional de documentos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Automatização de processos </a:t>
            </a:r>
            <a:r>
              <a:rPr lang="pt-BR" dirty="0" smtClean="0"/>
              <a:t>– informatização – piloto em São Paulo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Ouvidoria</a:t>
            </a:r>
            <a:r>
              <a:rPr lang="pt-BR" dirty="0" smtClean="0"/>
              <a:t> -  mesas de </a:t>
            </a:r>
            <a:r>
              <a:rPr lang="pt-BR" dirty="0" err="1" smtClean="0"/>
              <a:t>pactuação</a:t>
            </a:r>
            <a:r>
              <a:rPr lang="pt-BR" dirty="0" smtClean="0"/>
              <a:t> e controle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/>
              <a:t> </a:t>
            </a:r>
            <a:r>
              <a:rPr lang="pt-BR" b="1" dirty="0" smtClean="0"/>
              <a:t>Unificação de cadastros </a:t>
            </a:r>
            <a:r>
              <a:rPr lang="pt-BR" dirty="0" smtClean="0"/>
              <a:t>– territorialidade/competição 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pt-BR" b="1" dirty="0" smtClean="0"/>
          </a:p>
          <a:p>
            <a:r>
              <a:rPr lang="pt-BR" b="1" dirty="0" smtClean="0"/>
              <a:t>Caixa </a:t>
            </a:r>
            <a:r>
              <a:rPr lang="pt-BR" b="1" dirty="0"/>
              <a:t>– 12 empresas, &gt; R$ 2,2bi bloqueados. Proposta</a:t>
            </a:r>
            <a:r>
              <a:rPr lang="pt-BR" dirty="0"/>
              <a:t>: recursos de contratos PF liberados e desbloqueados na sua assinatura, com retenção de 10% (similar a sistemática de CND e Habite-se e medições via PLS)</a:t>
            </a:r>
          </a:p>
          <a:p>
            <a:pPr lvl="1"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Regulamentação Res. 4088/12 CMN </a:t>
            </a:r>
            <a:r>
              <a:rPr lang="pt-BR" dirty="0" smtClean="0"/>
              <a:t>- alternativa para acompanhamento: integrar informações de Cartórios e Sistema Público de Garantias de Crédito, viabilizando as operações com base neste Sistema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Continuidade nos fóruns ARISP e CBIC/ARISP</a:t>
            </a:r>
            <a:endParaRPr lang="pt-BR" dirty="0" smtClean="0"/>
          </a:p>
          <a:p>
            <a:endParaRPr lang="pt-BR" b="1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8371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ARISP – julho 2013 – agendamento de nova reunião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Recomendações ABECIP com recomendações para Portaria CG-SP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Convênios com linhas de crédito para Cartórios a serem alinhados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Repositório Confiável de Documentos Eletrônico - certidões, em vez de pastas mãe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Plataformas oficialeletronico.com.br e registrador.org.br.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Grupo de trabalho - incorporadoras, Cartórios Notas, bancos</a:t>
            </a:r>
            <a:endParaRPr lang="pt-BR" sz="2000" dirty="0"/>
          </a:p>
          <a:p>
            <a:pPr>
              <a:defRPr/>
            </a:pPr>
            <a:r>
              <a:rPr lang="pt-BR" dirty="0"/>
              <a:t> </a:t>
            </a:r>
            <a:endParaRPr lang="pt-BR" sz="2000" dirty="0"/>
          </a:p>
          <a:p>
            <a:pPr>
              <a:defRPr/>
            </a:pPr>
            <a:r>
              <a:rPr lang="pt-BR" b="1" dirty="0" smtClean="0"/>
              <a:t>Certidões</a:t>
            </a:r>
            <a:r>
              <a:rPr lang="pt-BR" b="1" dirty="0"/>
              <a:t>/ Objeto e Pé - Substituição por Formulário de Referência CVM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Item 3 – informações financeiras selecionadas – </a:t>
            </a:r>
            <a:r>
              <a:rPr lang="pt-BR" dirty="0" smtClean="0"/>
              <a:t>situação </a:t>
            </a:r>
            <a:r>
              <a:rPr lang="pt-BR" dirty="0"/>
              <a:t>econômico-financeira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Itens 4.3 a </a:t>
            </a:r>
            <a:r>
              <a:rPr lang="pt-BR" dirty="0" smtClean="0"/>
              <a:t>4.7 - processos judiciais/</a:t>
            </a:r>
            <a:r>
              <a:rPr lang="pt-BR" dirty="0" err="1" smtClean="0"/>
              <a:t>administr</a:t>
            </a:r>
            <a:r>
              <a:rPr lang="pt-BR" dirty="0" smtClean="0"/>
              <a:t>./arbitrais com valores </a:t>
            </a:r>
            <a:r>
              <a:rPr lang="pt-BR" dirty="0"/>
              <a:t>provisionados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>
              <a:defRPr/>
            </a:pPr>
            <a:r>
              <a:rPr lang="pt-BR" b="1" dirty="0" smtClean="0"/>
              <a:t>Individualização/desmembramentos- </a:t>
            </a:r>
            <a:r>
              <a:rPr lang="pt-BR" dirty="0"/>
              <a:t>Ficha Auxiliar não aceita </a:t>
            </a:r>
            <a:r>
              <a:rPr lang="pt-BR" dirty="0" smtClean="0"/>
              <a:t>– ARISP: Aplicativo 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Aperfeiçoamentos </a:t>
            </a:r>
            <a:r>
              <a:rPr lang="pt-BR" b="1" dirty="0"/>
              <a:t>no sistema de </a:t>
            </a:r>
            <a:r>
              <a:rPr lang="pt-BR" b="1" dirty="0" smtClean="0"/>
              <a:t>chancelas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Câmara </a:t>
            </a:r>
            <a:r>
              <a:rPr lang="pt-BR" b="1" dirty="0"/>
              <a:t>de Esclarecimentos/Definições e </a:t>
            </a:r>
            <a:r>
              <a:rPr lang="pt-BR" b="1" dirty="0" smtClean="0"/>
              <a:t>Ouvidoria </a:t>
            </a:r>
            <a:r>
              <a:rPr lang="pt-BR" dirty="0" smtClean="0"/>
              <a:t>-  </a:t>
            </a:r>
            <a:r>
              <a:rPr lang="pt-BR" dirty="0"/>
              <a:t>Provimento </a:t>
            </a:r>
            <a:r>
              <a:rPr lang="pt-BR" dirty="0" smtClean="0"/>
              <a:t>especial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Outros</a:t>
            </a:r>
            <a:r>
              <a:rPr lang="pt-BR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</a:t>
            </a:r>
            <a:r>
              <a:rPr lang="pt-BR" dirty="0" smtClean="0"/>
              <a:t>CBIC/ABRAINC - </a:t>
            </a:r>
            <a:r>
              <a:rPr lang="pt-BR" dirty="0"/>
              <a:t>registros no país </a:t>
            </a:r>
            <a:r>
              <a:rPr lang="pt-BR" dirty="0" smtClean="0"/>
              <a:t>para CNJ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Emissão de contratos centralizada (CIOPI, no caso da  Caixa) e impressão local; padrão nacional ou no mínimo estadual. </a:t>
            </a:r>
            <a:endParaRPr lang="pt-BR" b="1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Registro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Eletrônico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Cadernetas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Poupança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encaminhamentos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</a:t>
            </a:r>
            <a:r>
              <a:rPr lang="pt-BR" dirty="0"/>
              <a:t>Reunião com ABECIP – 4/7 - Octávio de </a:t>
            </a:r>
            <a:r>
              <a:rPr lang="pt-BR" dirty="0" err="1"/>
              <a:t>Lazaris</a:t>
            </a:r>
            <a:r>
              <a:rPr lang="pt-BR" dirty="0"/>
              <a:t>, Filipe </a:t>
            </a:r>
            <a:r>
              <a:rPr lang="pt-BR" dirty="0" smtClean="0"/>
              <a:t>Pontual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</a:t>
            </a:r>
            <a:r>
              <a:rPr lang="pt-BR" dirty="0"/>
              <a:t>que CETIP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Artigo Exame – repercussão com ARISP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BB – 13/8 – pendências persistem – TI (adaptação do Penhor Eletrônico) e riscos para Bancos; </a:t>
            </a:r>
            <a:r>
              <a:rPr lang="pt-BR" dirty="0" err="1" smtClean="0"/>
              <a:t>ex</a:t>
            </a:r>
            <a:r>
              <a:rPr lang="pt-BR" dirty="0" smtClean="0"/>
              <a:t>: Cartório de Notas Brasília (R$ 900/contrato)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premente de mais envolvimento e mais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Entidades – CBIC, 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Planejamento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Comunicação, imprensa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Caderneta de Poupança- </a:t>
            </a:r>
            <a:r>
              <a:rPr lang="pt-BR" dirty="0" smtClean="0"/>
              <a:t>limites do SFH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com ABECIP – contribuições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Melhores carteiras de crédito para os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do contribuinte – acesso a imóveis no seu local de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mais adequados, menor LTV e racionalização do uso de recursos -  mais SFH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LTV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Unidades – possibilidade de redução chegou ao fim – exclusão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há efeito inflacionário – aumento busca </a:t>
            </a:r>
            <a:r>
              <a:rPr lang="pt-BR" smtClean="0"/>
              <a:t>alguma recuperação</a:t>
            </a:r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0769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498598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Solidariedade nos atos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Como se dá obrigatoriedade de envio no caso de não adesão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Necessidade </a:t>
            </a:r>
            <a:r>
              <a:rPr lang="pt-BR" dirty="0"/>
              <a:t>de back-up para fluxo de informações ao </a:t>
            </a:r>
            <a:r>
              <a:rPr lang="pt-BR" dirty="0" smtClean="0"/>
              <a:t>Serasa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Fluxo: quando as empresas terão acesso às informações de determinado cliente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 – Serasa verá de Repositório Confiável de Documentos Eletrônicos ARISP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Intenção de adesão </a:t>
            </a:r>
            <a:r>
              <a:rPr lang="pt-BR" dirty="0" smtClean="0"/>
              <a:t>por cada empresa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Reunião </a:t>
            </a:r>
            <a:r>
              <a:rPr lang="pt-BR" dirty="0"/>
              <a:t>entre Jurídicos (Serasa/Abrainc): 22/08, 9h, </a:t>
            </a:r>
            <a:r>
              <a:rPr lang="pt-BR"/>
              <a:t>Tecnisa 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Destaques – Comitê de Incorporação - Modelo de Negócios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cs typeface="Arial" pitchFamily="34" charset="0"/>
              </a:rPr>
              <a:t>Modelo proposto - </a:t>
            </a:r>
            <a:r>
              <a:rPr lang="pt-BR" b="1" dirty="0" smtClean="0"/>
              <a:t>Tamanho médio – </a:t>
            </a:r>
            <a:r>
              <a:rPr lang="pt-BR" b="1" dirty="0" err="1" smtClean="0"/>
              <a:t>empreend</a:t>
            </a:r>
            <a:r>
              <a:rPr lang="pt-BR" b="1" dirty="0" smtClean="0"/>
              <a:t>. convencionais</a:t>
            </a:r>
          </a:p>
          <a:p>
            <a:endParaRPr lang="pt-BR" b="1" dirty="0"/>
          </a:p>
          <a:p>
            <a:r>
              <a:rPr lang="pt-BR" b="1" dirty="0" smtClean="0"/>
              <a:t>Discussão </a:t>
            </a:r>
            <a:r>
              <a:rPr lang="pt-BR" b="1" dirty="0"/>
              <a:t>sobre o momento da venda-  </a:t>
            </a:r>
            <a:r>
              <a:rPr lang="pt-BR" dirty="0"/>
              <a:t>a quem servem as pré-vendas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Conversas </a:t>
            </a:r>
            <a:r>
              <a:rPr lang="pt-BR" dirty="0"/>
              <a:t>com áreas de Crédito dos Bancos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por desenvolvimento de capacidade de análise dos bancos </a:t>
            </a:r>
            <a:r>
              <a:rPr lang="pt-BR" dirty="0" smtClean="0"/>
              <a:t>– instrumentos </a:t>
            </a:r>
            <a:r>
              <a:rPr lang="pt-BR" dirty="0"/>
              <a:t>para acompanhamento de vendas e </a:t>
            </a:r>
            <a:r>
              <a:rPr lang="pt-BR" dirty="0" smtClean="0"/>
              <a:t>mercado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/>
              <a:t>Vendas </a:t>
            </a:r>
            <a:r>
              <a:rPr lang="pt-BR" b="1" dirty="0" smtClean="0"/>
              <a:t>definitivas - repasses </a:t>
            </a:r>
            <a:r>
              <a:rPr lang="pt-BR" b="1" dirty="0"/>
              <a:t>durante a </a:t>
            </a:r>
            <a:r>
              <a:rPr lang="pt-BR" b="1" dirty="0" smtClean="0"/>
              <a:t>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Compromisso/qualidade </a:t>
            </a:r>
            <a:r>
              <a:rPr lang="pt-BR" dirty="0"/>
              <a:t>do comprador versus a flexibilidade das Promessas de Compra e Venda (positiva com a gestão do incorporador nas vendas</a:t>
            </a:r>
            <a:r>
              <a:rPr lang="pt-BR" dirty="0" smtClean="0"/>
              <a:t>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antecipação dos repasses – na venda, de preferência.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 dos bancos com PF apenas marginalmente aumentado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 traz maior qualidade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Correção das </a:t>
            </a:r>
            <a:r>
              <a:rPr lang="pt-BR" dirty="0" smtClean="0"/>
              <a:t>parcelas. </a:t>
            </a:r>
            <a:r>
              <a:rPr lang="pt-BR" dirty="0" err="1" smtClean="0"/>
              <a:t>Ex</a:t>
            </a:r>
            <a:r>
              <a:rPr lang="pt-BR" dirty="0" smtClean="0"/>
              <a:t>; INCC comprador, juros pela incorporadora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pelo </a:t>
            </a:r>
            <a:r>
              <a:rPr lang="pt-BR" dirty="0" smtClean="0"/>
              <a:t>comprador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de trabalho – representantes Comitê Incorporação e Financeiro – finalização do modelo e aproximação com Bancos.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9012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13/8 -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Incorporação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+ Financeiro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Modelo: empreendimentos </a:t>
            </a:r>
            <a:r>
              <a:rPr lang="pt-BR" dirty="0"/>
              <a:t>médios, em regiões conhecidas das empresas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Estudos 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 registra incorporação, inicia </a:t>
            </a:r>
            <a:r>
              <a:rPr lang="pt-BR" dirty="0" smtClean="0"/>
              <a:t>obras </a:t>
            </a:r>
            <a:r>
              <a:rPr lang="pt-BR" dirty="0"/>
              <a:t>e </a:t>
            </a:r>
            <a:r>
              <a:rPr lang="pt-BR" dirty="0" smtClean="0"/>
              <a:t>abre </a:t>
            </a:r>
            <a:r>
              <a:rPr lang="pt-BR" dirty="0"/>
              <a:t>mão </a:t>
            </a:r>
            <a:r>
              <a:rPr lang="pt-BR" dirty="0" smtClean="0"/>
              <a:t>de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Apresentação: explicitar ganhos do modelo para bancos e demais </a:t>
            </a:r>
            <a:r>
              <a:rPr lang="pt-BR" dirty="0" smtClean="0"/>
              <a:t>participantes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</a:t>
            </a:r>
            <a:r>
              <a:rPr lang="pt-BR" dirty="0"/>
              <a:t>banco a banco (Diretores, Diretor de Crédito) para conversa com ABRAINC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988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7"/>
            <a:ext cx="8696325" cy="137815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E</a:t>
            </a:r>
            <a:r>
              <a:rPr lang="pt-BR" sz="1800" b="1" dirty="0" smtClean="0">
                <a:solidFill>
                  <a:schemeClr val="tx1"/>
                </a:solidFill>
              </a:rPr>
              <a:t>studo  empregos</a:t>
            </a:r>
            <a:r>
              <a:rPr lang="pt-BR" sz="1800" b="1" dirty="0">
                <a:solidFill>
                  <a:schemeClr val="tx1"/>
                </a:solidFill>
              </a:rPr>
              <a:t>, </a:t>
            </a:r>
            <a:r>
              <a:rPr lang="pt-BR" sz="1800" b="1" dirty="0" smtClean="0">
                <a:solidFill>
                  <a:schemeClr val="tx1"/>
                </a:solidFill>
              </a:rPr>
              <a:t>impostos FGV -  Informações empresas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FVG-SP</a:t>
            </a:r>
            <a:r>
              <a:rPr lang="pt-BR" dirty="0" smtClean="0"/>
              <a:t> </a:t>
            </a:r>
            <a:r>
              <a:rPr lang="pt-BR" dirty="0"/>
              <a:t>– mesma equipe que provê estudos </a:t>
            </a:r>
            <a:r>
              <a:rPr lang="pt-BR" dirty="0" smtClean="0"/>
              <a:t>p/ </a:t>
            </a:r>
            <a:r>
              <a:rPr lang="pt-BR" dirty="0"/>
              <a:t>CBIC, ABRAMAT e Min. </a:t>
            </a:r>
            <a:r>
              <a:rPr lang="pt-BR" dirty="0" smtClean="0"/>
              <a:t>Cidades</a:t>
            </a:r>
            <a:endParaRPr lang="pt-BR" dirty="0"/>
          </a:p>
          <a:p>
            <a:pPr marL="400050" indent="-400050">
              <a:buAutoNum type="romanLcParenR"/>
            </a:pPr>
            <a:r>
              <a:rPr lang="pt-BR" b="1" dirty="0" smtClean="0"/>
              <a:t>estimativa </a:t>
            </a:r>
            <a:r>
              <a:rPr lang="pt-BR" b="1" dirty="0"/>
              <a:t>da carga tributária incidente sobre a </a:t>
            </a:r>
            <a:r>
              <a:rPr lang="pt-BR" b="1" dirty="0" smtClean="0"/>
              <a:t>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Impostos para a produção do bem imóvel: materiais de construção, mão de obra, faturamento, propriedade</a:t>
            </a:r>
            <a:endParaRPr lang="pt-BR" dirty="0"/>
          </a:p>
          <a:p>
            <a:r>
              <a:rPr lang="pt-BR" b="1" dirty="0" err="1"/>
              <a:t>ii</a:t>
            </a:r>
            <a:r>
              <a:rPr lang="pt-BR" b="1" dirty="0"/>
              <a:t>) estimativas dos impactos dos investimentos em habitação sobre a renda e o emprego no Brasil </a:t>
            </a:r>
            <a:r>
              <a:rPr lang="pt-BR" dirty="0"/>
              <a:t>– separado SFH, PMCMV, </a:t>
            </a:r>
            <a:r>
              <a:rPr lang="pt-BR" dirty="0" smtClean="0"/>
              <a:t>outros; contribuição no PIB</a:t>
            </a:r>
            <a:endParaRPr lang="pt-BR" b="1" dirty="0"/>
          </a:p>
          <a:p>
            <a:r>
              <a:rPr lang="pt-BR" b="1" dirty="0" err="1"/>
              <a:t>iii</a:t>
            </a:r>
            <a:r>
              <a:rPr lang="pt-BR" b="1" dirty="0"/>
              <a:t>) estimativa de impactos de desoneração tributária</a:t>
            </a:r>
            <a:r>
              <a:rPr lang="pt-BR" b="1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Edifícios comerciais, galpões logísticos e shopping centers – faltam </a:t>
            </a:r>
            <a:r>
              <a:rPr lang="pt-BR" dirty="0" smtClean="0"/>
              <a:t>dados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enviada </a:t>
            </a:r>
            <a:r>
              <a:rPr lang="pt-BR" dirty="0"/>
              <a:t>nos próximos dias: R$ </a:t>
            </a:r>
            <a:r>
              <a:rPr lang="pt-BR" dirty="0" smtClean="0"/>
              <a:t>170 mil. Revisão 1/8 – R$ 155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90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Coleta de Informações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ou FIA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trimestrais – consolidação/racionalização de dados de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informações de empresas capital fechado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44475" y="2852936"/>
            <a:ext cx="8624887" cy="3419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819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25984</TotalTime>
  <Words>1126</Words>
  <Application>Microsoft Office PowerPoint</Application>
  <PresentationFormat>Apresentação na tela (4:3)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Tahoma</vt:lpstr>
      <vt:lpstr>Design padrão</vt:lpstr>
      <vt:lpstr>Apresentação do PowerPoint</vt:lpstr>
      <vt:lpstr>Pauta</vt:lpstr>
      <vt:lpstr>Cartórios – registros – Ministério do Planejamento mar2013</vt:lpstr>
      <vt:lpstr>Cartórios – ARISP – julho 2013 – agendamento de nova reunião</vt:lpstr>
      <vt:lpstr>Registro Eletrônico, Cadernetas de Poupança -  encaminhamentos</vt:lpstr>
      <vt:lpstr>Cadastro Positivo -  Lei 12.414/11 e Decreto 7.829/12  </vt:lpstr>
      <vt:lpstr>Destaques – Comitê de Incorporação - Modelo de Negócios  </vt:lpstr>
      <vt:lpstr>Modelo de Negócios – reunião 13/8 -  Incorporação + Financeiro</vt:lpstr>
      <vt:lpstr>Estudo  empregos, impostos FGV -  Informações empresas  </vt:lpstr>
      <vt:lpstr>Desoneração – reunião proposta na 1a semana de setembro</vt:lpstr>
      <vt:lpstr>Outros assuntos: Permuta</vt:lpstr>
      <vt:lpstr>Outros assuntos: Permuta</vt:lpstr>
      <vt:lpstr>Outros assuntos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Alex Empresa</cp:lastModifiedBy>
  <cp:revision>2773</cp:revision>
  <cp:lastPrinted>2013-08-06T13:58:50Z</cp:lastPrinted>
  <dcterms:created xsi:type="dcterms:W3CDTF">2009-08-13T21:08:28Z</dcterms:created>
  <dcterms:modified xsi:type="dcterms:W3CDTF">2013-09-19T18:15:43Z</dcterms:modified>
</cp:coreProperties>
</file>