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81" r:id="rId2"/>
    <p:sldId id="1179" r:id="rId3"/>
    <p:sldId id="1180" r:id="rId4"/>
    <p:sldId id="1146" r:id="rId5"/>
    <p:sldId id="1243" r:id="rId6"/>
    <p:sldId id="1226" r:id="rId7"/>
    <p:sldId id="1242" r:id="rId8"/>
    <p:sldId id="1253" r:id="rId9"/>
    <p:sldId id="1254" r:id="rId10"/>
    <p:sldId id="1255" r:id="rId11"/>
    <p:sldId id="1257" r:id="rId12"/>
    <p:sldId id="1258" r:id="rId13"/>
    <p:sldId id="1259" r:id="rId14"/>
    <p:sldId id="1260" r:id="rId15"/>
    <p:sldId id="1261" r:id="rId16"/>
    <p:sldId id="1244" r:id="rId17"/>
    <p:sldId id="1245" r:id="rId18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19/09/2014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19/09/2014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55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894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41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68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emi.org.br/minutas/minutapadronizada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79512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Financeiro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18/9/2014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Reunião dia 8/9 - </a:t>
            </a:r>
            <a:r>
              <a:rPr lang="pt-BR" sz="2000" b="1" dirty="0" err="1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Distratos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764704"/>
            <a:ext cx="8759825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/>
              <a:t>GT Judiciário, Legislativo, Bancos – reuniões nos próximos </a:t>
            </a:r>
            <a:r>
              <a:rPr lang="pt-BR" sz="1700" b="1" dirty="0" smtClean="0"/>
              <a:t>dias</a:t>
            </a:r>
          </a:p>
          <a:p>
            <a:endParaRPr lang="pt-BR" sz="1700" b="1" u="sng" dirty="0"/>
          </a:p>
          <a:p>
            <a:r>
              <a:rPr lang="pt-BR" sz="1700" b="1" u="sng" dirty="0" smtClean="0"/>
              <a:t>Vinculação ao Comitê Jurídico</a:t>
            </a:r>
            <a:endParaRPr lang="pt-BR" sz="1700" u="sng" dirty="0" smtClean="0"/>
          </a:p>
          <a:p>
            <a:endParaRPr lang="pt-BR" sz="1700" b="1" dirty="0" smtClean="0"/>
          </a:p>
          <a:p>
            <a:r>
              <a:rPr lang="pt-BR" sz="1700" b="1" dirty="0" smtClean="0"/>
              <a:t>1 - GRUPO </a:t>
            </a:r>
            <a:r>
              <a:rPr lang="pt-BR" sz="1700" b="1" dirty="0"/>
              <a:t>JUDICIÁRIO</a:t>
            </a:r>
            <a:endParaRPr lang="pt-BR" sz="1700" dirty="0"/>
          </a:p>
          <a:p>
            <a:r>
              <a:rPr lang="pt-BR" sz="1700" dirty="0"/>
              <a:t>· </a:t>
            </a:r>
            <a:r>
              <a:rPr lang="pt-BR" sz="1700" dirty="0" smtClean="0"/>
              <a:t>Claudio Carvalho, Maria Fernanda, José </a:t>
            </a:r>
            <a:r>
              <a:rPr lang="pt-BR" sz="1700" dirty="0"/>
              <a:t>Carlos </a:t>
            </a:r>
            <a:r>
              <a:rPr lang="pt-BR" sz="1700" dirty="0" err="1" smtClean="0"/>
              <a:t>Lazaretti</a:t>
            </a:r>
            <a:r>
              <a:rPr lang="pt-BR" sz="1700" dirty="0" smtClean="0"/>
              <a:t>, Denise </a:t>
            </a:r>
            <a:r>
              <a:rPr lang="pt-BR" sz="1700" dirty="0"/>
              <a:t>Goulart de </a:t>
            </a:r>
            <a:r>
              <a:rPr lang="pt-BR" sz="1700" dirty="0" smtClean="0"/>
              <a:t>Freitas, Gafisa, Claudio Bernardes, Luiz </a:t>
            </a:r>
            <a:r>
              <a:rPr lang="pt-BR" sz="1700" dirty="0"/>
              <a:t>Fernando </a:t>
            </a:r>
            <a:r>
              <a:rPr lang="pt-BR" sz="1700" dirty="0" smtClean="0"/>
              <a:t>Moura, ABRAINC</a:t>
            </a:r>
            <a:endParaRPr lang="pt-BR" sz="1700" b="1" dirty="0"/>
          </a:p>
          <a:p>
            <a:r>
              <a:rPr lang="pt-BR" sz="1700" b="1" dirty="0" smtClean="0"/>
              <a:t>23/9 - </a:t>
            </a:r>
            <a:r>
              <a:rPr lang="pt-BR" sz="1700" b="1" dirty="0"/>
              <a:t>9:00h – Sede </a:t>
            </a:r>
            <a:r>
              <a:rPr lang="pt-BR" sz="1700" b="1" dirty="0" smtClean="0"/>
              <a:t>ABRAINC</a:t>
            </a:r>
            <a:endParaRPr lang="pt-BR" sz="1700" dirty="0"/>
          </a:p>
          <a:p>
            <a:endParaRPr lang="pt-BR" sz="1700" b="1" dirty="0"/>
          </a:p>
          <a:p>
            <a:r>
              <a:rPr lang="pt-BR" sz="1700" b="1" u="sng" dirty="0" smtClean="0"/>
              <a:t>Vinculação </a:t>
            </a:r>
            <a:r>
              <a:rPr lang="pt-BR" sz="1700" b="1" u="sng" dirty="0"/>
              <a:t>ao Comitê </a:t>
            </a:r>
            <a:r>
              <a:rPr lang="pt-BR" sz="1700" b="1" u="sng" dirty="0" smtClean="0"/>
              <a:t>Financeiro</a:t>
            </a:r>
            <a:endParaRPr lang="pt-BR" sz="1700" u="sng" dirty="0"/>
          </a:p>
          <a:p>
            <a:endParaRPr lang="pt-BR" sz="1700" b="1" dirty="0"/>
          </a:p>
          <a:p>
            <a:r>
              <a:rPr lang="pt-BR" sz="1700" b="1" dirty="0"/>
              <a:t>2</a:t>
            </a:r>
            <a:r>
              <a:rPr lang="pt-BR" sz="1700" b="1" dirty="0" smtClean="0"/>
              <a:t> - GRUPO </a:t>
            </a:r>
            <a:r>
              <a:rPr lang="pt-BR" sz="1700" b="1" dirty="0"/>
              <a:t>BANCOS</a:t>
            </a:r>
            <a:endParaRPr lang="pt-BR" sz="1700" dirty="0"/>
          </a:p>
          <a:p>
            <a:r>
              <a:rPr lang="pt-BR" sz="1700" dirty="0"/>
              <a:t>· Rafael Novellino, Marcelo Borges, Carlos </a:t>
            </a:r>
            <a:r>
              <a:rPr lang="pt-BR" sz="1700" dirty="0" err="1"/>
              <a:t>Piani</a:t>
            </a:r>
            <a:r>
              <a:rPr lang="pt-BR" sz="1700" dirty="0"/>
              <a:t>, Rodrigo Luna, Gafisa, </a:t>
            </a:r>
            <a:r>
              <a:rPr lang="pt-BR" sz="1700" dirty="0" smtClean="0"/>
              <a:t>ABRAINC</a:t>
            </a:r>
            <a:endParaRPr lang="pt-BR" sz="1700" dirty="0"/>
          </a:p>
          <a:p>
            <a:r>
              <a:rPr lang="pt-BR" sz="1700" b="1" dirty="0"/>
              <a:t>Proposta </a:t>
            </a:r>
            <a:r>
              <a:rPr lang="pt-BR" sz="1700" b="1" dirty="0" smtClean="0"/>
              <a:t>de agenda a ser definida</a:t>
            </a:r>
          </a:p>
          <a:p>
            <a:endParaRPr lang="pt-BR" sz="1700" b="1" dirty="0"/>
          </a:p>
          <a:p>
            <a:r>
              <a:rPr lang="pt-BR" sz="1700" b="1" u="sng" dirty="0" smtClean="0"/>
              <a:t>Vinculação à Diretoria</a:t>
            </a:r>
          </a:p>
          <a:p>
            <a:endParaRPr lang="pt-BR" sz="1700" b="1" dirty="0"/>
          </a:p>
          <a:p>
            <a:r>
              <a:rPr lang="pt-BR" sz="1700" b="1" dirty="0" smtClean="0"/>
              <a:t>3 </a:t>
            </a:r>
            <a:r>
              <a:rPr lang="pt-BR" sz="1700" b="1" dirty="0"/>
              <a:t>- GRUPO LEGISLATIVO</a:t>
            </a:r>
            <a:endParaRPr lang="pt-BR" sz="1700" dirty="0"/>
          </a:p>
          <a:p>
            <a:r>
              <a:rPr lang="pt-BR" sz="1700" dirty="0"/>
              <a:t>· Rubens Menin, Flavio Zarzur, Ronaldo Cury, Claudio Bernardes, ABRAINC, Luiz Fernando </a:t>
            </a:r>
            <a:r>
              <a:rPr lang="pt-BR" sz="1700" dirty="0" smtClean="0"/>
              <a:t>Moura</a:t>
            </a:r>
            <a:endParaRPr lang="pt-BR" sz="1700" b="1" dirty="0"/>
          </a:p>
          <a:p>
            <a:r>
              <a:rPr lang="pt-BR" sz="1700" b="1" dirty="0"/>
              <a:t>Proposta de agenda a ser </a:t>
            </a:r>
            <a:r>
              <a:rPr lang="pt-BR" sz="1700" b="1" dirty="0" smtClean="0"/>
              <a:t>definida</a:t>
            </a:r>
            <a:endParaRPr lang="pt-BR" sz="17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5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0551760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Acordo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TJ-RJ/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Recomendação </a:t>
            </a:r>
            <a:r>
              <a:rPr lang="pt-BR" b="1" dirty="0"/>
              <a:t>ADEMI-RJ, em linha com acordo </a:t>
            </a:r>
            <a:r>
              <a:rPr lang="pt-BR" b="1" dirty="0" smtClean="0"/>
              <a:t>TJ-RJ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irretratável – perda do sinal, mesmo parcelado, em caso de inadimplência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Rescisão </a:t>
            </a:r>
            <a:r>
              <a:rPr lang="pt-BR" dirty="0"/>
              <a:t>pelo comprador </a:t>
            </a:r>
            <a:r>
              <a:rPr lang="pt-BR" dirty="0" smtClean="0"/>
              <a:t>– perda integral do sinal mais retenção de até 25% das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Inadimplência do vendedor – devolução do sinal em dobro e demais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Comissão de corretagem – paga pelo Comprador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de Tolerância – 180 dias – multa de 0,5%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Após Tolerância, 1% + 0,5% ao mês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Comprador –aluguel, custos de recomposição, custo de depreciação (12% a.a.)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u="sng" dirty="0">
                <a:hlinkClick r:id="rId2"/>
              </a:rPr>
              <a:t>http://www.ademi.org.br/minutas/minutapadronizada.html</a:t>
            </a:r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Próximos passos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Convite para ADEMI participar em nossa reunião do CJ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PL 178 – aprovação na Câmara – CCJ redação final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Período de Tolerância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Multa de 1% sobre valores pagos + 0,5% ao mês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Obrigações sobre informações aos </a:t>
            </a:r>
            <a:r>
              <a:rPr lang="pt-BR" dirty="0" err="1" smtClean="0"/>
              <a:t>compradore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4200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Relatórios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Extratos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597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>
              <a:defRPr/>
            </a:pP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Relatórios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 e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Extratos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7" y="653729"/>
            <a:ext cx="8624887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ABECIP (7/8) </a:t>
            </a:r>
            <a:r>
              <a:rPr lang="pt-BR" dirty="0"/>
              <a:t>– assuntos a serem levados ao Octávio e Diretoria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Detalhamento de campos crédito imobiliário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Padronização de cálculos – juros, correção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Desembolsos no final do dia, sem aplicação</a:t>
            </a:r>
          </a:p>
          <a:p>
            <a:endParaRPr lang="pt-BR" b="1" dirty="0"/>
          </a:p>
          <a:p>
            <a:r>
              <a:rPr lang="pt-BR" b="1" dirty="0" smtClean="0"/>
              <a:t>Reuniões e envios de sugestões -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Santander – 23/9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Bradesco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Itaú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Agendamento BB.</a:t>
            </a:r>
            <a:endParaRPr lang="pt-BR" dirty="0"/>
          </a:p>
          <a:p>
            <a:pPr lvl="1"/>
            <a:endParaRPr lang="pt-BR" dirty="0"/>
          </a:p>
          <a:p>
            <a:r>
              <a:rPr lang="pt-BR" b="1" dirty="0"/>
              <a:t>Caixa </a:t>
            </a:r>
            <a:r>
              <a:rPr lang="pt-BR" dirty="0" smtClean="0"/>
              <a:t>– reuniões em 12/8 e 16/9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Envio de sugestão e nova reunião em 2/10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Banco de dados e relatório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Banco de dados: Mandar todos os dados com descrição de casos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de relatório: GT Tenda, MRV, Rossi, </a:t>
            </a:r>
            <a:r>
              <a:rPr lang="pt-BR" dirty="0" err="1" smtClean="0"/>
              <a:t>Cyrela</a:t>
            </a:r>
            <a:r>
              <a:rPr lang="pt-BR" dirty="0" smtClean="0"/>
              <a:t>, Tecnisa – 2ª-feira, 22/9, 9h</a:t>
            </a:r>
            <a:endParaRPr lang="pt-BR" dirty="0"/>
          </a:p>
          <a:p>
            <a:pPr lvl="1"/>
            <a:endParaRPr lang="pt-BR" sz="1700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7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017352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Registros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10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>
              <a:defRPr/>
            </a:pP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Registros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7" y="653729"/>
            <a:ext cx="8624887" cy="577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/>
              <a:t>Registro Eletrônico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Agenda com ARISP e com CETIP (mensageria) – acompanhamento quinzenal</a:t>
            </a:r>
          </a:p>
          <a:p>
            <a:endParaRPr lang="pt-BR" sz="1700" b="1" dirty="0" smtClean="0"/>
          </a:p>
          <a:p>
            <a:r>
              <a:rPr lang="pt-BR" sz="1700" b="1" dirty="0" smtClean="0"/>
              <a:t>Evento dia 29/9 - Registro Eletrônico/ outros pontos de melhoria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Bancos - Itaú, Bradesco, Caixa, Santander, BB, HSBC, ABECIP, ARISP, IRIB, CETIP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r>
              <a:rPr lang="pt-BR" sz="1700" b="1" dirty="0" smtClean="0"/>
              <a:t>Aplicativo para individualização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Lançamento 19/9 – teste Trisul – apresentação em evento com Secovi em 19/9</a:t>
            </a:r>
          </a:p>
          <a:p>
            <a:endParaRPr lang="pt-BR" sz="1700" b="1" dirty="0"/>
          </a:p>
          <a:p>
            <a:r>
              <a:rPr lang="pt-BR" sz="1700" b="1" dirty="0" smtClean="0"/>
              <a:t>Ouvidoria</a:t>
            </a:r>
            <a:r>
              <a:rPr lang="pt-BR" sz="1700" b="1" dirty="0"/>
              <a:t> </a:t>
            </a:r>
            <a:r>
              <a:rPr lang="pt-BR" sz="1700" b="1" dirty="0" smtClean="0"/>
              <a:t>(ARISP)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Flauzilino – agendamento com Pres. TJ </a:t>
            </a:r>
            <a:r>
              <a:rPr lang="pt-BR" sz="1700" dirty="0" err="1" smtClean="0"/>
              <a:t>Nalini</a:t>
            </a:r>
            <a:r>
              <a:rPr lang="pt-BR" sz="1700" dirty="0" smtClean="0"/>
              <a:t> – acompanhar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 smtClean="0"/>
              <a:t>CETIP</a:t>
            </a:r>
          </a:p>
          <a:p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Registros  - café da manhã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Condições da parceria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Próximos passos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Tecnisa: Jurídico + Crédito/Cobrança: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informações 1 que podem ser enviadas a empresa 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informações que podem ser recebidas pelas empresas para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Processos - consultoria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8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209712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CETIP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6/8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37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9081640" cy="368890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CETIP –30/9 - </a:t>
            </a:r>
            <a:r>
              <a:rPr lang="pt-BR" sz="1800" dirty="0">
                <a:solidFill>
                  <a:schemeClr val="tx1"/>
                </a:solidFill>
              </a:rPr>
              <a:t>Alcides/ Silvano(Tecnisa)/ Rodrigo/Carletto (Rossi), Miguel/Bruno (</a:t>
            </a:r>
            <a:r>
              <a:rPr lang="pt-BR" sz="1800" dirty="0" err="1">
                <a:solidFill>
                  <a:schemeClr val="tx1"/>
                </a:solidFill>
              </a:rPr>
              <a:t>Cetip</a:t>
            </a:r>
            <a:r>
              <a:rPr lang="pt-BR" sz="1800" dirty="0">
                <a:solidFill>
                  <a:schemeClr val="tx1"/>
                </a:solidFill>
              </a:rPr>
              <a:t>), ABRAINC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480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600" b="1" dirty="0" smtClean="0"/>
              <a:t>Objetivos </a:t>
            </a:r>
            <a:r>
              <a:rPr lang="pt-BR" sz="1600" b="1" dirty="0"/>
              <a:t>da 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Auxílio </a:t>
            </a:r>
            <a:r>
              <a:rPr lang="pt-BR" sz="1600" dirty="0"/>
              <a:t>na decisão de crédito, </a:t>
            </a:r>
            <a:r>
              <a:rPr lang="pt-BR" sz="1600" dirty="0" smtClean="0"/>
              <a:t>com identificação </a:t>
            </a:r>
            <a:r>
              <a:rPr lang="pt-BR" sz="1600" dirty="0"/>
              <a:t>de </a:t>
            </a:r>
            <a:r>
              <a:rPr lang="pt-BR" sz="1600" i="1" dirty="0" err="1" smtClean="0"/>
              <a:t>flippers</a:t>
            </a:r>
            <a:r>
              <a:rPr lang="pt-BR" sz="1600" dirty="0" smtClean="0"/>
              <a:t> e enriquecimento de informações – </a:t>
            </a:r>
            <a:r>
              <a:rPr lang="pt-BR" sz="1600" dirty="0" err="1" smtClean="0"/>
              <a:t>ex</a:t>
            </a:r>
            <a:r>
              <a:rPr lang="pt-BR" sz="1600" dirty="0" smtClean="0"/>
              <a:t>: acoplamento a banco para obtenção de sua visão sobre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Verificação de possibilidade de custo/benefício para ambas as partes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Dados a serem enviados e informações a serem disponibilizadas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1600" b="1" dirty="0" smtClean="0"/>
              <a:t>O futuro dos processos – consultoria CETIP?</a:t>
            </a:r>
          </a:p>
          <a:p>
            <a:r>
              <a:rPr lang="pt-BR" dirty="0"/>
              <a:t> </a:t>
            </a:r>
          </a:p>
          <a:p>
            <a:r>
              <a:rPr lang="pt-BR" sz="1600" b="1" dirty="0"/>
              <a:t>Autorização dos clientes para criação da 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Carga inicial (legado) -  incorporadoras:  eventos e cláusula que para que  informações referentes a contratos assinados possam ser enviadas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Futuras contratações: </a:t>
            </a:r>
            <a:r>
              <a:rPr lang="pt-BR" sz="1600" dirty="0" smtClean="0"/>
              <a:t>cláusula </a:t>
            </a:r>
            <a:r>
              <a:rPr lang="pt-BR" sz="1600" dirty="0"/>
              <a:t>que autoriza a utilização das </a:t>
            </a:r>
            <a:r>
              <a:rPr lang="pt-BR" sz="1600" dirty="0" smtClean="0"/>
              <a:t>informações. Alcides/Tecnisa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Acompanhamento </a:t>
            </a:r>
            <a:r>
              <a:rPr lang="pt-BR" sz="1600" dirty="0"/>
              <a:t>- eventos após a assinatura (distrato, entrega chaves, pedido de crédito negado, última consulta à base, etc. Incorporadoras: eventos, informações enviadas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1600" b="1" dirty="0" smtClean="0"/>
              <a:t>Acesso </a:t>
            </a:r>
            <a:r>
              <a:rPr lang="pt-BR" sz="1600" b="1" dirty="0"/>
              <a:t>à base e regras de uso: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Solução para robôs p/  </a:t>
            </a:r>
            <a:r>
              <a:rPr lang="pt-BR" sz="1600" dirty="0"/>
              <a:t>consultas às bases </a:t>
            </a:r>
            <a:r>
              <a:rPr lang="pt-BR" sz="1600" dirty="0" smtClean="0"/>
              <a:t>externas e consulta em tela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Acesso </a:t>
            </a:r>
            <a:r>
              <a:rPr lang="pt-BR" sz="1600" dirty="0"/>
              <a:t>à base </a:t>
            </a:r>
            <a:r>
              <a:rPr lang="pt-BR" sz="1600" dirty="0" smtClean="0"/>
              <a:t>p/ </a:t>
            </a:r>
            <a:r>
              <a:rPr lang="pt-BR" sz="1600" dirty="0"/>
              <a:t>funcionários das incorporadoras que alimentarem a </a:t>
            </a:r>
            <a:r>
              <a:rPr lang="pt-BR" sz="1600" dirty="0" smtClean="0"/>
              <a:t>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Regras </a:t>
            </a:r>
            <a:r>
              <a:rPr lang="pt-BR" sz="1600" dirty="0"/>
              <a:t>de utilização e alimentação e atualização </a:t>
            </a:r>
            <a:r>
              <a:rPr lang="pt-BR" sz="1600" dirty="0" smtClean="0"/>
              <a:t>p/ identificar mau uso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11846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Defesa da Concorrência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Defesa da Concorrência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</a:t>
            </a:r>
            <a:r>
              <a:rPr lang="pt-BR" sz="1700"/>
              <a:t>) </a:t>
            </a:r>
            <a:r>
              <a:rPr lang="pt-BR" sz="170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Das 16h às </a:t>
            </a:r>
            <a:r>
              <a:rPr lang="pt-BR" dirty="0" smtClean="0"/>
              <a:t>17:15h</a:t>
            </a:r>
            <a:r>
              <a:rPr lang="pt-BR" dirty="0"/>
              <a:t>:</a:t>
            </a:r>
          </a:p>
          <a:p>
            <a:r>
              <a:rPr lang="pt-B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Atualizações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 FIPE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Modelo de Negócios - </a:t>
            </a:r>
            <a:r>
              <a:rPr lang="pt-BR" b="1" dirty="0" smtClean="0"/>
              <a:t>encaminhamentos</a:t>
            </a:r>
            <a:endParaRPr lang="pt-BR" b="1" dirty="0"/>
          </a:p>
          <a:p>
            <a:r>
              <a:rPr lang="pt-BR" b="1" dirty="0"/>
              <a:t> </a:t>
            </a:r>
          </a:p>
          <a:p>
            <a:r>
              <a:rPr lang="pt-BR" b="1" dirty="0"/>
              <a:t>·    </a:t>
            </a:r>
            <a:r>
              <a:rPr lang="pt-BR" b="1" dirty="0" smtClean="0"/>
              <a:t>Aperfeiçoamentos </a:t>
            </a:r>
            <a:r>
              <a:rPr lang="pt-BR" b="1" dirty="0"/>
              <a:t>Relatórios Bancários</a:t>
            </a:r>
          </a:p>
          <a:p>
            <a:r>
              <a:rPr lang="pt-BR" b="1" dirty="0"/>
              <a:t> </a:t>
            </a:r>
          </a:p>
          <a:p>
            <a:r>
              <a:rPr lang="pt-BR" b="1" dirty="0"/>
              <a:t>·    </a:t>
            </a:r>
            <a:r>
              <a:rPr lang="pt-BR" b="1" dirty="0" smtClean="0"/>
              <a:t>Registro </a:t>
            </a:r>
            <a:r>
              <a:rPr lang="pt-BR" b="1" dirty="0"/>
              <a:t>Eletrônico</a:t>
            </a:r>
          </a:p>
          <a:p>
            <a:r>
              <a:rPr lang="pt-BR" b="1" dirty="0"/>
              <a:t> </a:t>
            </a:r>
          </a:p>
          <a:p>
            <a:r>
              <a:rPr lang="pt-BR" dirty="0"/>
              <a:t> 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Das </a:t>
            </a:r>
            <a:r>
              <a:rPr lang="pt-BR" dirty="0" smtClean="0"/>
              <a:t>17:15h </a:t>
            </a:r>
            <a:r>
              <a:rPr lang="pt-BR" dirty="0"/>
              <a:t>às 18h: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·       </a:t>
            </a:r>
            <a:r>
              <a:rPr lang="pt-BR" b="1" dirty="0"/>
              <a:t>Encontro com </a:t>
            </a:r>
            <a:r>
              <a:rPr lang="pt-BR" b="1" dirty="0" smtClean="0"/>
              <a:t>CETIP </a:t>
            </a:r>
            <a:r>
              <a:rPr lang="pt-BR" b="1" dirty="0"/>
              <a:t>-  Grupo de Trabalho definido para discutir o assunto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83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16632"/>
            <a:ext cx="8696325" cy="281831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693975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Reuniões com </a:t>
            </a:r>
            <a:r>
              <a:rPr lang="pt-BR" b="1" dirty="0"/>
              <a:t>Secretário </a:t>
            </a:r>
            <a:r>
              <a:rPr lang="pt-BR" b="1" dirty="0" smtClean="0"/>
              <a:t>Pres. da Caixa </a:t>
            </a:r>
            <a:r>
              <a:rPr lang="pt-BR" b="1" dirty="0" err="1" smtClean="0"/>
              <a:t>Hereda</a:t>
            </a:r>
            <a:r>
              <a:rPr lang="pt-BR" b="1" dirty="0" smtClean="0"/>
              <a:t> 29/8 e Paulo </a:t>
            </a:r>
            <a:r>
              <a:rPr lang="pt-BR" b="1" dirty="0" err="1"/>
              <a:t>Caffarelli</a:t>
            </a:r>
            <a:r>
              <a:rPr lang="pt-BR" b="1" dirty="0"/>
              <a:t> – </a:t>
            </a:r>
            <a:r>
              <a:rPr lang="pt-BR" b="1" dirty="0" smtClean="0"/>
              <a:t>5/9 –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PMCMV3 e medidas imediatas para o setor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Desbloqueios </a:t>
            </a:r>
            <a:r>
              <a:rPr lang="pt-BR" dirty="0"/>
              <a:t>de </a:t>
            </a:r>
            <a:r>
              <a:rPr lang="pt-BR" dirty="0" smtClean="0"/>
              <a:t>Recursos – acesso ao Banco Central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Equilíbrio nas operações – </a:t>
            </a:r>
            <a:r>
              <a:rPr lang="pt-BR" dirty="0" err="1" smtClean="0"/>
              <a:t>distratos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b="1" dirty="0" smtClean="0"/>
              <a:t>Reunião com Ministro Mantega, Min. Belchior, </a:t>
            </a:r>
            <a:r>
              <a:rPr lang="pt-BR" b="1" dirty="0" err="1" smtClean="0"/>
              <a:t>Hereda</a:t>
            </a:r>
            <a:r>
              <a:rPr lang="pt-BR" b="1" dirty="0" smtClean="0"/>
              <a:t> e equipes -  17/9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350 </a:t>
            </a:r>
            <a:r>
              <a:rPr lang="pt-BR" dirty="0"/>
              <a:t>mil </a:t>
            </a:r>
            <a:r>
              <a:rPr lang="pt-BR" dirty="0" smtClean="0"/>
              <a:t>unidades </a:t>
            </a:r>
            <a:r>
              <a:rPr lang="pt-BR" dirty="0"/>
              <a:t>nas diversas faixas, com ajustes de limites das cidades, subsídios e </a:t>
            </a:r>
            <a:r>
              <a:rPr lang="pt-BR" dirty="0" smtClean="0"/>
              <a:t>renda – contratações desde o início de 2015 - em </a:t>
            </a:r>
            <a:r>
              <a:rPr lang="pt-BR" dirty="0"/>
              <a:t>3 semanas </a:t>
            </a:r>
            <a:r>
              <a:rPr lang="pt-BR" dirty="0" smtClean="0"/>
              <a:t>definições necessárias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Sinalização </a:t>
            </a:r>
            <a:r>
              <a:rPr lang="pt-BR" dirty="0"/>
              <a:t>positiva -</a:t>
            </a:r>
            <a:r>
              <a:rPr lang="pt-BR" dirty="0" smtClean="0"/>
              <a:t> </a:t>
            </a:r>
            <a:r>
              <a:rPr lang="pt-BR" dirty="0"/>
              <a:t>renovação do RET 1% por 4 anos, </a:t>
            </a:r>
            <a:r>
              <a:rPr lang="pt-BR" dirty="0" smtClean="0"/>
              <a:t>ajuste </a:t>
            </a:r>
            <a:r>
              <a:rPr lang="pt-BR" dirty="0"/>
              <a:t>do valor </a:t>
            </a:r>
            <a:r>
              <a:rPr lang="pt-BR" dirty="0" smtClean="0"/>
              <a:t>limite.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Cartórios </a:t>
            </a:r>
            <a:r>
              <a:rPr lang="pt-BR" dirty="0"/>
              <a:t>– busca de melhorias com informatização e adequação de </a:t>
            </a:r>
            <a:r>
              <a:rPr lang="pt-BR" dirty="0" smtClean="0"/>
              <a:t>regras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Reabertura </a:t>
            </a:r>
            <a:r>
              <a:rPr lang="pt-BR" dirty="0"/>
              <a:t>da discussão sobre permuta na aquisição de terrenos – indicada a adequação de Câmaras Setoriais para tais </a:t>
            </a:r>
            <a:r>
              <a:rPr lang="pt-BR" dirty="0" smtClean="0"/>
              <a:t>alterações – texto em MP para tributar torna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580430"/>
              </p:ext>
            </p:extLst>
          </p:nvPr>
        </p:nvGraphicFramePr>
        <p:xfrm>
          <a:off x="2195736" y="6041746"/>
          <a:ext cx="4608512" cy="7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Objeto de Shell de Gerenciador" showAsIcon="1" r:id="rId4" imgW="2540880" imgH="440280" progId="Package">
                  <p:embed/>
                </p:oleObj>
              </mc:Choice>
              <mc:Fallback>
                <p:oleObj name="Objeto de Shell de Gerenciador" showAsIcon="1" r:id="rId4" imgW="254088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5736" y="6041746"/>
                        <a:ext cx="4608512" cy="79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0477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20201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Status - FIPE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468383"/>
              </p:ext>
            </p:extLst>
          </p:nvPr>
        </p:nvGraphicFramePr>
        <p:xfrm>
          <a:off x="179512" y="692696"/>
          <a:ext cx="8712968" cy="5832642"/>
        </p:xfrm>
        <a:graphic>
          <a:graphicData uri="http://schemas.openxmlformats.org/drawingml/2006/table">
            <a:tbl>
              <a:tblPr/>
              <a:tblGrid>
                <a:gridCol w="1440160"/>
                <a:gridCol w="1656184"/>
                <a:gridCol w="1944216"/>
                <a:gridCol w="3672408"/>
              </a:tblGrid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Empresa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Dados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Termo de Adesão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Comentário sobre contato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Cyrela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538DD5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538DD5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agosto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Direcional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538DD5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agosto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Rodobens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538DD5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538DD5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agosto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Tenda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538DD5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538DD5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julho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Tecnisa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538DD5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agosto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MRV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julho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Moura Dubeux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agosto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Rossi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agosto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Brookfield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538DD5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Dados incompletos (não tem todos os meses)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HM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Dados desatualizados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Cury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Dados desatualizados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Emccamp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Dados desatualizados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PDG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Querem saber se os dados podem ser enviados todo dia 30 (e não 15)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Odebrecht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útima semana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Viver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útima semana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Eztec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Gafisa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JHSF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João Fortes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Trisul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WTorre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56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Even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Informou </a:t>
                      </a:r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que não participará, por enquanto, do projeto</a:t>
                      </a:r>
                    </a:p>
                  </a:txBody>
                  <a:tcPr marL="7564" marR="7564" marT="75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2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 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104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Modelo de Negócios – vendas definitivas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692696"/>
            <a:ext cx="8759825" cy="577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/>
              <a:t>Razões dos </a:t>
            </a:r>
            <a:r>
              <a:rPr lang="pt-BR" sz="1700" b="1" dirty="0" err="1" smtClean="0"/>
              <a:t>distratos</a:t>
            </a:r>
            <a:r>
              <a:rPr lang="pt-BR" sz="1700" b="1" dirty="0" smtClean="0"/>
              <a:t>:</a:t>
            </a:r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Crédito mal concedido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/>
              <a:t>Flippers</a:t>
            </a:r>
            <a:r>
              <a:rPr lang="pt-BR" sz="1700" dirty="0" smtClean="0"/>
              <a:t>, opções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Reversão da situação econômica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/>
          </a:p>
          <a:p>
            <a:r>
              <a:rPr lang="pt-BR" sz="1700" b="1" dirty="0" smtClean="0"/>
              <a:t>1- Aprimoramento da análise de crédito.  GT </a:t>
            </a:r>
            <a:r>
              <a:rPr lang="pt-BR" sz="1700" b="1" dirty="0" err="1" smtClean="0"/>
              <a:t>Cyrela</a:t>
            </a:r>
            <a:r>
              <a:rPr lang="pt-BR" sz="1700" b="1" dirty="0" smtClean="0"/>
              <a:t>, Rossi, Tecnisa. </a:t>
            </a:r>
            <a:r>
              <a:rPr lang="pt-BR" sz="1700" b="1" dirty="0" err="1" smtClean="0"/>
              <a:t>Ex</a:t>
            </a:r>
            <a:r>
              <a:rPr lang="pt-BR" sz="1700" b="1" dirty="0" smtClean="0"/>
              <a:t>: CETIP: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Ratings/ Integração com informações de crédito.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Aprimorar entendimento e tratamento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Obras com atraso e sem </a:t>
            </a:r>
            <a:r>
              <a:rPr lang="pt-BR" sz="1600" dirty="0" smtClean="0"/>
              <a:t>atraso; interferência ou não de poder público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Abertura de memórias de cálculo e proposta de escalonamento de retenções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Visão de prejuízo para demais clientes com manutenção de desequilíbrios </a:t>
            </a:r>
          </a:p>
          <a:p>
            <a:endParaRPr lang="pt-BR" sz="1700" b="1" dirty="0" smtClean="0"/>
          </a:p>
          <a:p>
            <a:r>
              <a:rPr lang="pt-BR" sz="1700" b="1" dirty="0" smtClean="0"/>
              <a:t>2 - Repasse antecipado – piloto em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Discussão sobre médio prazo – CETIP, consultoria?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/>
              <a:t>Back-offices</a:t>
            </a:r>
            <a:r>
              <a:rPr lang="pt-BR" sz="1700" dirty="0" smtClean="0"/>
              <a:t>, SAC, Jurídico – racionalização -  2ª etapa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/>
          </a:p>
          <a:p>
            <a:r>
              <a:rPr lang="pt-BR" sz="1700" b="1" dirty="0" smtClean="0"/>
              <a:t>3 - Esclarecimentos- sociedade, judiciário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Cartilha </a:t>
            </a:r>
            <a:r>
              <a:rPr lang="pt-BR" sz="1700" dirty="0"/>
              <a:t>para esclarecimentos e agendamentos para </a:t>
            </a:r>
            <a:r>
              <a:rPr lang="pt-BR" sz="1700" dirty="0" smtClean="0"/>
              <a:t>esclarecimentos/mudanças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Ação com Judiciário; </a:t>
            </a:r>
            <a:r>
              <a:rPr lang="pt-BR" sz="1700" dirty="0" smtClean="0"/>
              <a:t>RJ; encontros com formadores de opinião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/>
              <a:t>4 - Discussão de </a:t>
            </a:r>
            <a:r>
              <a:rPr lang="pt-BR" sz="1700" b="1" dirty="0" smtClean="0"/>
              <a:t>médio prazo </a:t>
            </a:r>
            <a:r>
              <a:rPr lang="pt-BR" sz="1700" b="1" dirty="0"/>
              <a:t>sobre </a:t>
            </a:r>
            <a:r>
              <a:rPr lang="pt-BR" sz="1700" b="1" dirty="0" smtClean="0"/>
              <a:t>modelo de negócios, CDC </a:t>
            </a:r>
            <a:r>
              <a:rPr lang="pt-BR" sz="1700" b="1" dirty="0"/>
              <a:t>e outros </a:t>
            </a:r>
            <a:endParaRPr lang="pt-BR" sz="1700" b="1" dirty="0" smtClean="0"/>
          </a:p>
          <a:p>
            <a:endParaRPr lang="pt-BR" sz="17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4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500611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34658</TotalTime>
  <Words>984</Words>
  <Application>Microsoft Office PowerPoint</Application>
  <PresentationFormat>Apresentação na tela (4:3)</PresentationFormat>
  <Paragraphs>327</Paragraphs>
  <Slides>17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Helvetica</vt:lpstr>
      <vt:lpstr>Tahoma</vt:lpstr>
      <vt:lpstr>Verdana</vt:lpstr>
      <vt:lpstr>Design padrão</vt:lpstr>
      <vt:lpstr>Objeto de Shell de Gerenciador</vt:lpstr>
      <vt:lpstr>Apresentação do PowerPoint</vt:lpstr>
      <vt:lpstr>Defesa da Concorrência </vt:lpstr>
      <vt:lpstr>Defesa da Concorrência </vt:lpstr>
      <vt:lpstr>Pauta</vt:lpstr>
      <vt:lpstr>Apresentação do PowerPoint</vt:lpstr>
      <vt:lpstr>Atualizações </vt:lpstr>
      <vt:lpstr>Apresentação do PowerPoint</vt:lpstr>
      <vt:lpstr>Apresentação do PowerPoint</vt:lpstr>
      <vt:lpstr>Modelo de Negócios – vendas definitivas</vt:lpstr>
      <vt:lpstr>Reunião dia 8/9 - Distratos</vt:lpstr>
      <vt:lpstr>Acordo TJ-RJ/ Encontros com Magistratura </vt:lpstr>
      <vt:lpstr>Apresentação do PowerPoint</vt:lpstr>
      <vt:lpstr>Relatórios e Extratos</vt:lpstr>
      <vt:lpstr>Apresentação do PowerPoint</vt:lpstr>
      <vt:lpstr>Registros</vt:lpstr>
      <vt:lpstr>Apresentação do PowerPoint</vt:lpstr>
      <vt:lpstr>CETIP –30/9 - Alcides/ Silvano(Tecnisa)/ Rodrigo/Carletto (Rossi), Miguel/Bruno (Cetip), ABRAINC 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3082</cp:revision>
  <cp:lastPrinted>2014-08-22T11:18:02Z</cp:lastPrinted>
  <dcterms:created xsi:type="dcterms:W3CDTF">2009-08-13T21:08:28Z</dcterms:created>
  <dcterms:modified xsi:type="dcterms:W3CDTF">2014-09-19T13:53:10Z</dcterms:modified>
</cp:coreProperties>
</file>