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1" r:id="rId2"/>
    <p:sldId id="1240" r:id="rId3"/>
    <p:sldId id="1241" r:id="rId4"/>
    <p:sldId id="1061" r:id="rId5"/>
    <p:sldId id="1334" r:id="rId6"/>
    <p:sldId id="1282" r:id="rId7"/>
    <p:sldId id="1335" r:id="rId8"/>
    <p:sldId id="1337" r:id="rId9"/>
    <p:sldId id="1338" r:id="rId10"/>
    <p:sldId id="1339" r:id="rId11"/>
    <p:sldId id="1340" r:id="rId12"/>
    <p:sldId id="1347" r:id="rId13"/>
    <p:sldId id="1291" r:id="rId14"/>
    <p:sldId id="1342" r:id="rId15"/>
    <p:sldId id="1343" r:id="rId16"/>
    <p:sldId id="1344" r:id="rId17"/>
    <p:sldId id="1345" r:id="rId18"/>
    <p:sldId id="1346" r:id="rId19"/>
    <p:sldId id="1311" r:id="rId20"/>
    <p:sldId id="1310" r:id="rId21"/>
    <p:sldId id="1289" r:id="rId2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24/11/2014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0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71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5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32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34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9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5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8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2301164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Comitê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Jurídico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Helvetica" charset="0"/>
              <a:cs typeface="Arial" panose="020B0604020202020204" pitchFamily="34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18/11/2014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Helvetica" charset="0"/>
              <a:cs typeface="Arial" panose="020B0604020202020204" pitchFamily="34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3" y="1412776"/>
            <a:ext cx="8027534" cy="18351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b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</a:b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2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Rossi.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com CETIP e Diretoria de Crédito Itaú em 14/11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700" b="1" dirty="0" smtClean="0"/>
              <a:t>2 </a:t>
            </a:r>
            <a:r>
              <a:rPr lang="pt-BR" sz="1700" b="1" dirty="0"/>
              <a:t>- </a:t>
            </a:r>
            <a:r>
              <a:rPr lang="pt-BR" sz="1700" b="1" u="sng" dirty="0"/>
              <a:t>Modelo de Negócios/ </a:t>
            </a:r>
            <a:r>
              <a:rPr lang="pt-BR" sz="1700" b="1" u="sng" dirty="0" smtClean="0"/>
              <a:t>Bancos</a:t>
            </a:r>
            <a:endParaRPr lang="pt-BR" sz="1700" b="1" u="sng" dirty="0"/>
          </a:p>
          <a:p>
            <a:r>
              <a:rPr lang="pt-BR" sz="1700" b="1" dirty="0"/>
              <a:t>GT - </a:t>
            </a:r>
            <a:r>
              <a:rPr lang="pt-BR" sz="1700" dirty="0"/>
              <a:t>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Repasse antecipado </a:t>
            </a:r>
            <a:r>
              <a:rPr lang="pt-BR" sz="1700" dirty="0"/>
              <a:t>– piloto em curso – reunião </a:t>
            </a:r>
            <a:r>
              <a:rPr lang="pt-BR" sz="1700" dirty="0" smtClean="0"/>
              <a:t>4/11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- processos</a:t>
            </a:r>
          </a:p>
          <a:p>
            <a:endParaRPr lang="pt-BR" sz="1700" dirty="0"/>
          </a:p>
          <a:p>
            <a:r>
              <a:rPr lang="pt-BR" sz="1700" b="1" dirty="0"/>
              <a:t>3</a:t>
            </a:r>
            <a:r>
              <a:rPr lang="pt-BR" sz="1700" b="1" dirty="0" smtClean="0"/>
              <a:t> </a:t>
            </a:r>
            <a:r>
              <a:rPr lang="pt-BR" sz="1700" b="1" dirty="0"/>
              <a:t>- </a:t>
            </a:r>
            <a:r>
              <a:rPr lang="pt-BR" sz="1700" b="1" u="sng" dirty="0"/>
              <a:t>Ajustes legislativos</a:t>
            </a:r>
            <a:r>
              <a:rPr lang="pt-BR" sz="1700" b="1" dirty="0"/>
              <a:t> – GT Legislativo - </a:t>
            </a:r>
            <a:r>
              <a:rPr lang="pt-BR" sz="1700" dirty="0"/>
              <a:t>Rubens </a:t>
            </a:r>
            <a:r>
              <a:rPr lang="pt-BR" sz="1700" dirty="0" err="1"/>
              <a:t>Menin</a:t>
            </a:r>
            <a:r>
              <a:rPr lang="pt-BR" sz="1700" dirty="0"/>
              <a:t>, Flavio </a:t>
            </a:r>
            <a:r>
              <a:rPr lang="pt-BR" sz="1700" dirty="0" err="1"/>
              <a:t>Zarzur</a:t>
            </a:r>
            <a:r>
              <a:rPr lang="pt-BR" sz="1700" dirty="0"/>
              <a:t>, Ronaldo Cury, Claudio Bernardes, ABRAINC, Luiz Fernando </a:t>
            </a:r>
            <a:r>
              <a:rPr lang="pt-BR" sz="1700" dirty="0" smtClean="0"/>
              <a:t>Moura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</a:t>
            </a:r>
            <a:r>
              <a:rPr lang="pt-BR" sz="1700" b="1" dirty="0"/>
              <a:t>do setor e esclarecimentos </a:t>
            </a:r>
            <a:r>
              <a:rPr lang="pt-BR" sz="1700" dirty="0"/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Definições </a:t>
            </a:r>
            <a:r>
              <a:rPr lang="pt-BR" sz="1700" b="1" dirty="0"/>
              <a:t>legais sobre retenção </a:t>
            </a:r>
            <a:r>
              <a:rPr lang="pt-BR" sz="1700" dirty="0"/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com Secovi e CBIC: definições, </a:t>
            </a:r>
            <a:r>
              <a:rPr lang="pt-BR" dirty="0" smtClean="0"/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u="sng" dirty="0"/>
              <a:t>4 - Jurisprudência</a:t>
            </a:r>
            <a:r>
              <a:rPr lang="pt-BR" sz="1700" b="1" dirty="0"/>
              <a:t> - GT Judiciário com Comitê Jurídico ABRAINC – cont.</a:t>
            </a:r>
          </a:p>
          <a:p>
            <a:r>
              <a:rPr lang="pt-BR" sz="1700" b="1" dirty="0"/>
              <a:t>GT Judiciário -  </a:t>
            </a:r>
            <a:r>
              <a:rPr lang="pt-BR" sz="1700" dirty="0"/>
              <a:t>Claudio Carvalho, MF, JC </a:t>
            </a:r>
            <a:r>
              <a:rPr lang="pt-BR" sz="1700" dirty="0" err="1"/>
              <a:t>Lazaretti</a:t>
            </a:r>
            <a:r>
              <a:rPr lang="pt-BR" sz="1700" dirty="0"/>
              <a:t>, Denise, VL, CB, LFM, ABRAINC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923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GT Judiciário - Jurisprudência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</a:b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Cartilha</a:t>
            </a:r>
            <a:r>
              <a:rPr lang="pt-BR" dirty="0" smtClean="0"/>
              <a:t> </a:t>
            </a:r>
            <a:r>
              <a:rPr lang="pt-BR" dirty="0"/>
              <a:t>- agenda integrada, finalização, lançamento, </a:t>
            </a:r>
            <a:r>
              <a:rPr lang="pt-BR" dirty="0" smtClean="0"/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Destinatários</a:t>
            </a:r>
            <a:r>
              <a:rPr lang="pt-BR" dirty="0"/>
              <a:t> – consumidores, MP, </a:t>
            </a:r>
            <a:r>
              <a:rPr lang="pt-BR" dirty="0" err="1"/>
              <a:t>Procons</a:t>
            </a:r>
            <a:r>
              <a:rPr lang="pt-BR" dirty="0"/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Objetivos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base para construção de enunciados e </a:t>
            </a:r>
            <a:r>
              <a:rPr lang="pt-BR" dirty="0" smtClean="0"/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Verificação e finalização de texto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reuniões para leitura final com Secovi, CBIC e ADEMI 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sz="1700" dirty="0"/>
          </a:p>
          <a:p>
            <a:r>
              <a:rPr lang="pt-BR" sz="1700" b="1" dirty="0" smtClean="0"/>
              <a:t>Lançamento </a:t>
            </a:r>
            <a:r>
              <a:rPr lang="pt-BR" sz="1700" dirty="0" smtClean="0"/>
              <a:t>–evento em Brasília – última semana de fevereiro</a:t>
            </a:r>
          </a:p>
          <a:p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Agenda concatenada </a:t>
            </a:r>
            <a:r>
              <a:rPr lang="pt-BR" sz="1700" dirty="0" smtClean="0"/>
              <a:t>– lançamento, mesas, divulgação – Comitê de Comunicação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588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GT Judiciário - Jurisprudência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</a:b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Leis 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Problema de origem - </a:t>
            </a:r>
            <a:r>
              <a:rPr lang="pt-BR" dirty="0" err="1"/>
              <a:t>ambigüidade</a:t>
            </a:r>
            <a:r>
              <a:rPr lang="pt-BR" dirty="0"/>
              <a:t>, reflexo de tensões </a:t>
            </a:r>
            <a:r>
              <a:rPr lang="pt-BR" dirty="0" smtClean="0"/>
              <a:t>políticas 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Aplicação, fiscalização - insegurança do </a:t>
            </a:r>
            <a:r>
              <a:rPr lang="pt-BR" dirty="0" smtClean="0"/>
              <a:t>servidor</a:t>
            </a:r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Criar núcleos que constituam entendimentos - credibilidade das </a:t>
            </a:r>
            <a:r>
              <a:rPr lang="pt-BR" dirty="0" smtClean="0"/>
              <a:t>partes</a:t>
            </a:r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Formar jurisprudências estabilizadoras.</a:t>
            </a:r>
          </a:p>
          <a:p>
            <a:pPr marL="0" lvl="1"/>
            <a:endParaRPr lang="pt-BR" sz="1700" b="1" dirty="0"/>
          </a:p>
          <a:p>
            <a:pPr marL="0" lvl="1"/>
            <a:r>
              <a:rPr lang="pt-BR" b="1" dirty="0" smtClean="0"/>
              <a:t>Encontro </a:t>
            </a:r>
            <a:r>
              <a:rPr lang="pt-BR" b="1" dirty="0"/>
              <a:t>com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  <a:r>
              <a:rPr lang="pt-BR" dirty="0" smtClean="0"/>
              <a:t>– Conselho Deliberativo – 5/12?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/>
              <a:t>Enunciados </a:t>
            </a:r>
            <a:r>
              <a:rPr lang="pt-BR" b="1" dirty="0" smtClean="0"/>
              <a:t>ABRAINC/SECOVI </a:t>
            </a:r>
            <a:r>
              <a:rPr lang="pt-BR" dirty="0"/>
              <a:t>– entendimentos, </a:t>
            </a:r>
            <a:r>
              <a:rPr lang="pt-BR" dirty="0" smtClean="0"/>
              <a:t>contribuições </a:t>
            </a:r>
            <a:r>
              <a:rPr lang="pt-BR" dirty="0"/>
              <a:t>p/ </a:t>
            </a:r>
            <a:r>
              <a:rPr lang="pt-BR" dirty="0" smtClean="0"/>
              <a:t>Cartilha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 smtClean="0"/>
              <a:t>Secovi</a:t>
            </a:r>
            <a:r>
              <a:rPr lang="pt-BR" dirty="0" smtClean="0"/>
              <a:t> – encontro com MP 3/11 -  Prioridade – Decaimento – próxima novembro</a:t>
            </a:r>
            <a:endParaRPr lang="pt-BR" dirty="0"/>
          </a:p>
          <a:p>
            <a:pPr marL="457200" lvl="2"/>
            <a:endParaRPr lang="pt-BR" dirty="0"/>
          </a:p>
          <a:p>
            <a:pPr marL="0" lvl="1"/>
            <a:r>
              <a:rPr lang="pt-BR" b="1" dirty="0"/>
              <a:t>Discussão e contribuição para a Minuta Rio de </a:t>
            </a:r>
            <a:r>
              <a:rPr lang="pt-BR" b="1" dirty="0" smtClean="0"/>
              <a:t>Janeiro</a:t>
            </a:r>
          </a:p>
          <a:p>
            <a:pPr marL="0" lvl="1"/>
            <a:endParaRPr lang="pt-BR" b="1" dirty="0"/>
          </a:p>
          <a:p>
            <a:r>
              <a:rPr lang="pt-BR" b="1" dirty="0"/>
              <a:t>Mesas com Judiciário – </a:t>
            </a:r>
            <a:r>
              <a:rPr lang="pt-BR" dirty="0"/>
              <a:t>encontro Secovi em </a:t>
            </a:r>
            <a:r>
              <a:rPr lang="pt-BR" dirty="0" smtClean="0"/>
              <a:t>29/10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Reformas </a:t>
            </a:r>
            <a:r>
              <a:rPr lang="pt-BR" dirty="0"/>
              <a:t>– </a:t>
            </a:r>
            <a:r>
              <a:rPr lang="pt-BR" dirty="0" smtClean="0"/>
              <a:t>concatenação</a:t>
            </a:r>
            <a:endParaRPr lang="pt-BR" dirty="0"/>
          </a:p>
          <a:p>
            <a:pPr marL="0" lvl="1"/>
            <a:endParaRPr lang="pt-BR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53386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Captação e comunicação abusiva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Ana Medina, </a:t>
            </a:r>
            <a:r>
              <a:rPr lang="pt-BR" dirty="0" err="1" smtClean="0"/>
              <a:t>Crys</a:t>
            </a:r>
            <a:r>
              <a:rPr lang="pt-BR" dirty="0" smtClean="0"/>
              <a:t> Luders e Natália – contato com Escritório David Teixeira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 SECOVI-OAB para apresentação do 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Associações e </a:t>
            </a:r>
            <a:r>
              <a:rPr lang="pt-BR" b="1" dirty="0" err="1" smtClean="0"/>
              <a:t>ACPs</a:t>
            </a:r>
            <a:r>
              <a:rPr lang="pt-BR" b="1" dirty="0" smtClean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de acompanhamento por cada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err="1"/>
              <a:t>Distratos</a:t>
            </a:r>
            <a:r>
              <a:rPr lang="pt-BR" dirty="0"/>
              <a:t> - atualizações – comunicação, eventos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29122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68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Arquitetura Mackenzie -  </a:t>
            </a:r>
            <a:r>
              <a:rPr lang="pt-BR" b="1" dirty="0" err="1" smtClean="0"/>
              <a:t>Caldana</a:t>
            </a:r>
            <a:r>
              <a:rPr lang="pt-BR" b="1" dirty="0" smtClean="0"/>
              <a:t>, </a:t>
            </a:r>
            <a:r>
              <a:rPr lang="pt-BR" b="1" dirty="0" err="1" smtClean="0"/>
              <a:t>Nardelli</a:t>
            </a:r>
            <a:r>
              <a:rPr lang="pt-BR" b="1" dirty="0" smtClean="0"/>
              <a:t> (ASBEA)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Seminário Temático ABRAINC-Mackenzie </a:t>
            </a:r>
            <a:r>
              <a:rPr lang="pt-BR" dirty="0" smtClean="0"/>
              <a:t>– a Incorporação e a produção da cidade – 10 de fevereiro,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Desarmamento, apresentação de motivos; poder público, academia e incorporadores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aperfeiçoar inclusão das </a:t>
            </a:r>
            <a:r>
              <a:rPr lang="pt-BR" dirty="0"/>
              <a:t>questões urbanas na </a:t>
            </a:r>
            <a:r>
              <a:rPr lang="pt-BR" dirty="0" smtClean="0"/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Elenco de questões a serem aprofundadas e </a:t>
            </a:r>
            <a:r>
              <a:rPr lang="pt-BR" dirty="0" err="1" smtClean="0"/>
              <a:t>publicizadas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Apresentações para alunos – incorporação na prática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propostas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burocracia nas aprovações - produtividade, marco regulatório, melhorias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Premiação </a:t>
            </a:r>
            <a:r>
              <a:rPr lang="pt-BR" dirty="0"/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NRE – Poli – definir e apoiar temas para estudos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Núcleo de Real </a:t>
            </a:r>
            <a:r>
              <a:rPr lang="pt-BR" dirty="0" err="1" smtClean="0"/>
              <a:t>Estate</a:t>
            </a:r>
            <a:r>
              <a:rPr lang="pt-BR" dirty="0" smtClean="0"/>
              <a:t>, pós, alunos – iniciação científica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 equilíbrio econômico dos contratos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dirty="0"/>
              <a:t>Gentilezas Urbanas </a:t>
            </a:r>
            <a:r>
              <a:rPr lang="pt-BR" sz="1700" dirty="0"/>
              <a:t>– apoio ABRAINC;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/>
              <a:t>Parklets</a:t>
            </a:r>
            <a:r>
              <a:rPr lang="pt-BR" sz="1700" dirty="0"/>
              <a:t> – reunião 6/11 – </a:t>
            </a:r>
            <a:r>
              <a:rPr lang="pt-BR" sz="1700" dirty="0" err="1"/>
              <a:t>Cyrela</a:t>
            </a:r>
            <a:r>
              <a:rPr lang="pt-BR" sz="1700" dirty="0"/>
              <a:t>, </a:t>
            </a:r>
            <a:r>
              <a:rPr lang="pt-BR" sz="1700" dirty="0" err="1"/>
              <a:t>Brookfield</a:t>
            </a:r>
            <a:r>
              <a:rPr lang="pt-BR" sz="1700" dirty="0"/>
              <a:t> – </a:t>
            </a:r>
            <a:r>
              <a:rPr lang="pt-BR" sz="1700" dirty="0" smtClean="0"/>
              <a:t>pacote </a:t>
            </a:r>
            <a:r>
              <a:rPr lang="pt-BR" sz="1700" dirty="0"/>
              <a:t>ABRAINC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endParaRPr lang="pt-BR" dirty="0" smtClean="0"/>
          </a:p>
          <a:p>
            <a:endParaRPr lang="pt-BR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-  Academia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</a:t>
            </a:r>
            <a:r>
              <a:rPr lang="pt-BR" sz="10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8868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O Custo da Burocracia no Imóvel - agenda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Arq</a:t>
            </a:r>
            <a:r>
              <a:rPr lang="pt-BR" b="1" dirty="0"/>
              <a:t>. Futuro </a:t>
            </a:r>
            <a:r>
              <a:rPr lang="pt-BR" dirty="0"/>
              <a:t>– </a:t>
            </a:r>
            <a:r>
              <a:rPr lang="pt-BR" b="1" dirty="0"/>
              <a:t>set 2013 </a:t>
            </a:r>
            <a:r>
              <a:rPr lang="pt-BR" dirty="0"/>
              <a:t>- outros inputs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Recursos limitados – </a:t>
            </a:r>
            <a:r>
              <a:rPr lang="pt-BR" dirty="0" err="1"/>
              <a:t>U</a:t>
            </a:r>
            <a:r>
              <a:rPr lang="pt-BR" dirty="0" err="1" smtClean="0"/>
              <a:t>rban</a:t>
            </a:r>
            <a:r>
              <a:rPr lang="pt-BR" dirty="0" smtClean="0"/>
              <a:t> Project </a:t>
            </a:r>
            <a:r>
              <a:rPr lang="pt-BR" dirty="0" err="1"/>
              <a:t>F</a:t>
            </a:r>
            <a:r>
              <a:rPr lang="pt-BR" dirty="0" err="1" smtClean="0"/>
              <a:t>inance</a:t>
            </a:r>
            <a:r>
              <a:rPr lang="pt-BR" dirty="0" smtClean="0"/>
              <a:t> – Rafael </a:t>
            </a:r>
            <a:r>
              <a:rPr lang="pt-BR" dirty="0" err="1" smtClean="0"/>
              <a:t>Vanzella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PPP </a:t>
            </a:r>
            <a:r>
              <a:rPr lang="pt-BR" dirty="0"/>
              <a:t>-  necessidade de garantias e controles de prazos por </a:t>
            </a:r>
            <a:r>
              <a:rPr lang="pt-BR" dirty="0" smtClean="0"/>
              <a:t>municípios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Bancos públicos aliados neste desenvolvimento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José Roberto Afonso </a:t>
            </a:r>
            <a:r>
              <a:rPr lang="pt-BR" dirty="0" smtClean="0"/>
              <a:t>- Municípios: ações concretas compartilhadas - remoto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Governo Federal - agenda de reforma institucional pensando no urbanismo – questão municipal </a:t>
            </a:r>
            <a:r>
              <a:rPr lang="pt-BR" dirty="0"/>
              <a:t>de federalizou em junho 2013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 smtClean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Carlos Ari Sundfeld </a:t>
            </a:r>
            <a:r>
              <a:rPr lang="pt-BR" dirty="0" smtClean="0"/>
              <a:t>– Público e Privado no Des. Urbanístico: desafios </a:t>
            </a:r>
            <a:r>
              <a:rPr lang="pt-BR" smtClean="0"/>
              <a:t>jurídicos </a:t>
            </a:r>
            <a:endParaRPr lang="pt-BR" dirty="0" smtClean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Regulação urbanística excessiva – ideologia regulatória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Excessos vs. Leis de Caso concreto, ações clandestinas, falta de qualidade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Ampla desregulação seria irreal: Art. 182 Constituição, Estatuto da Cidade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Agenda que consiga espaço perante Saúde, Educação Transportes. Resposta organizacional: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qualificação técnica do pessoal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Órgãos fortes, integrados e centrais nas aprovações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gências municipais reguladoras, com MA, PH, trânsito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Padronizar processos urbanísticos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controle das decisões em matéria urbanística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84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en-US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Registros</a:t>
            </a:r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e </a:t>
            </a:r>
            <a:r>
              <a:rPr lang="en-US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bancos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</a:p>
          <a:p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Flauzilino: Registro Eletrônico pronto em SP, ES, PE,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Aplicativo ARISP com ABRAINC para individualizações disponível.</a:t>
            </a:r>
          </a:p>
          <a:p>
            <a:pPr lvl="0"/>
            <a:endParaRPr lang="pt-BR" sz="1600" dirty="0"/>
          </a:p>
          <a:p>
            <a:pPr lvl="0"/>
            <a:r>
              <a:rPr lang="pt-BR" sz="1600" b="1" dirty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CETIP com ARISP </a:t>
            </a:r>
            <a:r>
              <a:rPr lang="pt-BR" sz="1600" dirty="0" smtClean="0"/>
              <a:t>e ABECIP – </a:t>
            </a:r>
            <a:r>
              <a:rPr lang="pt-BR" sz="1600" dirty="0"/>
              <a:t>proposta de fluxo/processo. </a:t>
            </a:r>
            <a:r>
              <a:rPr lang="pt-BR" sz="1600" dirty="0" smtClean="0"/>
              <a:t>Pilotos </a:t>
            </a:r>
            <a:r>
              <a:rPr lang="pt-BR" sz="1600" dirty="0"/>
              <a:t>ainda neste ano.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 - Cyrela,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ABECIP, Caixa, Itaú, Santander, Bradesco; agendamento BB)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600" b="1" dirty="0"/>
              <a:t>Discussões sobre Questões Tributárias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Permuta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RET 4% em estoque vendido após entrega</a:t>
            </a:r>
          </a:p>
          <a:p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76760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– material impresso </a:t>
            </a:r>
            <a:r>
              <a:rPr lang="pt-BR" sz="17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Balcão Único – Curitiba, </a:t>
            </a:r>
            <a:r>
              <a:rPr lang="pt-BR" sz="1700" dirty="0" err="1"/>
              <a:t>Graprohab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Informatização – linha BNDES, modelo Curitiba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melhorias: gestão, crescimento,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Min. Público – pacto com cartilha – segurança jurídica vs. compromisso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reuniões 21/5 SP, 10/10</a:t>
            </a:r>
            <a:r>
              <a:rPr lang="pt-BR" sz="1700" dirty="0"/>
              <a:t> </a:t>
            </a:r>
            <a:r>
              <a:rPr lang="pt-BR" sz="1700" dirty="0" smtClean="0"/>
              <a:t>Curitiba, 10/11 Campinas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150 </a:t>
            </a:r>
            <a:r>
              <a:rPr lang="pt-BR" sz="17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Curitiba</a:t>
            </a:r>
            <a:r>
              <a:rPr lang="pt-BR" sz="1700" dirty="0"/>
              <a:t>, POA, Joinville, Fortaleza, SP, RJ, Salvador, Goiânia,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Replicar </a:t>
            </a:r>
            <a:r>
              <a:rPr lang="pt-BR" sz="1700" dirty="0"/>
              <a:t>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</a:t>
            </a:r>
            <a:r>
              <a:rPr lang="pt-BR" sz="1700" dirty="0" smtClean="0"/>
              <a:t>– 21/5 </a:t>
            </a:r>
            <a:r>
              <a:rPr lang="pt-BR" sz="1700" smtClean="0"/>
              <a:t>- lternativa</a:t>
            </a:r>
            <a:r>
              <a:rPr lang="pt-BR" sz="1700" dirty="0" smtClean="0"/>
              <a:t> </a:t>
            </a:r>
            <a:r>
              <a:rPr lang="pt-BR" sz="1700" dirty="0"/>
              <a:t>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882161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1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116632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COAF- </a:t>
            </a:r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Cofeci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regulador 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r>
              <a:rPr lang="pt-BR" b="1" smtClean="0"/>
              <a:t>Defesa Judicial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</a:t>
            </a:r>
            <a:r>
              <a:rPr lang="pt-BR" dirty="0"/>
              <a:t>– </a:t>
            </a:r>
            <a:r>
              <a:rPr lang="pt-BR" dirty="0" smtClean="0"/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a CBIC – participação ABRAINC e Secovi-SP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Fiscalização das incorporadoras pelo COFECI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R$ 100 mil + R$ 200 mil </a:t>
            </a:r>
            <a:r>
              <a:rPr lang="pt-BR" dirty="0" smtClean="0"/>
              <a:t>(êxito -  trânsito em julgado ou acordo, com 20% de desconto)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90579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16632"/>
            <a:ext cx="8922544" cy="196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Outros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Assuntos</a:t>
            </a:r>
            <a:r>
              <a:rPr lang="en-US" sz="20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10476656" y="47971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Prazos de garantia propostos pela Caixa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Civil vs. 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para todos os prazos para 5 anos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Manifestação até 31/10 com entidades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Acessibilidade</a:t>
            </a:r>
            <a:r>
              <a:rPr lang="pt-BR" dirty="0" smtClean="0"/>
              <a:t> – PLS Paulo Paim e outros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Prefeitura </a:t>
            </a:r>
            <a:r>
              <a:rPr lang="pt-BR" b="1" dirty="0"/>
              <a:t>SP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de cadastro -  IPTU e ITBI - propostas p/ Sec. Marcos Cruz (17/6)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Ação efetiva - atualização do cadastro p/ regularização das cobranças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Revisão do fluxo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IPTU – dúvidas sobre cobrança – necessidade de motivação clara com regularização da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 de cálculo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Acréscimos e Decréscimos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MP – contestação de parâmetros indicados pela CETESB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MP 656 – Concentração na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Qual a real segurança jurídica trazida? Que matrícula?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Espera de resposta ARISP para definição de encaminhamento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4951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 eaLnBrk="1">
              <a:lnSpc>
                <a:spcPct val="90000"/>
              </a:lnSpc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 eaLnBrk="1">
              <a:lnSpc>
                <a:spcPct val="90000"/>
              </a:lnSpc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Governança ABRAINC e o Comitê Jurídico – </a:t>
            </a:r>
            <a:r>
              <a:rPr lang="pt-BR" dirty="0" smtClean="0"/>
              <a:t>9h às 9:20h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Terceirização, Condições de Trabalho - </a:t>
            </a:r>
            <a:r>
              <a:rPr lang="pt-BR" dirty="0" smtClean="0"/>
              <a:t>9:20h às 9:40h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Distratos</a:t>
            </a:r>
            <a:r>
              <a:rPr lang="pt-BR" b="1" dirty="0" smtClean="0"/>
              <a:t>, Cartilha de Esclarecimentos, Modelo de Vendas – </a:t>
            </a:r>
            <a:r>
              <a:rPr lang="pt-BR" dirty="0" smtClean="0"/>
              <a:t>9:40h às 10:20h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 Custo da Burocracia – </a:t>
            </a:r>
            <a:r>
              <a:rPr lang="pt-BR" dirty="0" smtClean="0"/>
              <a:t>10:20h às 10:45h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Prazos de Garantias Caixa, COFECI, outros </a:t>
            </a:r>
            <a:r>
              <a:rPr lang="pt-BR" b="1" smtClean="0"/>
              <a:t>pontos- </a:t>
            </a:r>
            <a:r>
              <a:rPr lang="pt-BR" smtClean="0"/>
              <a:t>10:45h </a:t>
            </a:r>
            <a:r>
              <a:rPr lang="pt-BR" dirty="0" smtClean="0"/>
              <a:t>às 11h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Equilíbrio nas </a:t>
            </a:r>
            <a:r>
              <a:rPr lang="pt-BR" b="1" dirty="0" smtClean="0"/>
              <a:t>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</a:t>
            </a:r>
            <a:r>
              <a:rPr lang="pt-BR" dirty="0"/>
              <a:t>/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– repasse antecipado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Legislativo</a:t>
            </a:r>
          </a:p>
          <a:p>
            <a:endParaRPr lang="pt-BR" b="1" dirty="0" smtClean="0"/>
          </a:p>
          <a:p>
            <a:r>
              <a:rPr lang="pt-BR" b="1" dirty="0" smtClean="0"/>
              <a:t>Burocracia –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 – implementação no estado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 Ambiental – segurança jurídica</a:t>
            </a:r>
          </a:p>
          <a:p>
            <a:endParaRPr lang="pt-BR" b="1" dirty="0"/>
          </a:p>
          <a:p>
            <a:r>
              <a:rPr lang="pt-BR" b="1" dirty="0" smtClean="0"/>
              <a:t>Imagem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Cartilha/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defTabSz="914145" eaLnBrk="1" hangingPunct="0">
              <a:lnSpc>
                <a:spcPct val="90000"/>
              </a:lnSpc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Business </a:t>
            </a:r>
            <a:r>
              <a:rPr lang="pt-BR" dirty="0" err="1"/>
              <a:t>Plan</a:t>
            </a:r>
            <a:r>
              <a:rPr lang="pt-BR" dirty="0"/>
              <a:t> - 2015 – Bandeiras ABRAINC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3471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Terceirização/ questões do trabalho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32440" y="616530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525383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16024" y="620688"/>
            <a:ext cx="8964488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</a:t>
            </a:r>
            <a:r>
              <a:rPr lang="pt-BR" dirty="0"/>
              <a:t>CENIBRA, Min. Sydney </a:t>
            </a:r>
            <a:r>
              <a:rPr lang="pt-BR" dirty="0" smtClean="0"/>
              <a:t>Sanches, Artur Maia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Assessoria para </a:t>
            </a:r>
            <a:r>
              <a:rPr lang="pt-BR" smtClean="0"/>
              <a:t>participação ABRAINC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Petição para participação </a:t>
            </a:r>
            <a:r>
              <a:rPr lang="pt-BR" dirty="0" err="1" smtClean="0"/>
              <a:t>Amicus</a:t>
            </a:r>
            <a:r>
              <a:rPr lang="pt-BR" dirty="0" smtClean="0"/>
              <a:t> </a:t>
            </a:r>
            <a:r>
              <a:rPr lang="pt-BR" dirty="0" err="1" smtClean="0"/>
              <a:t>Curiae</a:t>
            </a:r>
            <a:endParaRPr lang="pt-BR" dirty="0" smtClean="0"/>
          </a:p>
          <a:p>
            <a:endParaRPr lang="pt-BR" b="1" dirty="0"/>
          </a:p>
          <a:p>
            <a:endParaRPr lang="pt-BR" dirty="0" smtClean="0"/>
          </a:p>
          <a:p>
            <a:r>
              <a:rPr lang="pt-BR" b="1" dirty="0" smtClean="0"/>
              <a:t>Trabalho Análogo à Escravidão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PLS 432/2013 </a:t>
            </a:r>
            <a:r>
              <a:rPr lang="pt-BR" b="1" dirty="0" smtClean="0"/>
              <a:t>– </a:t>
            </a:r>
            <a:r>
              <a:rPr lang="pt-BR" dirty="0" smtClean="0"/>
              <a:t>parecer </a:t>
            </a:r>
            <a:r>
              <a:rPr lang="pt-BR" dirty="0"/>
              <a:t>do relator, senador Romero Jucá (PMDB/RO</a:t>
            </a:r>
            <a:r>
              <a:rPr lang="pt-BR" dirty="0" smtClean="0"/>
              <a:t>) – aprovação pela Comissão Mista do Congresso Nacional.</a:t>
            </a:r>
            <a:r>
              <a:rPr lang="pt-BR" b="1" dirty="0"/>
              <a:t> 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Avocação </a:t>
            </a:r>
            <a:r>
              <a:rPr lang="pt-BR" b="1" dirty="0"/>
              <a:t>de procedimentos </a:t>
            </a:r>
            <a:r>
              <a:rPr lang="pt-BR" dirty="0" smtClean="0"/>
              <a:t>- requerimento ABRAINC </a:t>
            </a:r>
            <a:r>
              <a:rPr lang="pt-BR" dirty="0"/>
              <a:t>para </a:t>
            </a:r>
            <a:r>
              <a:rPr lang="pt-BR" dirty="0" smtClean="0"/>
              <a:t>Min.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Resposta MTE, com remissão a ADIN – CNA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 – relato de ação e possíveis efeitos – questionamento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ADIN</a:t>
            </a:r>
            <a:r>
              <a:rPr lang="pt-BR" dirty="0" smtClean="0"/>
              <a:t> pela ABRAINC sobre Port. Min. No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Outras questões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28923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/>
              <a:t>Relações de Trabalho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2832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Negócios, </a:t>
            </a:r>
            <a:r>
              <a:rPr lang="pt-BR" sz="2400" b="1" dirty="0" err="1" smtClean="0"/>
              <a:t>Distratos</a:t>
            </a:r>
            <a:r>
              <a:rPr lang="pt-BR" sz="2400" b="1" dirty="0" smtClean="0"/>
              <a:t>,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87804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vendas – aproximação com o MP</a:t>
            </a:r>
            <a:b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</a:br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77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 smtClean="0"/>
              <a:t>MRV e HM viraram chave. Questões trabalhistas -  Marcos 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Lei Complementar – a partir de 1/1/2015 – Supersimples - 6% até R$ 180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Corretores Associados – PL Edinho Bentes aprovado na Câmara; agora Senado</a:t>
            </a:r>
          </a:p>
          <a:p>
            <a:r>
              <a:rPr lang="pt-BR" sz="1700" dirty="0" smtClean="0"/>
              <a:t>(Loteamento Fechado também aprovado na Câmara)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Acórdão Turma Uniformização TJ-SP – com previsão contratual, CA</a:t>
            </a:r>
          </a:p>
          <a:p>
            <a:pPr lvl="0"/>
            <a:endParaRPr lang="pt-BR" sz="1700" b="1" dirty="0" smtClean="0"/>
          </a:p>
          <a:p>
            <a:pPr lvl="0"/>
            <a:r>
              <a:rPr lang="pt-BR" sz="1700" b="1" dirty="0" smtClean="0"/>
              <a:t>SJRP -  </a:t>
            </a:r>
            <a:r>
              <a:rPr lang="pt-BR" sz="1700" dirty="0" smtClean="0"/>
              <a:t>Gurupi e Redentora – Corretagem não apartada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Autuação </a:t>
            </a:r>
            <a:r>
              <a:rPr lang="pt-BR" sz="1700" b="1" dirty="0"/>
              <a:t>INSS – Brasília, </a:t>
            </a:r>
            <a:r>
              <a:rPr lang="pt-BR" sz="1700" b="1" dirty="0" smtClean="0"/>
              <a:t>Porto Alegre; </a:t>
            </a:r>
            <a:r>
              <a:rPr lang="pt-BR" sz="1700" b="1" dirty="0"/>
              <a:t>decisões contrárias </a:t>
            </a:r>
            <a:r>
              <a:rPr lang="pt-BR" sz="1700" b="1" dirty="0" smtClean="0"/>
              <a:t>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Ainda não alinhamento para retomada de discussão</a:t>
            </a:r>
            <a:endParaRPr lang="pt-BR" sz="1700" dirty="0"/>
          </a:p>
          <a:p>
            <a:pPr lvl="0"/>
            <a:endParaRPr lang="pt-BR" sz="1700" b="1" dirty="0"/>
          </a:p>
          <a:p>
            <a:pPr lvl="0"/>
            <a:r>
              <a:rPr lang="pt-BR" sz="1700" b="1" dirty="0"/>
              <a:t>Minuta-padrão RJ – </a:t>
            </a:r>
            <a:r>
              <a:rPr lang="pt-BR" sz="1700" dirty="0"/>
              <a:t>apresentação Comitê Jurídico ABRAINC – 21/10 – Dr. Maury, Dr. </a:t>
            </a:r>
            <a:r>
              <a:rPr lang="pt-BR" sz="1700" dirty="0" err="1"/>
              <a:t>Werson</a:t>
            </a:r>
            <a:r>
              <a:rPr lang="pt-BR" sz="1700" dirty="0"/>
              <a:t> Rego, </a:t>
            </a:r>
            <a:r>
              <a:rPr lang="pt-BR" sz="1700" dirty="0" err="1"/>
              <a:t>Murillo</a:t>
            </a:r>
            <a:r>
              <a:rPr lang="pt-BR" sz="1700" dirty="0"/>
              <a:t> </a:t>
            </a:r>
            <a:r>
              <a:rPr lang="pt-BR" sz="1700" dirty="0" err="1"/>
              <a:t>Allevato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Judiciário: na dúvida, defesa do + frágil.  </a:t>
            </a:r>
            <a:r>
              <a:rPr lang="pt-BR" sz="1600" dirty="0" err="1"/>
              <a:t>Auto-regulação</a:t>
            </a:r>
            <a:r>
              <a:rPr lang="pt-BR" sz="1600" dirty="0"/>
              <a:t> e </a:t>
            </a:r>
            <a:r>
              <a:rPr lang="pt-BR" sz="1600" dirty="0" err="1"/>
              <a:t>desjudicialização</a:t>
            </a:r>
            <a:r>
              <a:rPr lang="pt-BR" sz="1600" dirty="0"/>
              <a:t> por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RJ-CNJ-MJ- estados. Apresentação reunião </a:t>
            </a:r>
            <a:r>
              <a:rPr lang="pt-BR" sz="1600" dirty="0" smtClean="0"/>
              <a:t>CD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Participação efetiva para correção de pontos controversos</a:t>
            </a:r>
            <a:endParaRPr lang="pt-BR" sz="17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0236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32081</TotalTime>
  <Words>1660</Words>
  <Application>Microsoft Office PowerPoint</Application>
  <PresentationFormat>Apresentação na tela (4:3)</PresentationFormat>
  <Paragraphs>370</Paragraphs>
  <Slides>21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Design padrão</vt:lpstr>
      <vt:lpstr>Apresentação do PowerPoint</vt:lpstr>
      <vt:lpstr>Defesa da Concorrência </vt:lpstr>
      <vt:lpstr>Defesa da Concorrência </vt:lpstr>
      <vt:lpstr>Pauta</vt:lpstr>
      <vt:lpstr>Apresentação do PowerPoint</vt:lpstr>
      <vt:lpstr>Apresentação do PowerPoint</vt:lpstr>
      <vt:lpstr>Apresentação do PowerPoint</vt:lpstr>
      <vt:lpstr>Apresentação do PowerPoint</vt:lpstr>
      <vt:lpstr>Modelo de vendas – aproximação com o MP  </vt:lpstr>
      <vt:lpstr>Distratos - Para minimizar efeitos de forma imediata </vt:lpstr>
      <vt:lpstr>Distratos – GT Judiciário - Jurisprudência </vt:lpstr>
      <vt:lpstr>Distratos – GT Judiciário - Jurisprudência </vt:lpstr>
      <vt:lpstr>Apresentação do PowerPoint</vt:lpstr>
      <vt:lpstr>Apresentação do PowerPoint</vt:lpstr>
      <vt:lpstr>Apresentação do PowerPoint</vt:lpstr>
      <vt:lpstr>Apresentação do PowerPoint</vt:lpstr>
      <vt:lpstr>Produtividade – desburocratização – Registros e bancos</vt:lpstr>
      <vt:lpstr>Burocracia, Licenciamentos – O Custo da Burocracia</vt:lpstr>
      <vt:lpstr>Apresentação do PowerPoint</vt:lpstr>
      <vt:lpstr>COAF- Cofeci</vt:lpstr>
      <vt:lpstr>Outros Assuntos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3208</cp:revision>
  <cp:lastPrinted>2013-12-11T19:29:55Z</cp:lastPrinted>
  <dcterms:created xsi:type="dcterms:W3CDTF">2009-08-13T21:08:28Z</dcterms:created>
  <dcterms:modified xsi:type="dcterms:W3CDTF">2014-11-24T11:54:38Z</dcterms:modified>
</cp:coreProperties>
</file>