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7"/>
  </p:notesMasterIdLst>
  <p:sldIdLst>
    <p:sldId id="259" r:id="rId2"/>
    <p:sldId id="354" r:id="rId3"/>
    <p:sldId id="302" r:id="rId4"/>
    <p:sldId id="303" r:id="rId5"/>
    <p:sldId id="304" r:id="rId6"/>
    <p:sldId id="305" r:id="rId7"/>
    <p:sldId id="313" r:id="rId8"/>
    <p:sldId id="306" r:id="rId9"/>
    <p:sldId id="316" r:id="rId10"/>
    <p:sldId id="318" r:id="rId11"/>
    <p:sldId id="332" r:id="rId12"/>
    <p:sldId id="307" r:id="rId13"/>
    <p:sldId id="321" r:id="rId14"/>
    <p:sldId id="333" r:id="rId15"/>
    <p:sldId id="334" r:id="rId16"/>
    <p:sldId id="335" r:id="rId17"/>
    <p:sldId id="336" r:id="rId18"/>
    <p:sldId id="344" r:id="rId19"/>
    <p:sldId id="345" r:id="rId20"/>
    <p:sldId id="346" r:id="rId21"/>
    <p:sldId id="348" r:id="rId22"/>
    <p:sldId id="338" r:id="rId23"/>
    <p:sldId id="337" r:id="rId24"/>
    <p:sldId id="339" r:id="rId25"/>
    <p:sldId id="351" r:id="rId26"/>
    <p:sldId id="340" r:id="rId27"/>
    <p:sldId id="342" r:id="rId28"/>
    <p:sldId id="341" r:id="rId29"/>
    <p:sldId id="322" r:id="rId30"/>
    <p:sldId id="325" r:id="rId31"/>
    <p:sldId id="324" r:id="rId32"/>
    <p:sldId id="327" r:id="rId33"/>
    <p:sldId id="353" r:id="rId34"/>
    <p:sldId id="352" r:id="rId35"/>
    <p:sldId id="328" r:id="rId36"/>
  </p:sldIdLst>
  <p:sldSz cx="9144000" cy="6858000" type="screen4x3"/>
  <p:notesSz cx="6797675" cy="99266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icardo" initials="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9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290" autoAdjust="0"/>
  </p:normalViewPr>
  <p:slideViewPr>
    <p:cSldViewPr>
      <p:cViewPr>
        <p:scale>
          <a:sx n="70" d="100"/>
          <a:sy n="70" d="100"/>
        </p:scale>
        <p:origin x="-1386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16E9C-D234-4C2A-BAEE-2E6F880E1E29}" type="datetimeFigureOut">
              <a:rPr lang="pt-BR" smtClean="0"/>
              <a:pPr/>
              <a:t>19/12/2013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FBA35-CB6D-4CF3-B3B9-2A001CF249F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9025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BA35-CB6D-4CF3-B3B9-2A001CF249FA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6857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BA35-CB6D-4CF3-B3B9-2A001CF249FA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7747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BA35-CB6D-4CF3-B3B9-2A001CF249FA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77477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BA35-CB6D-4CF3-B3B9-2A001CF249FA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77477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BA35-CB6D-4CF3-B3B9-2A001CF249FA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77477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BA35-CB6D-4CF3-B3B9-2A001CF249FA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77477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Retirar frase “para não </a:t>
            </a:r>
            <a:r>
              <a:rPr lang="pt-BR" dirty="0" err="1" smtClean="0"/>
              <a:t>reabir</a:t>
            </a:r>
            <a:r>
              <a:rPr lang="pt-BR" dirty="0" smtClean="0"/>
              <a:t> discussão de risco </a:t>
            </a:r>
            <a:r>
              <a:rPr lang="pt-BR" dirty="0" err="1" smtClean="0"/>
              <a:t>sistemico</a:t>
            </a:r>
            <a:r>
              <a:rPr lang="pt-BR" dirty="0" smtClean="0"/>
              <a:t>”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BA35-CB6D-4CF3-B3B9-2A001CF249FA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18897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Retirar frase “para não </a:t>
            </a:r>
            <a:r>
              <a:rPr lang="pt-BR" dirty="0" err="1" smtClean="0"/>
              <a:t>reabir</a:t>
            </a:r>
            <a:r>
              <a:rPr lang="pt-BR" dirty="0" smtClean="0"/>
              <a:t> discussão de risco </a:t>
            </a:r>
            <a:r>
              <a:rPr lang="pt-BR" dirty="0" err="1" smtClean="0"/>
              <a:t>sistemico</a:t>
            </a:r>
            <a:r>
              <a:rPr lang="pt-BR" dirty="0" smtClean="0"/>
              <a:t>”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BA35-CB6D-4CF3-B3B9-2A001CF249FA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18897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BA35-CB6D-4CF3-B3B9-2A001CF249FA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77477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BA35-CB6D-4CF3-B3B9-2A001CF249FA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02772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BA35-CB6D-4CF3-B3B9-2A001CF249FA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0277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BA35-CB6D-4CF3-B3B9-2A001CF249FA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6857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BA35-CB6D-4CF3-B3B9-2A001CF249FA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02772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BA35-CB6D-4CF3-B3B9-2A001CF249FA}" type="slidenum">
              <a:rPr lang="pt-BR" smtClean="0"/>
              <a:pPr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02772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BA35-CB6D-4CF3-B3B9-2A001CF249FA}" type="slidenum">
              <a:rPr lang="pt-BR" smtClean="0"/>
              <a:pPr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02772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Retirar frase “para não </a:t>
            </a:r>
            <a:r>
              <a:rPr lang="pt-BR" dirty="0" err="1" smtClean="0"/>
              <a:t>reabir</a:t>
            </a:r>
            <a:r>
              <a:rPr lang="pt-BR" dirty="0" smtClean="0"/>
              <a:t> discussão de risco </a:t>
            </a:r>
            <a:r>
              <a:rPr lang="pt-BR" dirty="0" err="1" smtClean="0"/>
              <a:t>sistemico</a:t>
            </a:r>
            <a:r>
              <a:rPr lang="pt-BR" dirty="0" smtClean="0"/>
              <a:t>”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BA35-CB6D-4CF3-B3B9-2A001CF249FA}" type="slidenum">
              <a:rPr lang="pt-BR" smtClean="0"/>
              <a:pPr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18897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Retirar frase “para não </a:t>
            </a:r>
            <a:r>
              <a:rPr lang="pt-BR" dirty="0" err="1" smtClean="0"/>
              <a:t>reabir</a:t>
            </a:r>
            <a:r>
              <a:rPr lang="pt-BR" dirty="0" smtClean="0"/>
              <a:t> discussão de risco </a:t>
            </a:r>
            <a:r>
              <a:rPr lang="pt-BR" dirty="0" err="1" smtClean="0"/>
              <a:t>sistemico</a:t>
            </a:r>
            <a:r>
              <a:rPr lang="pt-BR" dirty="0" smtClean="0"/>
              <a:t>”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BA35-CB6D-4CF3-B3B9-2A001CF249FA}" type="slidenum">
              <a:rPr lang="pt-BR" smtClean="0"/>
              <a:pPr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18897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BA35-CB6D-4CF3-B3B9-2A001CF249FA}" type="slidenum">
              <a:rPr lang="pt-BR" smtClean="0"/>
              <a:pPr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0277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BA35-CB6D-4CF3-B3B9-2A001CF249FA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4972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BA35-CB6D-4CF3-B3B9-2A001CF249FA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4639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BA35-CB6D-4CF3-B3B9-2A001CF249FA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1874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BA35-CB6D-4CF3-B3B9-2A001CF249FA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1007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BA35-CB6D-4CF3-B3B9-2A001CF249FA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247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BA35-CB6D-4CF3-B3B9-2A001CF249FA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247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BA35-CB6D-4CF3-B3B9-2A001CF249FA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7747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CC57-ABF8-4442-9C7D-FCD0449CF52D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19/12/2013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F683B-3F37-49CB-AB6A-117B23F711E0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19/12/2013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8A6C-8565-4E89-8E0B-E27D3F121631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19/12/2013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23d1cf1-6642-4e3a-9bab-a47b69022ee4" descr="E1BB9BC2-3358-4BFF-9977-1311CB9C1564@TREELABS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5" r="31433" b="7738"/>
          <a:stretch>
            <a:fillRect/>
          </a:stretch>
        </p:blipFill>
        <p:spPr bwMode="auto">
          <a:xfrm>
            <a:off x="558800" y="368300"/>
            <a:ext cx="13938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ector reto 2"/>
          <p:cNvCxnSpPr/>
          <p:nvPr userDrawn="1"/>
        </p:nvCxnSpPr>
        <p:spPr>
          <a:xfrm>
            <a:off x="460375" y="1050925"/>
            <a:ext cx="8215313" cy="1588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Número de Slid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9AFB12-1DBE-414F-9EBC-17CCFC2FFAFC}" type="slidenum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082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A619-5A54-4571-8FED-1BB8F3F6688C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19/12/2013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523d1cf1-6642-4e3a-9bab-a47b69022ee4" descr="E1BB9BC2-3358-4BFF-9977-1311CB9C1564@TREELABS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9325" r="31433" b="7737"/>
          <a:stretch/>
        </p:blipFill>
        <p:spPr bwMode="auto">
          <a:xfrm>
            <a:off x="559005" y="368768"/>
            <a:ext cx="1393244" cy="61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Conector reto 7"/>
          <p:cNvCxnSpPr/>
          <p:nvPr userDrawn="1"/>
        </p:nvCxnSpPr>
        <p:spPr>
          <a:xfrm>
            <a:off x="461143" y="1051148"/>
            <a:ext cx="8215313" cy="1588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70C3-ABD9-42C2-AF0B-1074B32159DB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19/12/2013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0F2E-7601-4820-93C7-99577662C84A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19/12/2013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5531-D2F4-4788-8004-3C09ACDB95F4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19/12/2013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70AF-7C97-4C69-B851-3B6202E80104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19/12/2013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9803-F7BC-450B-AED9-7057CB92E877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19/12/2013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875F-0C4E-4B3D-9304-158DB12C9F34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19/12/2013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669D-5E75-4C9A-B9F6-23DF49F7DA0E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19/12/2013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AF57F-EFF2-4367-AB1E-736949927240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19/12/2013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84137" y="99161"/>
            <a:ext cx="8952359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520076" y="4312165"/>
            <a:ext cx="8103848" cy="5180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pt-BR" sz="2700" b="1" dirty="0" smtClean="0">
                <a:solidFill>
                  <a:prstClr val="black"/>
                </a:solidFill>
                <a:ea typeface="Helvetica" charset="0"/>
                <a:cs typeface="Helvetica" charset="0"/>
                <a:sym typeface="Helvetica" charset="0"/>
              </a:rPr>
              <a:t>19 de Dezembro de 2013</a:t>
            </a:r>
            <a:endParaRPr lang="en-US" sz="2400" b="1" dirty="0" smtClean="0">
              <a:solidFill>
                <a:prstClr val="black"/>
              </a:solidFill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23528" y="332656"/>
            <a:ext cx="8424936" cy="936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</a:endParaRPr>
          </a:p>
        </p:txBody>
      </p:sp>
      <p:pic>
        <p:nvPicPr>
          <p:cNvPr id="4" name="523d1cf1-6642-4e3a-9bab-a47b69022ee4" descr="E1BB9BC2-3358-4BFF-9977-1311CB9C1564@TREELABS"/>
          <p:cNvPicPr>
            <a:picLocks noChangeAspect="1" noChangeArrowheads="1"/>
          </p:cNvPicPr>
          <p:nvPr/>
        </p:nvPicPr>
        <p:blipFill rotWithShape="1">
          <a:blip r:embed="rId2" cstate="print"/>
          <a:srcRect l="7937" r="28422"/>
          <a:stretch/>
        </p:blipFill>
        <p:spPr bwMode="auto">
          <a:xfrm>
            <a:off x="1874587" y="1124744"/>
            <a:ext cx="5361709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908488" y="417787"/>
            <a:ext cx="68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Proposta: Metas por Faixas de Renda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65657" y="1403484"/>
            <a:ext cx="863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Expandir programa de 2,4MM de beneficiários para 3MM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76872"/>
            <a:ext cx="8064896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855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84137" y="99161"/>
            <a:ext cx="8952359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520076" y="4312165"/>
            <a:ext cx="8103848" cy="5180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pt-BR" sz="2700" b="1" dirty="0" smtClean="0">
                <a:solidFill>
                  <a:prstClr val="black"/>
                </a:solidFill>
                <a:ea typeface="Helvetica" charset="0"/>
                <a:cs typeface="Helvetica" charset="0"/>
                <a:sym typeface="Helvetica" charset="0"/>
              </a:rPr>
              <a:t>Proposta: Faixa 1</a:t>
            </a:r>
            <a:endParaRPr lang="en-US" sz="2400" b="1" dirty="0" smtClean="0">
              <a:solidFill>
                <a:prstClr val="black"/>
              </a:solidFill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23528" y="332656"/>
            <a:ext cx="8424936" cy="936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</a:endParaRPr>
          </a:p>
        </p:txBody>
      </p:sp>
      <p:pic>
        <p:nvPicPr>
          <p:cNvPr id="4" name="523d1cf1-6642-4e3a-9bab-a47b69022ee4" descr="E1BB9BC2-3358-4BFF-9977-1311CB9C1564@TREELABS"/>
          <p:cNvPicPr>
            <a:picLocks noChangeAspect="1" noChangeArrowheads="1"/>
          </p:cNvPicPr>
          <p:nvPr/>
        </p:nvPicPr>
        <p:blipFill rotWithShape="1">
          <a:blip r:embed="rId2" cstate="print"/>
          <a:srcRect l="7937" r="28422"/>
          <a:stretch/>
        </p:blipFill>
        <p:spPr bwMode="auto">
          <a:xfrm>
            <a:off x="1874587" y="1124744"/>
            <a:ext cx="5361709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630873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908488" y="417787"/>
            <a:ext cx="68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Proposta Faixa 1: Limites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65657" y="1124744"/>
            <a:ext cx="8632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Repor </a:t>
            </a:r>
            <a:r>
              <a:rPr lang="pt-BR" dirty="0"/>
              <a:t>2 anos de defasagem dos valores do </a:t>
            </a:r>
            <a:r>
              <a:rPr lang="pt-BR" dirty="0" smtClean="0"/>
              <a:t>programa com </a:t>
            </a:r>
            <a:r>
              <a:rPr lang="pt-BR" dirty="0"/>
              <a:t>reajuste de 15</a:t>
            </a:r>
            <a:r>
              <a:rPr lang="pt-BR" dirty="0" smtClean="0"/>
              <a:t>%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Equiparar valores de BH com RJ, dada inviabilidade financeira atual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Corrigir valores de SP para valores que permitam viabilidade do PMCMV de forma complementar ou independente do Casa Paulista;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1907704" y="6604084"/>
            <a:ext cx="62520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/>
              <a:t>*** Cidades Limítrofes BH: Contagem, Betim, Ribeirão das Neves, </a:t>
            </a:r>
            <a:r>
              <a:rPr lang="pt-BR" sz="1050" dirty="0"/>
              <a:t>Santa Luzia , </a:t>
            </a:r>
            <a:r>
              <a:rPr lang="pt-BR" sz="1050" dirty="0" smtClean="0"/>
              <a:t>Sabará, </a:t>
            </a:r>
            <a:r>
              <a:rPr lang="pt-BR" sz="1050" dirty="0"/>
              <a:t>Nova Lima </a:t>
            </a:r>
            <a:r>
              <a:rPr lang="pt-BR" sz="1050" dirty="0" smtClean="0"/>
              <a:t>e Vespasiano</a:t>
            </a:r>
            <a:endParaRPr lang="pt-BR" sz="105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270352"/>
            <a:ext cx="2968777" cy="4333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937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908488" y="417787"/>
            <a:ext cx="68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Proposta Faixa 1: Amortização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65657" y="1124744"/>
            <a:ext cx="863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Manutenção das condições atuais de amortização da dívida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132856"/>
            <a:ext cx="3505661" cy="2561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440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84137" y="99161"/>
            <a:ext cx="8952359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520076" y="4312165"/>
            <a:ext cx="8103848" cy="5180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pt-BR" sz="2700" b="1" dirty="0" smtClean="0">
                <a:solidFill>
                  <a:prstClr val="black"/>
                </a:solidFill>
                <a:ea typeface="Helvetica" charset="0"/>
                <a:cs typeface="Helvetica" charset="0"/>
                <a:sym typeface="Helvetica" charset="0"/>
              </a:rPr>
              <a:t>Proposta: Faixa 2</a:t>
            </a:r>
            <a:endParaRPr lang="en-US" sz="2400" b="1" dirty="0" smtClean="0">
              <a:solidFill>
                <a:prstClr val="black"/>
              </a:solidFill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23528" y="332656"/>
            <a:ext cx="8424936" cy="936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</a:endParaRPr>
          </a:p>
        </p:txBody>
      </p:sp>
      <p:pic>
        <p:nvPicPr>
          <p:cNvPr id="4" name="523d1cf1-6642-4e3a-9bab-a47b69022ee4" descr="E1BB9BC2-3358-4BFF-9977-1311CB9C1564@TREELABS"/>
          <p:cNvPicPr>
            <a:picLocks noChangeAspect="1" noChangeArrowheads="1"/>
          </p:cNvPicPr>
          <p:nvPr/>
        </p:nvPicPr>
        <p:blipFill rotWithShape="1">
          <a:blip r:embed="rId2" cstate="print"/>
          <a:srcRect l="7937" r="28422"/>
          <a:stretch/>
        </p:blipFill>
        <p:spPr bwMode="auto">
          <a:xfrm>
            <a:off x="1874587" y="1124744"/>
            <a:ext cx="5361709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41491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908488" y="417787"/>
            <a:ext cx="68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Tabela PRICE: Potencial de Inclusão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578690"/>
            <a:ext cx="8352952" cy="3154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323528" y="5687670"/>
            <a:ext cx="23358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i="1" dirty="0" smtClean="0"/>
              <a:t>Fonte: Censo IBGE 2010</a:t>
            </a:r>
          </a:p>
          <a:p>
            <a:r>
              <a:rPr lang="pt-BR" sz="1100" i="1" dirty="0" smtClean="0"/>
              <a:t>Premissas: LTV 90%; Prazo 300 meses</a:t>
            </a:r>
            <a:endParaRPr lang="pt-BR" sz="1100" i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34861" y="1124744"/>
            <a:ext cx="8632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PRICE atinge um mercado 2x maior do que SAC no segmento alvo do MCMV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PRICE permitiria servir famílias com renda entre R$ 1600 e R$ 2400, não atendidas pela SAC</a:t>
            </a:r>
          </a:p>
        </p:txBody>
      </p:sp>
    </p:spTree>
    <p:extLst>
      <p:ext uri="{BB962C8B-B14F-4D97-AF65-F5344CB8AC3E}">
        <p14:creationId xmlns:p14="http://schemas.microsoft.com/office/powerpoint/2010/main" val="107389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908488" y="417787"/>
            <a:ext cx="68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Tabela PRICE: Custo Fiscal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1946" y="2242836"/>
            <a:ext cx="8620109" cy="341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aixaDeTexto 7"/>
          <p:cNvSpPr txBox="1"/>
          <p:nvPr/>
        </p:nvSpPr>
        <p:spPr>
          <a:xfrm>
            <a:off x="165657" y="1124744"/>
            <a:ext cx="8632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Caso o governo escolhesse atender as famílias com renda entre R$ 1600 e R$ 2400 através do Faixa 1, essa solução custaria o dobro da PRICE, mesmo em um cenário pessimista de inadimplência</a:t>
            </a:r>
          </a:p>
        </p:txBody>
      </p:sp>
    </p:spTree>
    <p:extLst>
      <p:ext uri="{BB962C8B-B14F-4D97-AF65-F5344CB8AC3E}">
        <p14:creationId xmlns:p14="http://schemas.microsoft.com/office/powerpoint/2010/main" val="425366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908488" y="417787"/>
            <a:ext cx="68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Tabela PRICE: Benchmark Internacional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20140" y="1268760"/>
            <a:ext cx="864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PRICE é o método </a:t>
            </a:r>
            <a:r>
              <a:rPr lang="pt-BR" dirty="0"/>
              <a:t>de amortização </a:t>
            </a:r>
            <a:r>
              <a:rPr lang="pt-BR" dirty="0" smtClean="0"/>
              <a:t>mais </a:t>
            </a:r>
            <a:r>
              <a:rPr lang="pt-BR" dirty="0"/>
              <a:t>usado </a:t>
            </a:r>
            <a:r>
              <a:rPr lang="pt-BR" dirty="0" smtClean="0"/>
              <a:t>em todos os </a:t>
            </a:r>
            <a:r>
              <a:rPr lang="pt-BR" dirty="0"/>
              <a:t>mercados imobiliários </a:t>
            </a:r>
            <a:r>
              <a:rPr lang="pt-BR" dirty="0" smtClean="0"/>
              <a:t>desenvolvidos</a:t>
            </a: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Método </a:t>
            </a:r>
            <a:r>
              <a:rPr lang="pt-BR" dirty="0"/>
              <a:t>PRICE é adequado para riscos do setor imobiliário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33821" y="2708920"/>
            <a:ext cx="5293250" cy="2080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288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908488" y="417787"/>
            <a:ext cx="68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Tabela PRICE: Risco de </a:t>
            </a:r>
            <a:r>
              <a:rPr lang="pt-BR" b="1" dirty="0" err="1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Desenquadramento</a:t>
            </a:r>
            <a:endParaRPr lang="pt-BR" b="1" dirty="0" smtClean="0">
              <a:solidFill>
                <a:schemeClr val="bg2">
                  <a:lumMod val="10000"/>
                </a:schemeClr>
              </a:solidFill>
              <a:cs typeface="Tahoma" pitchFamily="34" charset="0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Object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62" y="2132856"/>
            <a:ext cx="55816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Object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204419"/>
            <a:ext cx="2647950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Object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00" y="3204419"/>
            <a:ext cx="2646362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Object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625" y="3204419"/>
            <a:ext cx="2663825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107504" y="6021288"/>
            <a:ext cx="65527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i="1" u="sng" dirty="0" smtClean="0"/>
              <a:t>Premissas:</a:t>
            </a:r>
          </a:p>
          <a:p>
            <a:r>
              <a:rPr lang="pt-BR" sz="1050" dirty="0" smtClean="0"/>
              <a:t>TR conforme Carta Circular 3445 (BCB)</a:t>
            </a:r>
          </a:p>
          <a:p>
            <a:r>
              <a:rPr lang="pt-BR" sz="1050" dirty="0" smtClean="0"/>
              <a:t>Reajuste de salário anual igual a inflação</a:t>
            </a:r>
          </a:p>
          <a:p>
            <a:r>
              <a:rPr lang="pt-BR" sz="1050" dirty="0" smtClean="0"/>
              <a:t>Selic de acordo com previsões atuais de mercado (fonte MCM Consultores)</a:t>
            </a:r>
            <a:endParaRPr lang="pt-BR" sz="105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20140" y="1268760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Correção monetária (TR) menor do que a inflação faz com que PRICE tenha custo real decrescente para o mutuário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49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908488" y="417787"/>
            <a:ext cx="68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Tabela PRICE: Risco de </a:t>
            </a:r>
            <a:r>
              <a:rPr lang="pt-BR" b="1" dirty="0" err="1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Desenquadramento</a:t>
            </a:r>
            <a:endParaRPr lang="pt-BR" b="1" dirty="0" smtClean="0">
              <a:solidFill>
                <a:schemeClr val="bg2">
                  <a:lumMod val="10000"/>
                </a:schemeClr>
              </a:solidFill>
              <a:cs typeface="Tahoma" pitchFamily="34" charset="0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65657" y="1187460"/>
            <a:ext cx="863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Cenários em que a TR ficaria acima da inflação são altamente improváveis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20888"/>
            <a:ext cx="8136904" cy="3935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3325016" y="1988840"/>
            <a:ext cx="2831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u="sng" dirty="0" smtClean="0"/>
              <a:t>Sensibilidade: TR (-) Inflação</a:t>
            </a:r>
            <a:endParaRPr lang="pt-BR" i="1" u="sng" dirty="0"/>
          </a:p>
        </p:txBody>
      </p:sp>
    </p:spTree>
    <p:extLst>
      <p:ext uri="{BB962C8B-B14F-4D97-AF65-F5344CB8AC3E}">
        <p14:creationId xmlns:p14="http://schemas.microsoft.com/office/powerpoint/2010/main" val="36849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908488" y="417787"/>
            <a:ext cx="68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Follow-up última reunião 12/Dez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23528" y="1341923"/>
            <a:ext cx="82809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Impossibilidade </a:t>
            </a:r>
            <a:r>
              <a:rPr lang="pt-BR" dirty="0"/>
              <a:t>política de “piorar” o Faixa 1: número de unidades (1,6M); faixa atendida (até R$1600); pagamentos </a:t>
            </a:r>
            <a:r>
              <a:rPr lang="pt-BR" dirty="0" smtClean="0"/>
              <a:t>(120 meses</a:t>
            </a:r>
            <a:r>
              <a:rPr lang="pt-BR" dirty="0"/>
              <a:t>; </a:t>
            </a:r>
            <a:r>
              <a:rPr lang="pt-BR" dirty="0" smtClean="0"/>
              <a:t>5%)</a:t>
            </a:r>
          </a:p>
          <a:p>
            <a:r>
              <a:rPr lang="pt-BR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Price</a:t>
            </a:r>
            <a:r>
              <a:rPr lang="pt-BR" dirty="0" smtClean="0"/>
              <a:t>: Governo </a:t>
            </a:r>
            <a:r>
              <a:rPr lang="pt-BR" dirty="0"/>
              <a:t>entende que é inclusiva mas acredita que piora o risco sistêmico. Se for para liberar, não poderia ser generalizado (medo que todos migrariam para lá)</a:t>
            </a:r>
          </a:p>
          <a:p>
            <a:r>
              <a:rPr lang="pt-BR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RMCapitais</a:t>
            </a:r>
            <a:r>
              <a:rPr lang="pt-BR" dirty="0" smtClean="0"/>
              <a:t> </a:t>
            </a:r>
            <a:r>
              <a:rPr lang="pt-BR" dirty="0"/>
              <a:t>x Outras cidades: Governo entende que inviabilidade econômica atual ocorre nas capitais, mas não nas demais cidades</a:t>
            </a:r>
          </a:p>
          <a:p>
            <a:r>
              <a:rPr lang="pt-BR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Custo </a:t>
            </a:r>
            <a:r>
              <a:rPr lang="pt-BR" dirty="0"/>
              <a:t>Fiscal: Plano deveria ser "cirúrgico" para não aumentar custo fiscal desnecessariamente, focando recursos aonde fosse necessário</a:t>
            </a:r>
          </a:p>
          <a:p>
            <a:r>
              <a:rPr lang="pt-BR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Não </a:t>
            </a:r>
            <a:r>
              <a:rPr lang="pt-BR" dirty="0"/>
              <a:t>poderia haver migração em massa para Faixa 2, pois recursos onerosos do FGTS (empréstimos) </a:t>
            </a:r>
            <a:r>
              <a:rPr lang="pt-BR" dirty="0" smtClean="0"/>
              <a:t>têm </a:t>
            </a:r>
            <a:r>
              <a:rPr lang="pt-BR" dirty="0"/>
              <a:t>limite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36000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908488" y="417787"/>
            <a:ext cx="68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Tabela PRICE: Risco de Desemprego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276456"/>
            <a:ext cx="1944216" cy="1661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88" y="2220156"/>
            <a:ext cx="4256996" cy="2211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57" y="4521036"/>
            <a:ext cx="4258027" cy="2212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549728"/>
            <a:ext cx="4258027" cy="2211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547664" y="2159163"/>
            <a:ext cx="1571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Prestação em R$</a:t>
            </a:r>
            <a:endParaRPr lang="pt-BR" sz="16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115616" y="4378823"/>
            <a:ext cx="2534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Saldo Devedor Nominal (R$)</a:t>
            </a:r>
            <a:endParaRPr lang="pt-BR" sz="16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5209873" y="4213321"/>
            <a:ext cx="3898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Saldo Devedor (R$) / Valor Imóvel atualizado</a:t>
            </a:r>
            <a:endParaRPr lang="pt-BR" sz="1600" dirty="0"/>
          </a:p>
        </p:txBody>
      </p:sp>
      <p:sp>
        <p:nvSpPr>
          <p:cNvPr id="11" name="Elipse 10"/>
          <p:cNvSpPr/>
          <p:nvPr/>
        </p:nvSpPr>
        <p:spPr>
          <a:xfrm>
            <a:off x="6804248" y="5655494"/>
            <a:ext cx="112789" cy="14200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7502890" y="5241437"/>
            <a:ext cx="11400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Gap Médio: 4 pp</a:t>
            </a:r>
          </a:p>
          <a:p>
            <a:r>
              <a:rPr lang="pt-BR" sz="1100" dirty="0" smtClean="0"/>
              <a:t>Maior Gap: 6 pp</a:t>
            </a:r>
            <a:endParaRPr lang="pt-BR" sz="1100" dirty="0"/>
          </a:p>
        </p:txBody>
      </p:sp>
      <p:cxnSp>
        <p:nvCxnSpPr>
          <p:cNvPr id="14" name="Conector de seta reta 13"/>
          <p:cNvCxnSpPr/>
          <p:nvPr/>
        </p:nvCxnSpPr>
        <p:spPr>
          <a:xfrm flipV="1">
            <a:off x="6922353" y="5490540"/>
            <a:ext cx="558017" cy="215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115888" y="1055638"/>
            <a:ext cx="86325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PRICE não parece aumentar significativamente risco sistêmico em cenário de desemprego: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Diferença média de saldo devedor x SAC é de 4% do valor do imóvel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LTV cai aceleradamente na PRICE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Risco de inadimplência na SAC é maior do que PRICE nos primeiros 10 anos (prestação maior)</a:t>
            </a:r>
          </a:p>
        </p:txBody>
      </p:sp>
    </p:spTree>
    <p:extLst>
      <p:ext uri="{BB962C8B-B14F-4D97-AF65-F5344CB8AC3E}">
        <p14:creationId xmlns:p14="http://schemas.microsoft.com/office/powerpoint/2010/main" val="36849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908488" y="417787"/>
            <a:ext cx="68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Tabela PRICE: Proposta </a:t>
            </a:r>
            <a:r>
              <a:rPr lang="pt-BR" b="1" dirty="0" err="1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FGHab</a:t>
            </a:r>
            <a:endParaRPr lang="pt-BR" b="1" dirty="0" smtClean="0">
              <a:solidFill>
                <a:schemeClr val="bg2">
                  <a:lumMod val="10000"/>
                </a:schemeClr>
              </a:solidFill>
              <a:cs typeface="Tahoma" pitchFamily="34" charset="0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86" y="3113672"/>
            <a:ext cx="5216866" cy="2392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35496" y="2996952"/>
            <a:ext cx="3600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Coberturas: seguros </a:t>
            </a:r>
            <a:r>
              <a:rPr lang="pt-BR" sz="1600" dirty="0"/>
              <a:t>Morte e Invalidez </a:t>
            </a:r>
            <a:r>
              <a:rPr lang="pt-BR" sz="1600" dirty="0" smtClean="0"/>
              <a:t>Permanente (MIP</a:t>
            </a:r>
            <a:r>
              <a:rPr lang="pt-BR" sz="1600" dirty="0"/>
              <a:t>), Danos Físicos ao Imóvel (DFI) e </a:t>
            </a:r>
            <a:r>
              <a:rPr lang="pt-BR" sz="1600" dirty="0" smtClean="0"/>
              <a:t>garantia do </a:t>
            </a:r>
            <a:r>
              <a:rPr lang="pt-BR" sz="1600" dirty="0"/>
              <a:t>pagamento de </a:t>
            </a:r>
            <a:r>
              <a:rPr lang="pt-BR" sz="1600" dirty="0" smtClean="0"/>
              <a:t>prestações em </a:t>
            </a:r>
            <a:r>
              <a:rPr lang="pt-BR" sz="1600" dirty="0"/>
              <a:t>caso de perda ou redução de renda</a:t>
            </a:r>
            <a:r>
              <a:rPr lang="pt-BR" sz="1600" dirty="0" smtClean="0"/>
              <a:t>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Em caso de perda de emprego ou redução de renda, refinanciamento de prestações, limitadas a: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36 prestações:  até R$ 2.500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24 prestações: R$2.500 - 4.000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12 prestações: R$4.000 - 5.000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374386" y="2420888"/>
            <a:ext cx="466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i="1" u="sng" dirty="0" smtClean="0"/>
              <a:t>Sensibilidade: Custo </a:t>
            </a:r>
            <a:r>
              <a:rPr lang="pt-BR" sz="1600" i="1" u="sng" dirty="0" err="1" smtClean="0"/>
              <a:t>FGHab</a:t>
            </a:r>
            <a:r>
              <a:rPr lang="pt-BR" sz="1600" i="1" u="sng" dirty="0" smtClean="0"/>
              <a:t> x Potencial Financiamento</a:t>
            </a:r>
            <a:endParaRPr lang="pt-BR" sz="1600" i="1" u="sng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62096" y="1148551"/>
            <a:ext cx="8632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FGHab</a:t>
            </a:r>
            <a:r>
              <a:rPr lang="pt-BR" dirty="0" smtClean="0"/>
              <a:t> parece já oferecer uma garantia sólida para o sistema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Caso o governo quisesse ter garantias adicionais, poderia aumentar </a:t>
            </a:r>
            <a:r>
              <a:rPr lang="pt-BR" dirty="0" err="1" smtClean="0"/>
              <a:t>FGHab</a:t>
            </a:r>
            <a:r>
              <a:rPr lang="pt-BR" dirty="0" smtClean="0"/>
              <a:t> do mutuário sem comprometer substancialmente sua capacidade de financiamento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742392" y="2420888"/>
            <a:ext cx="1597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i="1" u="sng" dirty="0" smtClean="0"/>
              <a:t>Mecânica </a:t>
            </a:r>
            <a:r>
              <a:rPr lang="pt-BR" sz="1600" i="1" u="sng" dirty="0" err="1" smtClean="0"/>
              <a:t>FGHab</a:t>
            </a:r>
            <a:endParaRPr lang="pt-BR" sz="1600" i="1" u="sng" dirty="0"/>
          </a:p>
        </p:txBody>
      </p:sp>
      <p:cxnSp>
        <p:nvCxnSpPr>
          <p:cNvPr id="4" name="Conector reto 3"/>
          <p:cNvCxnSpPr/>
          <p:nvPr/>
        </p:nvCxnSpPr>
        <p:spPr>
          <a:xfrm>
            <a:off x="3779912" y="2420888"/>
            <a:ext cx="0" cy="38884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61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908488" y="417787"/>
            <a:ext cx="68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Proposta Faixa </a:t>
            </a: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2: Prazos de Financiamento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65657" y="1124744"/>
            <a:ext cx="8632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Inclusão </a:t>
            </a:r>
            <a:r>
              <a:rPr lang="pt-BR" dirty="0"/>
              <a:t>de prazos de </a:t>
            </a:r>
            <a:r>
              <a:rPr lang="pt-BR" dirty="0" smtClean="0"/>
              <a:t>420 meses </a:t>
            </a:r>
            <a:r>
              <a:rPr lang="pt-BR" dirty="0"/>
              <a:t>para compradores mais </a:t>
            </a:r>
            <a:r>
              <a:rPr lang="pt-BR" dirty="0" smtClean="0"/>
              <a:t>jovens (até 35 anos)</a:t>
            </a:r>
            <a:endParaRPr lang="pt-BR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Manutenção </a:t>
            </a:r>
            <a:r>
              <a:rPr lang="pt-BR" dirty="0"/>
              <a:t>de LTV máximo de 80% para a </a:t>
            </a:r>
            <a:r>
              <a:rPr lang="pt-BR" dirty="0" err="1" smtClean="0"/>
              <a:t>Price</a:t>
            </a:r>
            <a:endParaRPr lang="pt-BR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260" y="2204864"/>
            <a:ext cx="2791370" cy="2907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048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908488" y="417787"/>
            <a:ext cx="68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Proposta Faixa 2: Taxa de Juros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5496" y="1188041"/>
            <a:ext cx="8928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Revisão </a:t>
            </a:r>
            <a:r>
              <a:rPr lang="pt-BR" dirty="0"/>
              <a:t>das faixas para nova realidade de renda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Criação </a:t>
            </a:r>
            <a:r>
              <a:rPr lang="pt-BR" dirty="0"/>
              <a:t>de juros menores (4%) para </a:t>
            </a:r>
            <a:r>
              <a:rPr lang="pt-BR" dirty="0" smtClean="0"/>
              <a:t>segmento de maior necessidade social: casais &lt; 3 </a:t>
            </a:r>
            <a:r>
              <a:rPr lang="pt-BR" dirty="0" err="1" smtClean="0"/>
              <a:t>s.m</a:t>
            </a:r>
            <a:r>
              <a:rPr lang="pt-BR" dirty="0" smtClean="0"/>
              <a:t>. ou mães solteiras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107504" y="4453662"/>
            <a:ext cx="65527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Conceito # </a:t>
            </a:r>
            <a:r>
              <a:rPr lang="pt-BR" sz="1050" dirty="0" err="1" smtClean="0"/>
              <a:t>Prop</a:t>
            </a:r>
            <a:r>
              <a:rPr lang="pt-BR" sz="1050" dirty="0" smtClean="0"/>
              <a:t> &gt;=2</a:t>
            </a:r>
          </a:p>
          <a:p>
            <a:r>
              <a:rPr lang="pt-BR" sz="1050" dirty="0" smtClean="0"/>
              <a:t>2 proponentes na proposta com pais diferentes (conceito de casal)</a:t>
            </a:r>
            <a:r>
              <a:rPr lang="pt-BR" sz="1050" dirty="0"/>
              <a:t> </a:t>
            </a:r>
            <a:r>
              <a:rPr lang="pt-BR" sz="1050" dirty="0" smtClean="0"/>
              <a:t>ou mulheres solteiras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66" y="2590419"/>
            <a:ext cx="8553321" cy="2017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548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908488" y="417787"/>
            <a:ext cx="68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Proposta Faixa </a:t>
            </a: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2: Valores de Subsídio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33" y="2093232"/>
            <a:ext cx="7972508" cy="4504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CaixaDeTexto 10"/>
          <p:cNvSpPr txBox="1"/>
          <p:nvPr/>
        </p:nvSpPr>
        <p:spPr>
          <a:xfrm>
            <a:off x="165657" y="1124744"/>
            <a:ext cx="8632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Reajuste das faixas de renda e dos valores do subsídio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Adequação </a:t>
            </a:r>
            <a:r>
              <a:rPr lang="pt-BR" dirty="0"/>
              <a:t>de piso da renda do subsídio para R$1400</a:t>
            </a:r>
          </a:p>
        </p:txBody>
      </p:sp>
      <p:cxnSp>
        <p:nvCxnSpPr>
          <p:cNvPr id="8" name="Conector reto 7"/>
          <p:cNvCxnSpPr/>
          <p:nvPr/>
        </p:nvCxnSpPr>
        <p:spPr>
          <a:xfrm flipV="1">
            <a:off x="3131840" y="2276872"/>
            <a:ext cx="0" cy="3600400"/>
          </a:xfrm>
          <a:prstGeom prst="line">
            <a:avLst/>
          </a:prstGeom>
          <a:ln w="2857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3586895" y="2276872"/>
            <a:ext cx="0" cy="360040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ipse 2"/>
          <p:cNvSpPr/>
          <p:nvPr/>
        </p:nvSpPr>
        <p:spPr>
          <a:xfrm>
            <a:off x="4531557" y="5517232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3995936" y="5517232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4232853" y="5250105"/>
            <a:ext cx="643125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000" dirty="0" smtClean="0"/>
              <a:t>R$ 2.000</a:t>
            </a:r>
            <a:endParaRPr lang="pt-BR" sz="10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3701731" y="5631051"/>
            <a:ext cx="643125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000" dirty="0" smtClean="0"/>
              <a:t>R$ 1.739</a:t>
            </a:r>
            <a:endParaRPr lang="pt-BR" sz="10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4585965" y="5592059"/>
            <a:ext cx="84670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000" dirty="0" smtClean="0"/>
              <a:t>15% Inflação</a:t>
            </a:r>
            <a:endParaRPr lang="pt-BR" sz="1000" dirty="0"/>
          </a:p>
        </p:txBody>
      </p:sp>
      <p:sp>
        <p:nvSpPr>
          <p:cNvPr id="10" name="Seta para a direita 9"/>
          <p:cNvSpPr/>
          <p:nvPr/>
        </p:nvSpPr>
        <p:spPr>
          <a:xfrm rot="10800000">
            <a:off x="4097301" y="5517232"/>
            <a:ext cx="399274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de seta reta 12"/>
          <p:cNvCxnSpPr/>
          <p:nvPr/>
        </p:nvCxnSpPr>
        <p:spPr>
          <a:xfrm flipV="1">
            <a:off x="4015824" y="4509120"/>
            <a:ext cx="0" cy="93610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/>
          <p:cNvSpPr/>
          <p:nvPr/>
        </p:nvSpPr>
        <p:spPr>
          <a:xfrm>
            <a:off x="3995936" y="4415167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3203848" y="4384970"/>
            <a:ext cx="70884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000" dirty="0" smtClean="0"/>
              <a:t>R$ 14.918</a:t>
            </a:r>
            <a:endParaRPr lang="pt-BR" sz="1000" dirty="0"/>
          </a:p>
        </p:txBody>
      </p:sp>
      <p:cxnSp>
        <p:nvCxnSpPr>
          <p:cNvPr id="27" name="Conector de seta reta 26"/>
          <p:cNvCxnSpPr/>
          <p:nvPr/>
        </p:nvCxnSpPr>
        <p:spPr>
          <a:xfrm flipV="1">
            <a:off x="4017881" y="4171025"/>
            <a:ext cx="0" cy="21602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4512793" y="4119820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3995936" y="4112505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3" name="Conector de seta reta 32"/>
          <p:cNvCxnSpPr/>
          <p:nvPr/>
        </p:nvCxnSpPr>
        <p:spPr>
          <a:xfrm>
            <a:off x="4097300" y="4155824"/>
            <a:ext cx="384645" cy="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>
            <a:off x="3779912" y="3816221"/>
            <a:ext cx="70884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000" dirty="0" smtClean="0"/>
              <a:t>R$ 17.156</a:t>
            </a:r>
            <a:endParaRPr lang="pt-BR" sz="1000" dirty="0"/>
          </a:p>
        </p:txBody>
      </p:sp>
      <p:cxnSp>
        <p:nvCxnSpPr>
          <p:cNvPr id="37" name="Conector reto 36"/>
          <p:cNvCxnSpPr/>
          <p:nvPr/>
        </p:nvCxnSpPr>
        <p:spPr>
          <a:xfrm flipH="1" flipV="1">
            <a:off x="4543882" y="4191828"/>
            <a:ext cx="14630" cy="1613437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5004048" y="2060848"/>
            <a:ext cx="144475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Exemplo: </a:t>
            </a:r>
            <a:r>
              <a:rPr lang="pt-BR" sz="1400" b="1" u="sng" dirty="0" smtClean="0"/>
              <a:t>Região 2</a:t>
            </a:r>
            <a:endParaRPr lang="pt-BR" sz="1200" b="1" u="sng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3995936" y="2319263"/>
            <a:ext cx="435070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b="1" dirty="0" smtClean="0"/>
              <a:t>Famílias com renda de R$ 2.000 hoje equivalem a famílias com renda de R$ 1.739 (corrigido para perda inflacionária)</a:t>
            </a:r>
            <a:endParaRPr lang="pt-BR" sz="1200" b="1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4211960" y="2852936"/>
            <a:ext cx="41346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b="1" dirty="0" smtClean="0"/>
              <a:t>Famílias de R$ 1.739 de renda recebem subsídio de R$ 14.918 atualmente</a:t>
            </a:r>
            <a:endParaRPr lang="pt-BR" sz="1200" b="1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4364360" y="3327375"/>
            <a:ext cx="41346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b="1" dirty="0" smtClean="0"/>
              <a:t>Correção de subsídio para perdas inflacionárias traria o valor para R$ 17.156</a:t>
            </a:r>
            <a:endParaRPr lang="pt-BR" sz="1200" b="1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4829806" y="3831431"/>
            <a:ext cx="413468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b="1" dirty="0" smtClean="0"/>
              <a:t>Portanto, a recuperação de parte das perdas acumuladas (a taxa de 15%) faria com que uma família de R$ 2.000 recebesse subsídio de R$ 17.156</a:t>
            </a:r>
            <a:endParaRPr lang="pt-BR" sz="1200" b="1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5549886" y="4510861"/>
            <a:ext cx="341460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b="1" dirty="0" smtClean="0"/>
              <a:t>Adequação do piso  de renda para R$ 1.400</a:t>
            </a:r>
            <a:endParaRPr lang="pt-BR" sz="1200" b="1" dirty="0"/>
          </a:p>
        </p:txBody>
      </p:sp>
      <p:sp>
        <p:nvSpPr>
          <p:cNvPr id="42" name="Seta para a direita 41"/>
          <p:cNvSpPr/>
          <p:nvPr/>
        </p:nvSpPr>
        <p:spPr>
          <a:xfrm rot="10800000">
            <a:off x="3167466" y="3224851"/>
            <a:ext cx="360040" cy="34523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/>
          <p:cNvSpPr txBox="1"/>
          <p:nvPr/>
        </p:nvSpPr>
        <p:spPr>
          <a:xfrm rot="16200000">
            <a:off x="-380575" y="3852512"/>
            <a:ext cx="1408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Subsídio (R$)</a:t>
            </a:r>
            <a:endParaRPr lang="pt-BR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1043608" y="6156012"/>
            <a:ext cx="22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Renda familiar mensal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498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9" grpId="0" animBg="1"/>
      <p:bldP spid="18" grpId="0" animBg="1"/>
      <p:bldP spid="20" grpId="0" animBg="1"/>
      <p:bldP spid="10" grpId="0" animBg="1"/>
      <p:bldP spid="25" grpId="0" animBg="1"/>
      <p:bldP spid="26" grpId="0" animBg="1"/>
      <p:bldP spid="28" grpId="0" animBg="1"/>
      <p:bldP spid="30" grpId="0" animBg="1"/>
      <p:bldP spid="36" grpId="0" animBg="1"/>
      <p:bldP spid="39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908488" y="417787"/>
            <a:ext cx="68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Proposta Faixa </a:t>
            </a: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2: Valores de Subsídio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7046912" y="6592267"/>
            <a:ext cx="2133600" cy="365125"/>
          </a:xfrm>
        </p:spPr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5725741" y="5733256"/>
            <a:ext cx="3094731" cy="9387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100" i="1" dirty="0" smtClean="0"/>
              <a:t>Nota: Equação Linear dos Subsídios Propostos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i="1" dirty="0" smtClean="0"/>
              <a:t>Região 1: Subsídio = -19,233 x Renda + 64.138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i="1" dirty="0" smtClean="0"/>
              <a:t>Região 2: Subsídio = -21,858 x Renda + 60.873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i="1" dirty="0" smtClean="0"/>
              <a:t>Região 3: Subsídio = -21,858 x Renda + 58.226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i="1" dirty="0" smtClean="0"/>
              <a:t>Região 4: Subsídio = -21,858 x Renda + 55.579</a:t>
            </a:r>
            <a:endParaRPr lang="pt-BR" sz="1100" i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5724128" y="2039937"/>
            <a:ext cx="3094731" cy="36933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i="1" dirty="0" smtClean="0"/>
              <a:t>Premissas de Reajuste:</a:t>
            </a:r>
          </a:p>
          <a:p>
            <a:r>
              <a:rPr lang="pt-BR" b="1" dirty="0" smtClean="0"/>
              <a:t>Região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Renda: 15%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Valores: 15%</a:t>
            </a:r>
          </a:p>
          <a:p>
            <a:r>
              <a:rPr lang="pt-BR" b="1" dirty="0"/>
              <a:t>Região </a:t>
            </a:r>
            <a:r>
              <a:rPr lang="pt-BR" b="1" dirty="0" smtClean="0"/>
              <a:t>2</a:t>
            </a:r>
            <a:endParaRPr lang="pt-BR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Renda: 15%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Valores: 15%</a:t>
            </a:r>
          </a:p>
          <a:p>
            <a:r>
              <a:rPr lang="pt-BR" b="1" dirty="0"/>
              <a:t>Região </a:t>
            </a:r>
            <a:r>
              <a:rPr lang="pt-BR" b="1" dirty="0" smtClean="0"/>
              <a:t>3</a:t>
            </a:r>
            <a:endParaRPr lang="pt-BR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Renda: </a:t>
            </a:r>
            <a:r>
              <a:rPr lang="pt-BR" dirty="0" smtClean="0"/>
              <a:t>10%</a:t>
            </a:r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Valores: </a:t>
            </a:r>
            <a:r>
              <a:rPr lang="pt-BR" dirty="0" smtClean="0"/>
              <a:t>10%</a:t>
            </a:r>
            <a:endParaRPr lang="pt-BR" dirty="0"/>
          </a:p>
          <a:p>
            <a:r>
              <a:rPr lang="pt-BR" b="1" dirty="0"/>
              <a:t>Região </a:t>
            </a:r>
            <a:r>
              <a:rPr lang="pt-BR" b="1" dirty="0" smtClean="0"/>
              <a:t>4</a:t>
            </a:r>
            <a:endParaRPr lang="pt-BR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Renda: 5</a:t>
            </a:r>
            <a:r>
              <a:rPr lang="pt-BR" dirty="0" smtClean="0"/>
              <a:t>%</a:t>
            </a:r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Valores: </a:t>
            </a:r>
            <a:r>
              <a:rPr lang="pt-BR" dirty="0" smtClean="0"/>
              <a:t>5%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95" y="1184569"/>
            <a:ext cx="5495925" cy="555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5688504" y="1168135"/>
            <a:ext cx="3275984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Reajuste de subsídio mais significativo nas capitais e menor nas demais cidades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29511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908488" y="417787"/>
            <a:ext cx="68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Proposta Faixa </a:t>
            </a: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2: Subsídio – Fator Social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82" y="2579514"/>
            <a:ext cx="7771038" cy="2505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165657" y="1124744"/>
            <a:ext cx="8632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Criação de “Fator Social” como multiplicador do subsídio, visando direcionar recursos prioritariamente para beneficiários de maior necessidade social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072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908488" y="417787"/>
            <a:ext cx="68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 smtClean="0">
                <a:solidFill>
                  <a:srgbClr val="EEECE1">
                    <a:lumMod val="10000"/>
                  </a:srgbClr>
                </a:solidFill>
                <a:cs typeface="Tahoma" pitchFamily="34" charset="0"/>
              </a:rPr>
              <a:t>Proposta: </a:t>
            </a:r>
            <a:r>
              <a:rPr lang="pt-BR" b="1" dirty="0">
                <a:solidFill>
                  <a:srgbClr val="EEECE1">
                    <a:lumMod val="10000"/>
                  </a:srgbClr>
                </a:solidFill>
                <a:cs typeface="Tahoma" pitchFamily="34" charset="0"/>
              </a:rPr>
              <a:t>Limites de Preço das </a:t>
            </a:r>
            <a:r>
              <a:rPr lang="pt-BR" b="1" dirty="0" smtClean="0">
                <a:solidFill>
                  <a:srgbClr val="EEECE1">
                    <a:lumMod val="10000"/>
                  </a:srgbClr>
                </a:solidFill>
                <a:cs typeface="Tahoma" pitchFamily="34" charset="0"/>
              </a:rPr>
              <a:t>Regiões Metropolitanas</a:t>
            </a:r>
            <a:endParaRPr lang="pt-BR" b="1" dirty="0">
              <a:solidFill>
                <a:srgbClr val="EEECE1">
                  <a:lumMod val="10000"/>
                </a:srgbClr>
              </a:solidFill>
              <a:cs typeface="Tahoma" pitchFamily="34" charset="0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65657" y="1124744"/>
            <a:ext cx="86325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Reajuste médio menor do que perda inflacionária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Passar a trabalhar o conceito de “Regiões Metropolitanas” ao invés de “Cidades” para corrigir distorções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Reajuste maior para </a:t>
            </a:r>
            <a:r>
              <a:rPr lang="pt-BR" dirty="0" err="1" smtClean="0"/>
              <a:t>RMs</a:t>
            </a:r>
            <a:r>
              <a:rPr lang="pt-BR" dirty="0" smtClean="0"/>
              <a:t> de 50 a 250 mil, pois estrutura de custos não é muito diferente das cidades maiores</a:t>
            </a:r>
            <a:endParaRPr lang="pt-B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23671"/>
            <a:ext cx="8566824" cy="3180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323528" y="5975702"/>
            <a:ext cx="581593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100" i="1" dirty="0" smtClean="0"/>
              <a:t>* Incluindo as regiões do Vale do Paraíba, Baixada Santista e RM Campinas</a:t>
            </a:r>
            <a:endParaRPr lang="pt-BR" sz="1100" i="1" dirty="0"/>
          </a:p>
        </p:txBody>
      </p:sp>
    </p:spTree>
    <p:extLst>
      <p:ext uri="{BB962C8B-B14F-4D97-AF65-F5344CB8AC3E}">
        <p14:creationId xmlns:p14="http://schemas.microsoft.com/office/powerpoint/2010/main" val="211946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908488" y="417787"/>
            <a:ext cx="68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 smtClean="0">
                <a:solidFill>
                  <a:srgbClr val="EEECE1">
                    <a:lumMod val="10000"/>
                  </a:srgbClr>
                </a:solidFill>
                <a:cs typeface="Tahoma" pitchFamily="34" charset="0"/>
              </a:rPr>
              <a:t>Proposta: RET</a:t>
            </a:r>
            <a:endParaRPr lang="pt-BR" b="1" dirty="0">
              <a:solidFill>
                <a:srgbClr val="EEECE1">
                  <a:lumMod val="10000"/>
                </a:srgbClr>
              </a:solidFill>
              <a:cs typeface="Tahoma" pitchFamily="34" charset="0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65657" y="1124744"/>
            <a:ext cx="8632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RET </a:t>
            </a:r>
            <a:r>
              <a:rPr lang="pt-BR" dirty="0"/>
              <a:t>de 1% para imóveis abaixo de um certo patamar, criando desincentivo para romper barreira de preço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61452"/>
            <a:ext cx="7704856" cy="3255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198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olidFill>
                  <a:prstClr val="black"/>
                </a:solidFill>
                <a:sym typeface="Arial" charset="0"/>
              </a:rPr>
              <a:t>  </a:t>
            </a:r>
            <a:endParaRPr lang="en-US" b="1">
              <a:solidFill>
                <a:prstClr val="black"/>
              </a:solidFill>
              <a:sym typeface="Arial" charset="0"/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1691680" y="395372"/>
            <a:ext cx="6984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prstClr val="black"/>
                </a:solidFill>
              </a:rPr>
              <a:t>Proposta: Outros</a:t>
            </a:r>
            <a:endParaRPr lang="pt-BR" b="1" dirty="0">
              <a:solidFill>
                <a:prstClr val="black"/>
              </a:solidFill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649967"/>
              </p:ext>
            </p:extLst>
          </p:nvPr>
        </p:nvGraphicFramePr>
        <p:xfrm>
          <a:off x="395536" y="1397000"/>
          <a:ext cx="8208912" cy="38358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04456"/>
                <a:gridCol w="4104456"/>
              </a:tblGrid>
              <a:tr h="456797">
                <a:tc>
                  <a:txBody>
                    <a:bodyPr/>
                    <a:lstStyle/>
                    <a:p>
                      <a:pPr algn="ctr"/>
                      <a:r>
                        <a:rPr lang="pt-BR" b="1" u="sng" dirty="0" smtClean="0"/>
                        <a:t>Proposta</a:t>
                      </a:r>
                      <a:endParaRPr lang="pt-BR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u="sng" dirty="0" smtClean="0"/>
                        <a:t>Racional</a:t>
                      </a:r>
                      <a:endParaRPr lang="pt-BR" b="1" u="sng" dirty="0"/>
                    </a:p>
                  </a:txBody>
                  <a:tcPr/>
                </a:tc>
              </a:tr>
              <a:tr h="788444">
                <a:tc>
                  <a:txBody>
                    <a:bodyPr/>
                    <a:lstStyle/>
                    <a:p>
                      <a:r>
                        <a:rPr lang="pt-BR" dirty="0" smtClean="0"/>
                        <a:t>Contratação Faixa 2 exclusivamente na fase de produção (imóvel na planta)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Permite agente financeiro</a:t>
                      </a:r>
                      <a:r>
                        <a:rPr lang="pt-BR" baseline="0" dirty="0" smtClean="0"/>
                        <a:t> assegurar qualidade da obra</a:t>
                      </a:r>
                      <a:endParaRPr lang="pt-BR" dirty="0"/>
                    </a:p>
                  </a:txBody>
                  <a:tcPr/>
                </a:tc>
              </a:tr>
              <a:tr h="7884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Obrigar cartórios a somente cobrar emolumentos no registro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Incentivo</a:t>
                      </a:r>
                      <a:r>
                        <a:rPr lang="pt-BR" baseline="0" dirty="0" smtClean="0"/>
                        <a:t> para cartórios acelerarem processo de registro</a:t>
                      </a:r>
                      <a:endParaRPr lang="pt-BR" dirty="0"/>
                    </a:p>
                  </a:txBody>
                  <a:tcPr/>
                </a:tc>
              </a:tr>
              <a:tr h="18021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 agenda anual para acompanhamento do MCMV3 e</a:t>
                      </a:r>
                      <a:r>
                        <a:rPr lang="pt-BR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discussão de eventuais ajustes</a:t>
                      </a: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aseline="0" dirty="0" smtClean="0"/>
                        <a:t>Rotina para acompanhamento dos resultados e alcance social do programa</a:t>
                      </a:r>
                      <a:endParaRPr lang="pt-BR" dirty="0" smtClean="0"/>
                    </a:p>
                    <a:p>
                      <a:r>
                        <a:rPr lang="pt-BR" dirty="0" smtClean="0"/>
                        <a:t>Margens se</a:t>
                      </a:r>
                      <a:r>
                        <a:rPr lang="pt-BR" baseline="0" dirty="0" smtClean="0"/>
                        <a:t> deterioram muito ao longo de 4 anos sem revisão de parâmetros.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72759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908488" y="417787"/>
            <a:ext cx="68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Demanda Habitação Subsidiada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446155" y="5302369"/>
            <a:ext cx="50497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u="sng" dirty="0" smtClean="0"/>
              <a:t>Fontes</a:t>
            </a:r>
            <a:r>
              <a:rPr lang="pt-BR" sz="1100" dirty="0" smtClean="0"/>
              <a:t>:</a:t>
            </a:r>
          </a:p>
          <a:p>
            <a:r>
              <a:rPr lang="pt-BR" sz="1100" dirty="0" smtClean="0"/>
              <a:t># Famílias: Censo capitais brasileiras (Censo 2010)</a:t>
            </a:r>
          </a:p>
          <a:p>
            <a:r>
              <a:rPr lang="pt-BR" sz="1100" dirty="0" smtClean="0"/>
              <a:t>Formação Domicílios Urbanos: Target, </a:t>
            </a:r>
            <a:r>
              <a:rPr lang="pt-BR" sz="1100" dirty="0" err="1" smtClean="0"/>
              <a:t>Oanda</a:t>
            </a:r>
            <a:r>
              <a:rPr lang="pt-BR" sz="1100" dirty="0" smtClean="0"/>
              <a:t> (apresentação Caixa CBIC 07 </a:t>
            </a:r>
            <a:r>
              <a:rPr lang="pt-BR" sz="1100" dirty="0" err="1" smtClean="0"/>
              <a:t>Nov</a:t>
            </a:r>
            <a:r>
              <a:rPr lang="pt-BR" sz="1100" dirty="0" smtClean="0"/>
              <a:t> 2013)</a:t>
            </a:r>
          </a:p>
          <a:p>
            <a:r>
              <a:rPr lang="pt-BR" sz="1100" dirty="0" smtClean="0"/>
              <a:t>Projeção Demanda Habitacional: </a:t>
            </a:r>
            <a:r>
              <a:rPr lang="pt-BR" sz="1100" dirty="0" err="1" smtClean="0"/>
              <a:t>PlanHab</a:t>
            </a:r>
            <a:r>
              <a:rPr lang="pt-BR" sz="1100" dirty="0" smtClean="0"/>
              <a:t> 2009 (</a:t>
            </a:r>
            <a:r>
              <a:rPr lang="pt-BR" sz="1100" dirty="0" err="1" smtClean="0"/>
              <a:t>Ref</a:t>
            </a:r>
            <a:r>
              <a:rPr lang="pt-BR" sz="1100" dirty="0" smtClean="0"/>
              <a:t> Salário Mínimo 2007 – R$ 380)</a:t>
            </a:r>
            <a:endParaRPr lang="pt-BR" sz="11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611560" y="1196752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Os dados </a:t>
            </a:r>
            <a:r>
              <a:rPr lang="pt-BR" dirty="0"/>
              <a:t>demográficos existentes indicam que </a:t>
            </a:r>
            <a:r>
              <a:rPr lang="pt-BR" dirty="0" smtClean="0"/>
              <a:t>cerca de 25</a:t>
            </a:r>
            <a:r>
              <a:rPr lang="pt-BR" dirty="0"/>
              <a:t>% da demanda por habitação subsidiada virá de famílias </a:t>
            </a:r>
            <a:r>
              <a:rPr lang="pt-BR" dirty="0" smtClean="0"/>
              <a:t>de 3-6 </a:t>
            </a:r>
            <a:r>
              <a:rPr lang="pt-BR" dirty="0" err="1"/>
              <a:t>s.m</a:t>
            </a:r>
            <a:r>
              <a:rPr lang="pt-BR" dirty="0"/>
              <a:t>., e outros 25% de famílias 2-3 </a:t>
            </a:r>
            <a:r>
              <a:rPr lang="pt-BR" dirty="0" err="1"/>
              <a:t>s.m</a:t>
            </a:r>
            <a:r>
              <a:rPr lang="pt-BR" dirty="0"/>
              <a:t>.</a:t>
            </a:r>
            <a:endParaRPr lang="pt-BR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19" y="2132856"/>
            <a:ext cx="7243297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656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84137" y="99161"/>
            <a:ext cx="8952359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520076" y="4312165"/>
            <a:ext cx="8103848" cy="5180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pt-BR" sz="2700" b="1" dirty="0" smtClean="0">
                <a:solidFill>
                  <a:prstClr val="black"/>
                </a:solidFill>
                <a:ea typeface="Helvetica" charset="0"/>
                <a:cs typeface="Helvetica" charset="0"/>
                <a:sym typeface="Helvetica" charset="0"/>
              </a:rPr>
              <a:t>ANEXOS</a:t>
            </a:r>
          </a:p>
        </p:txBody>
      </p:sp>
      <p:sp>
        <p:nvSpPr>
          <p:cNvPr id="3" name="Retângulo 2"/>
          <p:cNvSpPr/>
          <p:nvPr/>
        </p:nvSpPr>
        <p:spPr>
          <a:xfrm>
            <a:off x="323528" y="332656"/>
            <a:ext cx="8424936" cy="936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</a:endParaRPr>
          </a:p>
        </p:txBody>
      </p:sp>
      <p:pic>
        <p:nvPicPr>
          <p:cNvPr id="4" name="523d1cf1-6642-4e3a-9bab-a47b69022ee4" descr="E1BB9BC2-3358-4BFF-9977-1311CB9C1564@TREELABS"/>
          <p:cNvPicPr>
            <a:picLocks noChangeAspect="1" noChangeArrowheads="1"/>
          </p:cNvPicPr>
          <p:nvPr/>
        </p:nvPicPr>
        <p:blipFill rotWithShape="1">
          <a:blip r:embed="rId2" cstate="print"/>
          <a:srcRect l="7937" r="28422"/>
          <a:stretch/>
        </p:blipFill>
        <p:spPr bwMode="auto">
          <a:xfrm>
            <a:off x="1874587" y="1124744"/>
            <a:ext cx="5361709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307970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908488" y="417787"/>
            <a:ext cx="68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Proposta: Valores de Subsídio – Fator Social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65657" y="1196752"/>
            <a:ext cx="863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BR" dirty="0" smtClean="0"/>
              <a:t>A maior parte dos casais não teriam incentivo em omitir a renda do 2º proponente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165657" y="6165304"/>
            <a:ext cx="8632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BR" sz="1200" b="1" i="1" dirty="0" smtClean="0"/>
              <a:t>* Cálculo da Renda do 2º Proponente </a:t>
            </a:r>
            <a:r>
              <a:rPr lang="pt-BR" sz="1200" dirty="0" smtClean="0"/>
              <a:t>= 50% da renda do 1º proponente (com arredondamento de R$ 100 em R$ 100)</a:t>
            </a:r>
            <a:endParaRPr lang="pt-BR" sz="1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8" y="1729705"/>
            <a:ext cx="3857625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287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908488" y="417787"/>
            <a:ext cx="68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Lógica do Modelo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35946" y="1196752"/>
            <a:ext cx="4836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smtClean="0"/>
              <a:t>Premissas: Região 2 / Imóvel de R$ 120.000 / Não quotista FGTS</a:t>
            </a:r>
            <a:endParaRPr lang="pt-BR" sz="1400" i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95536" y="170080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BR" b="1" dirty="0" smtClean="0"/>
              <a:t>Renda: R$ 1.500</a:t>
            </a:r>
            <a:endParaRPr lang="pt-BR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320" y="2276872"/>
            <a:ext cx="5581984" cy="4068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664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908488" y="417787"/>
            <a:ext cx="68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Lógica do Modelo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308443"/>
            <a:ext cx="8305108" cy="2216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40" y="1659494"/>
            <a:ext cx="8305108" cy="2216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165657" y="1187460"/>
            <a:ext cx="863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Quotista</a:t>
            </a:r>
          </a:p>
        </p:txBody>
      </p:sp>
    </p:spTree>
    <p:extLst>
      <p:ext uri="{BB962C8B-B14F-4D97-AF65-F5344CB8AC3E}">
        <p14:creationId xmlns:p14="http://schemas.microsoft.com/office/powerpoint/2010/main" val="139927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908488" y="417787"/>
            <a:ext cx="68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Lógica do Modelo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65657" y="1187460"/>
            <a:ext cx="863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Não quotista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6" y="1772816"/>
            <a:ext cx="9071118" cy="1464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672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69" y="2348880"/>
            <a:ext cx="8803919" cy="354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908488" y="417787"/>
            <a:ext cx="68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Premissas do Modelo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251520" y="5661248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Faixas de Renda (R$)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08488" y="1763524"/>
            <a:ext cx="68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Gráfico de Poupança (em salários) x comprometimento de renda</a:t>
            </a:r>
          </a:p>
        </p:txBody>
      </p:sp>
    </p:spTree>
    <p:extLst>
      <p:ext uri="{BB962C8B-B14F-4D97-AF65-F5344CB8AC3E}">
        <p14:creationId xmlns:p14="http://schemas.microsoft.com/office/powerpoint/2010/main" val="111042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908488" y="417787"/>
            <a:ext cx="68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Abrangência MCMV2 por faixas de renda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42982" y="1124744"/>
            <a:ext cx="8305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Price</a:t>
            </a:r>
            <a:r>
              <a:rPr lang="pt-BR" dirty="0" smtClean="0"/>
              <a:t> </a:t>
            </a:r>
            <a:r>
              <a:rPr lang="pt-BR" dirty="0"/>
              <a:t>aumentou substancialmente penetração do Faixa 2. Porém, </a:t>
            </a:r>
            <a:r>
              <a:rPr lang="pt-BR" dirty="0" smtClean="0"/>
              <a:t>69% </a:t>
            </a:r>
            <a:r>
              <a:rPr lang="pt-BR" dirty="0"/>
              <a:t>do público alvo do MCMV </a:t>
            </a:r>
            <a:r>
              <a:rPr lang="pt-BR" dirty="0" smtClean="0"/>
              <a:t>e 26% das famílias com renda acima de R$ 1.600 ainda </a:t>
            </a:r>
            <a:r>
              <a:rPr lang="pt-BR" dirty="0"/>
              <a:t>não </a:t>
            </a:r>
            <a:r>
              <a:rPr lang="pt-BR" dirty="0" smtClean="0"/>
              <a:t>são atendidos </a:t>
            </a:r>
            <a:r>
              <a:rPr lang="pt-BR" dirty="0"/>
              <a:t>por uma solução de </a:t>
            </a:r>
            <a:r>
              <a:rPr lang="pt-BR" dirty="0" smtClean="0"/>
              <a:t>mercado</a:t>
            </a:r>
            <a:endParaRPr lang="pt-BR" dirty="0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2022248"/>
            <a:ext cx="8885237" cy="421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Retângulo 21"/>
          <p:cNvSpPr/>
          <p:nvPr/>
        </p:nvSpPr>
        <p:spPr>
          <a:xfrm>
            <a:off x="5041152" y="5066552"/>
            <a:ext cx="3707336" cy="672087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7563451" y="2503459"/>
            <a:ext cx="963725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MCMV2</a:t>
            </a:r>
          </a:p>
          <a:p>
            <a:pPr algn="ctr"/>
            <a:r>
              <a:rPr lang="pt-BR" b="1" dirty="0" smtClean="0"/>
              <a:t>SAC</a:t>
            </a:r>
            <a:endParaRPr lang="pt-BR" b="1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7765451" y="3227212"/>
            <a:ext cx="58702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23%</a:t>
            </a:r>
            <a:endParaRPr lang="pt-BR" b="1" dirty="0"/>
          </a:p>
        </p:txBody>
      </p:sp>
      <p:sp>
        <p:nvSpPr>
          <p:cNvPr id="25" name="Retângulo 24"/>
          <p:cNvSpPr/>
          <p:nvPr/>
        </p:nvSpPr>
        <p:spPr>
          <a:xfrm>
            <a:off x="3491880" y="4634389"/>
            <a:ext cx="5256608" cy="110425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4110092" y="2491277"/>
            <a:ext cx="963725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MCMV2</a:t>
            </a:r>
          </a:p>
          <a:p>
            <a:pPr algn="ctr"/>
            <a:r>
              <a:rPr lang="pt-BR" b="1" dirty="0" smtClean="0">
                <a:solidFill>
                  <a:schemeClr val="bg1"/>
                </a:solidFill>
              </a:rPr>
              <a:t>PRICE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4276809" y="3220747"/>
            <a:ext cx="58702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31%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5004048" y="5397225"/>
            <a:ext cx="1400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2,2MM de Famílias</a:t>
            </a:r>
            <a:endParaRPr lang="pt-BR" sz="1200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563888" y="5365617"/>
            <a:ext cx="14772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3,3MM de Famílias*</a:t>
            </a:r>
            <a:endParaRPr lang="pt-BR" sz="1200" b="1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28588" y="6369150"/>
            <a:ext cx="5354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* Algumas rendas entre R$ 2.000 e R$ 2.500 não se enquadram com os parâmetros atuais</a:t>
            </a:r>
            <a:endParaRPr lang="pt-BR" sz="11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37824" y="2139197"/>
            <a:ext cx="138679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b="1" dirty="0" smtClean="0"/>
              <a:t># Famílias (MM)</a:t>
            </a:r>
            <a:endParaRPr lang="pt-BR" sz="1400" b="1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3628615" y="6126704"/>
            <a:ext cx="187948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b="1" dirty="0" smtClean="0"/>
              <a:t>Renda Familiar Mensal</a:t>
            </a:r>
            <a:endParaRPr lang="pt-BR" sz="1400" b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35496" y="6567876"/>
            <a:ext cx="36551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i="1" dirty="0" smtClean="0"/>
              <a:t>Número de famílias e renda familiar retirados do Censo 2010</a:t>
            </a:r>
            <a:endParaRPr lang="pt-BR" sz="1100" i="1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7773507" y="3706524"/>
            <a:ext cx="587020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53%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4288872" y="3678432"/>
            <a:ext cx="587020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26%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004048" y="3248043"/>
            <a:ext cx="2687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% de famílias enquadradas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004048" y="3664784"/>
            <a:ext cx="2742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% de famílias fora do programa</a:t>
            </a:r>
            <a:r>
              <a:rPr lang="pt-BR" sz="1400" dirty="0"/>
              <a:t> (a partir de R$ 1.600 renda)</a:t>
            </a:r>
          </a:p>
        </p:txBody>
      </p:sp>
    </p:spTree>
    <p:extLst>
      <p:ext uri="{BB962C8B-B14F-4D97-AF65-F5344CB8AC3E}">
        <p14:creationId xmlns:p14="http://schemas.microsoft.com/office/powerpoint/2010/main" val="144834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1" grpId="0"/>
      <p:bldP spid="32" grpId="0"/>
      <p:bldP spid="34" grpId="0"/>
      <p:bldP spid="19" grpId="0" animBg="1"/>
      <p:bldP spid="20" grpId="0" animBg="1"/>
      <p:bldP spid="8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276872"/>
            <a:ext cx="4951734" cy="368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908488" y="417787"/>
            <a:ext cx="68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Custo Fiscal e Benefícios Sociais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499992" y="2219380"/>
            <a:ext cx="46440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i="1" u="sng" dirty="0" smtClean="0"/>
              <a:t>Benefícios Sociais – Solução Mercado</a:t>
            </a:r>
            <a:endParaRPr lang="pt-BR" sz="1600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Sentimento de propriedade;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Melhor localização do terreno (transporte e local de trabalho);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Baixo índice de unidades prontas e não entregues.</a:t>
            </a:r>
            <a:endParaRPr lang="pt-BR" sz="16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42982" y="1124744"/>
            <a:ext cx="8161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Custo </a:t>
            </a:r>
            <a:r>
              <a:rPr lang="pt-BR" dirty="0"/>
              <a:t>fiscal de solução 100% subsidiada é </a:t>
            </a:r>
            <a:r>
              <a:rPr lang="pt-BR" dirty="0" smtClean="0"/>
              <a:t>superior </a:t>
            </a:r>
            <a:r>
              <a:rPr lang="pt-BR" dirty="0"/>
              <a:t>à solução de </a:t>
            </a:r>
            <a:r>
              <a:rPr lang="pt-BR" dirty="0" smtClean="0"/>
              <a:t>mercado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Solução de mercado tem benefícios sociais relevantes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338068" y="2200796"/>
            <a:ext cx="4536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i="1" u="sng" dirty="0" smtClean="0"/>
              <a:t>Custo Fiscal (R$/unidade)</a:t>
            </a:r>
            <a:endParaRPr lang="pt-BR" sz="1600" u="sng" dirty="0" smtClean="0"/>
          </a:p>
        </p:txBody>
      </p:sp>
      <p:cxnSp>
        <p:nvCxnSpPr>
          <p:cNvPr id="6" name="Conector reto 5"/>
          <p:cNvCxnSpPr/>
          <p:nvPr/>
        </p:nvCxnSpPr>
        <p:spPr>
          <a:xfrm>
            <a:off x="691745" y="2888364"/>
            <a:ext cx="1584176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2793549" y="4188276"/>
            <a:ext cx="1584176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2361253" y="4049776"/>
            <a:ext cx="67906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26.000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2061676" y="2749864"/>
            <a:ext cx="67906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59.500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51520" y="5949280"/>
            <a:ext cx="14157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i="1" dirty="0" smtClean="0"/>
              <a:t>Números aproximados</a:t>
            </a:r>
          </a:p>
          <a:p>
            <a:r>
              <a:rPr lang="pt-BR" sz="1050" i="1" dirty="0" smtClean="0"/>
              <a:t>Fonte: dados CEF</a:t>
            </a:r>
            <a:endParaRPr lang="pt-BR" sz="1050" i="1" dirty="0"/>
          </a:p>
        </p:txBody>
      </p:sp>
    </p:spTree>
    <p:extLst>
      <p:ext uri="{BB962C8B-B14F-4D97-AF65-F5344CB8AC3E}">
        <p14:creationId xmlns:p14="http://schemas.microsoft.com/office/powerpoint/2010/main" val="38796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908488" y="417787"/>
            <a:ext cx="68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 smtClean="0">
                <a:solidFill>
                  <a:srgbClr val="EEECE1">
                    <a:lumMod val="10000"/>
                  </a:srgbClr>
                </a:solidFill>
                <a:cs typeface="Tahoma" pitchFamily="34" charset="0"/>
              </a:rPr>
              <a:t>Deterioração Margens Faixa 2</a:t>
            </a:r>
            <a:endParaRPr lang="pt-BR" b="1" dirty="0">
              <a:solidFill>
                <a:srgbClr val="EEECE1">
                  <a:lumMod val="10000"/>
                </a:srgbClr>
              </a:solidFill>
              <a:cs typeface="Tahoma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65657" y="1138392"/>
            <a:ext cx="863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Faixa </a:t>
            </a:r>
            <a:r>
              <a:rPr lang="pt-BR" dirty="0"/>
              <a:t>2 </a:t>
            </a:r>
            <a:r>
              <a:rPr lang="pt-BR" dirty="0" smtClean="0"/>
              <a:t>tem </a:t>
            </a:r>
            <a:r>
              <a:rPr lang="pt-BR" dirty="0"/>
              <a:t>sofrido deterioração </a:t>
            </a:r>
            <a:r>
              <a:rPr lang="pt-BR" dirty="0" smtClean="0"/>
              <a:t>de margem desde </a:t>
            </a:r>
            <a:r>
              <a:rPr lang="pt-BR" dirty="0"/>
              <a:t>a formação do programa</a:t>
            </a:r>
          </a:p>
        </p:txBody>
      </p:sp>
      <p:sp>
        <p:nvSpPr>
          <p:cNvPr id="12" name="CaixaDeTexto 6"/>
          <p:cNvSpPr txBox="1"/>
          <p:nvPr/>
        </p:nvSpPr>
        <p:spPr>
          <a:xfrm>
            <a:off x="676311" y="2132856"/>
            <a:ext cx="7791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000" b="1" dirty="0" smtClean="0">
                <a:solidFill>
                  <a:srgbClr val="EEECE1">
                    <a:lumMod val="10000"/>
                  </a:srgbClr>
                </a:solidFill>
                <a:cs typeface="Tahoma" pitchFamily="34" charset="0"/>
              </a:rPr>
              <a:t>Mudanças MCMV x Evolução do INCC </a:t>
            </a:r>
            <a:r>
              <a:rPr lang="pt-BR" sz="2000" dirty="0" smtClean="0">
                <a:solidFill>
                  <a:srgbClr val="EEECE1">
                    <a:lumMod val="10000"/>
                  </a:srgbClr>
                </a:solidFill>
                <a:cs typeface="Tahoma" pitchFamily="34" charset="0"/>
              </a:rPr>
              <a:t>(base 100)</a:t>
            </a:r>
            <a:endParaRPr lang="pt-BR" sz="2000" dirty="0">
              <a:solidFill>
                <a:prstClr val="black"/>
              </a:solidFill>
            </a:endParaRPr>
          </a:p>
        </p:txBody>
      </p:sp>
      <p:sp>
        <p:nvSpPr>
          <p:cNvPr id="13" name="CaixaDeTexto 8"/>
          <p:cNvSpPr txBox="1"/>
          <p:nvPr/>
        </p:nvSpPr>
        <p:spPr>
          <a:xfrm>
            <a:off x="107504" y="6176337"/>
            <a:ext cx="8352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/>
              <a:t>* Subsídio a famílias com renda de R$ 2.790 das cidades fora das </a:t>
            </a:r>
            <a:r>
              <a:rPr lang="pt-BR" sz="1200" dirty="0" err="1" smtClean="0"/>
              <a:t>RMs</a:t>
            </a:r>
            <a:r>
              <a:rPr lang="pt-BR" sz="1200" dirty="0" smtClean="0"/>
              <a:t> de SP, RJ e Brasília.</a:t>
            </a:r>
            <a:endParaRPr lang="pt-BR" sz="1200" dirty="0"/>
          </a:p>
        </p:txBody>
      </p:sp>
      <p:sp>
        <p:nvSpPr>
          <p:cNvPr id="8" name="CaixaDeTexto 8"/>
          <p:cNvSpPr txBox="1"/>
          <p:nvPr/>
        </p:nvSpPr>
        <p:spPr>
          <a:xfrm>
            <a:off x="6700428" y="2780928"/>
            <a:ext cx="1039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b="1" dirty="0" smtClean="0"/>
              <a:t>INCC: +34%</a:t>
            </a:r>
            <a:endParaRPr lang="pt-BR" sz="12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6700428" y="3429000"/>
            <a:ext cx="2048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b="1" dirty="0" smtClean="0"/>
              <a:t>Renda Máx. Juros Subsidiados: +17%</a:t>
            </a:r>
            <a:endParaRPr lang="pt-BR" sz="1200" b="1" dirty="0"/>
          </a:p>
        </p:txBody>
      </p:sp>
      <p:sp>
        <p:nvSpPr>
          <p:cNvPr id="11" name="CaixaDeTexto 8"/>
          <p:cNvSpPr txBox="1"/>
          <p:nvPr/>
        </p:nvSpPr>
        <p:spPr>
          <a:xfrm>
            <a:off x="6660232" y="4016097"/>
            <a:ext cx="2048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b="1" dirty="0" smtClean="0"/>
              <a:t>Subsidio: +6%</a:t>
            </a:r>
            <a:endParaRPr lang="pt-BR" sz="1200" b="1" dirty="0"/>
          </a:p>
        </p:txBody>
      </p:sp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65" y="2605559"/>
            <a:ext cx="6505575" cy="3487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960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908488" y="417787"/>
            <a:ext cx="68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Perda Atratividade Faixa 2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165657" y="1124744"/>
            <a:ext cx="863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Deterioração das margens tem afastado as grandes empresas do Faixa 2</a:t>
            </a:r>
            <a:endParaRPr lang="pt-BR" dirty="0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/>
          <a:srcRect r="21755"/>
          <a:stretch>
            <a:fillRect/>
          </a:stretch>
        </p:blipFill>
        <p:spPr bwMode="auto">
          <a:xfrm>
            <a:off x="5473292" y="2673475"/>
            <a:ext cx="3584782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Retângulo 27"/>
          <p:cNvSpPr/>
          <p:nvPr/>
        </p:nvSpPr>
        <p:spPr>
          <a:xfrm>
            <a:off x="31459" y="6061064"/>
            <a:ext cx="8793050" cy="7386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 smtClean="0">
                <a:latin typeface="Calibri" pitchFamily="34" charset="0"/>
                <a:cs typeface="Calibri" pitchFamily="34" charset="0"/>
              </a:rPr>
              <a:t>2013*: 9 </a:t>
            </a:r>
            <a:r>
              <a:rPr lang="en-US" sz="1050" dirty="0" err="1" smtClean="0">
                <a:latin typeface="Calibri" pitchFamily="34" charset="0"/>
                <a:cs typeface="Calibri" pitchFamily="34" charset="0"/>
              </a:rPr>
              <a:t>meses</a:t>
            </a:r>
            <a:r>
              <a:rPr lang="en-US" sz="1050" dirty="0" smtClean="0">
                <a:latin typeface="Calibri" pitchFamily="34" charset="0"/>
                <a:cs typeface="Calibri" pitchFamily="34" charset="0"/>
              </a:rPr>
              <a:t> de 2013 </a:t>
            </a:r>
            <a:r>
              <a:rPr lang="en-US" sz="1050" dirty="0" err="1" smtClean="0">
                <a:latin typeface="Calibri" pitchFamily="34" charset="0"/>
                <a:cs typeface="Calibri" pitchFamily="34" charset="0"/>
              </a:rPr>
              <a:t>Anualizado</a:t>
            </a:r>
            <a:endParaRPr lang="en-US" sz="105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1050" dirty="0" smtClean="0">
                <a:latin typeface="Calibri" pitchFamily="34" charset="0"/>
                <a:cs typeface="Calibri" pitchFamily="34" charset="0"/>
              </a:rPr>
              <a:t>Nota: Os dados </a:t>
            </a:r>
            <a:r>
              <a:rPr lang="en-US" sz="1050" dirty="0" err="1" smtClean="0">
                <a:latin typeface="Calibri" pitchFamily="34" charset="0"/>
                <a:cs typeface="Calibri" pitchFamily="34" charset="0"/>
              </a:rPr>
              <a:t>são</a:t>
            </a:r>
            <a:r>
              <a:rPr lang="en-US" sz="105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050" dirty="0" err="1" smtClean="0">
                <a:latin typeface="Calibri" pitchFamily="34" charset="0"/>
                <a:cs typeface="Calibri" pitchFamily="34" charset="0"/>
              </a:rPr>
              <a:t>estimados</a:t>
            </a:r>
            <a:r>
              <a:rPr lang="en-US" sz="105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050" dirty="0" err="1" smtClean="0">
                <a:latin typeface="Calibri" pitchFamily="34" charset="0"/>
                <a:cs typeface="Calibri" pitchFamily="34" charset="0"/>
              </a:rPr>
              <a:t>baseados</a:t>
            </a:r>
            <a:r>
              <a:rPr lang="en-US" sz="105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050" dirty="0" err="1" smtClean="0">
                <a:latin typeface="Calibri" pitchFamily="34" charset="0"/>
                <a:cs typeface="Calibri" pitchFamily="34" charset="0"/>
              </a:rPr>
              <a:t>nos</a:t>
            </a:r>
            <a:r>
              <a:rPr lang="en-US" sz="105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050" dirty="0" err="1" smtClean="0">
                <a:latin typeface="Calibri" pitchFamily="34" charset="0"/>
                <a:cs typeface="Calibri" pitchFamily="34" charset="0"/>
              </a:rPr>
              <a:t>relatórios</a:t>
            </a:r>
            <a:r>
              <a:rPr lang="en-US" sz="1050" dirty="0" smtClean="0">
                <a:latin typeface="Calibri" pitchFamily="34" charset="0"/>
                <a:cs typeface="Calibri" pitchFamily="34" charset="0"/>
              </a:rPr>
              <a:t> das </a:t>
            </a:r>
            <a:r>
              <a:rPr lang="en-US" sz="1050" dirty="0" err="1" smtClean="0">
                <a:latin typeface="Calibri" pitchFamily="34" charset="0"/>
                <a:cs typeface="Calibri" pitchFamily="34" charset="0"/>
              </a:rPr>
              <a:t>companhias</a:t>
            </a:r>
            <a:r>
              <a:rPr lang="en-US" sz="105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050" dirty="0" err="1" smtClean="0">
                <a:latin typeface="Calibri" pitchFamily="34" charset="0"/>
                <a:cs typeface="Calibri" pitchFamily="34" charset="0"/>
              </a:rPr>
              <a:t>listadas</a:t>
            </a:r>
            <a:r>
              <a:rPr lang="en-US" sz="1050" dirty="0" smtClean="0">
                <a:latin typeface="Calibri" pitchFamily="34" charset="0"/>
                <a:cs typeface="Calibri" pitchFamily="34" charset="0"/>
              </a:rPr>
              <a:t>.  </a:t>
            </a:r>
          </a:p>
          <a:p>
            <a:r>
              <a:rPr lang="en-US" sz="1050" dirty="0" err="1" smtClean="0">
                <a:latin typeface="Calibri" pitchFamily="34" charset="0"/>
                <a:cs typeface="Calibri" pitchFamily="34" charset="0"/>
              </a:rPr>
              <a:t>Fonte</a:t>
            </a:r>
            <a:r>
              <a:rPr lang="en-US" sz="1050" dirty="0" smtClean="0">
                <a:latin typeface="Calibri" pitchFamily="34" charset="0"/>
                <a:cs typeface="Calibri" pitchFamily="34" charset="0"/>
              </a:rPr>
              <a:t>: </a:t>
            </a:r>
            <a:r>
              <a:rPr lang="en-US" sz="1050" dirty="0" err="1" smtClean="0">
                <a:latin typeface="Calibri" pitchFamily="34" charset="0"/>
                <a:cs typeface="Calibri" pitchFamily="34" charset="0"/>
              </a:rPr>
              <a:t>Relatórios</a:t>
            </a:r>
            <a:r>
              <a:rPr lang="en-US" sz="1050" dirty="0" smtClean="0">
                <a:latin typeface="Calibri" pitchFamily="34" charset="0"/>
                <a:cs typeface="Calibri" pitchFamily="34" charset="0"/>
              </a:rPr>
              <a:t> das </a:t>
            </a:r>
            <a:r>
              <a:rPr lang="en-US" sz="1050" dirty="0" err="1" smtClean="0">
                <a:latin typeface="Calibri" pitchFamily="34" charset="0"/>
                <a:cs typeface="Calibri" pitchFamily="34" charset="0"/>
              </a:rPr>
              <a:t>Companhias</a:t>
            </a:r>
            <a:r>
              <a:rPr lang="en-US" sz="1050" dirty="0" smtClean="0">
                <a:latin typeface="Calibri" pitchFamily="34" charset="0"/>
                <a:cs typeface="Calibri" pitchFamily="34" charset="0"/>
              </a:rPr>
              <a:t>– MRV, </a:t>
            </a:r>
            <a:r>
              <a:rPr lang="en-US" sz="1050" dirty="0" err="1" smtClean="0">
                <a:latin typeface="Calibri" pitchFamily="34" charset="0"/>
                <a:cs typeface="Calibri" pitchFamily="34" charset="0"/>
              </a:rPr>
              <a:t>Cyrela</a:t>
            </a:r>
            <a:r>
              <a:rPr lang="en-US" sz="105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1050" dirty="0" err="1" smtClean="0">
                <a:latin typeface="Calibri" pitchFamily="34" charset="0"/>
                <a:cs typeface="Calibri" pitchFamily="34" charset="0"/>
              </a:rPr>
              <a:t>Gafisa</a:t>
            </a:r>
            <a:r>
              <a:rPr lang="en-US" sz="1050" dirty="0" smtClean="0">
                <a:latin typeface="Calibri" pitchFamily="34" charset="0"/>
                <a:cs typeface="Calibri" pitchFamily="34" charset="0"/>
              </a:rPr>
              <a:t>, PDG, Rossi, Brookfield, CCDI, </a:t>
            </a:r>
            <a:r>
              <a:rPr lang="en-US" sz="1050" dirty="0" err="1" smtClean="0">
                <a:latin typeface="Calibri" pitchFamily="34" charset="0"/>
                <a:cs typeface="Calibri" pitchFamily="34" charset="0"/>
              </a:rPr>
              <a:t>Viver</a:t>
            </a:r>
            <a:r>
              <a:rPr lang="en-US" sz="1050" dirty="0" smtClean="0">
                <a:latin typeface="Calibri" pitchFamily="34" charset="0"/>
                <a:cs typeface="Calibri" pitchFamily="34" charset="0"/>
              </a:rPr>
              <a:t>, Even, </a:t>
            </a:r>
            <a:r>
              <a:rPr lang="en-US" sz="1050" dirty="0" err="1" smtClean="0">
                <a:latin typeface="Calibri" pitchFamily="34" charset="0"/>
                <a:cs typeface="Calibri" pitchFamily="34" charset="0"/>
              </a:rPr>
              <a:t>Rodobens</a:t>
            </a:r>
            <a:r>
              <a:rPr lang="en-US" sz="105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1050" dirty="0" err="1" smtClean="0">
                <a:latin typeface="Calibri" pitchFamily="34" charset="0"/>
                <a:cs typeface="Calibri" pitchFamily="34" charset="0"/>
              </a:rPr>
              <a:t>Trisul</a:t>
            </a:r>
            <a:r>
              <a:rPr lang="en-US" sz="105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1050" dirty="0" err="1" smtClean="0">
                <a:latin typeface="Calibri" pitchFamily="34" charset="0"/>
                <a:cs typeface="Calibri" pitchFamily="34" charset="0"/>
              </a:rPr>
              <a:t>Tecnisa</a:t>
            </a:r>
            <a:r>
              <a:rPr lang="en-US" sz="105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1050" dirty="0" err="1" smtClean="0">
                <a:latin typeface="Calibri" pitchFamily="34" charset="0"/>
                <a:cs typeface="Calibri" pitchFamily="34" charset="0"/>
              </a:rPr>
              <a:t>Direcional</a:t>
            </a:r>
            <a:r>
              <a:rPr lang="en-US" sz="105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1050" dirty="0" err="1" smtClean="0">
                <a:latin typeface="Calibri" pitchFamily="34" charset="0"/>
                <a:cs typeface="Calibri" pitchFamily="34" charset="0"/>
              </a:rPr>
              <a:t>Eztec</a:t>
            </a:r>
            <a:r>
              <a:rPr lang="en-US" sz="1050" dirty="0" smtClean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1050" dirty="0" err="1" smtClean="0">
                <a:latin typeface="Calibri" pitchFamily="34" charset="0"/>
                <a:cs typeface="Calibri" pitchFamily="34" charset="0"/>
              </a:rPr>
              <a:t>Helbor</a:t>
            </a:r>
            <a:r>
              <a:rPr lang="en-US" sz="105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r>
              <a:rPr lang="en-US" sz="1050" dirty="0" smtClean="0">
                <a:latin typeface="Calibri" pitchFamily="34" charset="0"/>
                <a:cs typeface="Calibri" pitchFamily="34" charset="0"/>
              </a:rPr>
              <a:t>** Dados de12 </a:t>
            </a:r>
            <a:r>
              <a:rPr lang="en-US" sz="1050" dirty="0" err="1" smtClean="0">
                <a:latin typeface="Calibri" pitchFamily="34" charset="0"/>
                <a:cs typeface="Calibri" pitchFamily="34" charset="0"/>
              </a:rPr>
              <a:t>empresas</a:t>
            </a:r>
            <a:r>
              <a:rPr lang="en-US" sz="1050" dirty="0" smtClean="0">
                <a:latin typeface="Calibri" pitchFamily="34" charset="0"/>
                <a:cs typeface="Calibri" pitchFamily="34" charset="0"/>
              </a:rPr>
              <a:t> da ABRAINC  – % </a:t>
            </a:r>
            <a:r>
              <a:rPr lang="en-US" sz="1050" dirty="0" err="1" smtClean="0">
                <a:latin typeface="Calibri" pitchFamily="34" charset="0"/>
                <a:cs typeface="Calibri" pitchFamily="34" charset="0"/>
              </a:rPr>
              <a:t>correspondente</a:t>
            </a:r>
            <a:r>
              <a:rPr lang="en-US" sz="105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050" dirty="0" err="1" smtClean="0">
                <a:latin typeface="Calibri" pitchFamily="34" charset="0"/>
                <a:cs typeface="Calibri" pitchFamily="34" charset="0"/>
              </a:rPr>
              <a:t>às</a:t>
            </a:r>
            <a:r>
              <a:rPr lang="en-US" sz="105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050" dirty="0" err="1" smtClean="0">
                <a:latin typeface="Calibri" pitchFamily="34" charset="0"/>
                <a:cs typeface="Calibri" pitchFamily="34" charset="0"/>
              </a:rPr>
              <a:t>empresas</a:t>
            </a:r>
            <a:r>
              <a:rPr lang="en-US" sz="105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050" dirty="0" err="1" smtClean="0">
                <a:latin typeface="Calibri" pitchFamily="34" charset="0"/>
                <a:cs typeface="Calibri" pitchFamily="34" charset="0"/>
              </a:rPr>
              <a:t>respondentes</a:t>
            </a:r>
            <a:r>
              <a:rPr lang="en-US" sz="1050" dirty="0" smtClean="0">
                <a:latin typeface="Calibri" pitchFamily="34" charset="0"/>
                <a:cs typeface="Calibri" pitchFamily="34" charset="0"/>
              </a:rPr>
              <a:t>.</a:t>
            </a:r>
          </a:p>
        </p:txBody>
      </p:sp>
      <p:sp>
        <p:nvSpPr>
          <p:cNvPr id="29" name="CaixaDeTexto 8"/>
          <p:cNvSpPr txBox="1"/>
          <p:nvPr/>
        </p:nvSpPr>
        <p:spPr>
          <a:xfrm>
            <a:off x="414522" y="2109713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b="1" dirty="0" smtClean="0">
                <a:latin typeface="Calibri" pitchFamily="34" charset="0"/>
                <a:cs typeface="Calibri" pitchFamily="34" charset="0"/>
              </a:rPr>
              <a:t>Lançamentos elegíveis ao MCMV</a:t>
            </a:r>
          </a:p>
          <a:p>
            <a:pPr algn="ctr"/>
            <a:r>
              <a:rPr lang="pt-BR" sz="1200" dirty="0" smtClean="0">
                <a:latin typeface="Calibri" pitchFamily="34" charset="0"/>
                <a:cs typeface="Calibri" pitchFamily="34" charset="0"/>
              </a:rPr>
              <a:t>(em R$ bilhões) (Faixas II e III)</a:t>
            </a:r>
          </a:p>
        </p:txBody>
      </p:sp>
      <p:sp>
        <p:nvSpPr>
          <p:cNvPr id="30" name="CaixaDeTexto 13"/>
          <p:cNvSpPr txBox="1"/>
          <p:nvPr/>
        </p:nvSpPr>
        <p:spPr>
          <a:xfrm>
            <a:off x="5080093" y="2114363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b="1" dirty="0" smtClean="0">
                <a:latin typeface="Calibri" pitchFamily="34" charset="0"/>
                <a:cs typeface="Calibri" pitchFamily="34" charset="0"/>
              </a:rPr>
              <a:t>Lançamentos Faixa II </a:t>
            </a:r>
          </a:p>
          <a:p>
            <a:pPr algn="ctr"/>
            <a:r>
              <a:rPr lang="pt-BR" sz="1600" b="1" dirty="0" smtClean="0">
                <a:latin typeface="Calibri" pitchFamily="34" charset="0"/>
                <a:cs typeface="Calibri" pitchFamily="34" charset="0"/>
              </a:rPr>
              <a:t>Empresas ABRAINC **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5" y="2604307"/>
            <a:ext cx="5146477" cy="3087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890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908488" y="417787"/>
            <a:ext cx="68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Proposta de Diretrizes para MCMV3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611560" y="1556792"/>
            <a:ext cx="77768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 smtClean="0"/>
              <a:t>Expandir programa para beneficiar 3 milhões de famílias</a:t>
            </a:r>
          </a:p>
          <a:p>
            <a:pPr marL="342900" indent="-342900">
              <a:buFont typeface="+mj-lt"/>
              <a:buAutoNum type="arabicPeriod"/>
            </a:pPr>
            <a:endParaRPr lang="pt-BR" dirty="0" smtClean="0"/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Tornar </a:t>
            </a:r>
            <a:r>
              <a:rPr lang="pt-BR" dirty="0"/>
              <a:t>o programa mais inclusivo, permitindo que todas as famílias até 6 </a:t>
            </a:r>
            <a:r>
              <a:rPr lang="pt-BR" dirty="0" err="1"/>
              <a:t>s.m</a:t>
            </a:r>
            <a:r>
              <a:rPr lang="pt-BR" dirty="0"/>
              <a:t>. tenham efetivamente condições de comprar uma </a:t>
            </a:r>
            <a:r>
              <a:rPr lang="pt-BR" dirty="0" smtClean="0"/>
              <a:t>moradia</a:t>
            </a:r>
          </a:p>
          <a:p>
            <a:pPr marL="342900" indent="-342900">
              <a:buFont typeface="+mj-lt"/>
              <a:buAutoNum type="arabicPeriod"/>
            </a:pPr>
            <a:endParaRPr lang="pt-BR" dirty="0" smtClean="0"/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Desenvolver </a:t>
            </a:r>
            <a:r>
              <a:rPr lang="pt-BR" dirty="0"/>
              <a:t>uma alternativa de mercado para que famílias de 2-3 </a:t>
            </a:r>
            <a:r>
              <a:rPr lang="pt-BR" dirty="0" err="1"/>
              <a:t>s.m</a:t>
            </a:r>
            <a:r>
              <a:rPr lang="pt-BR" dirty="0"/>
              <a:t>. não dependam exclusivamente do Faixa 1 (prioriza rendas </a:t>
            </a:r>
            <a:r>
              <a:rPr lang="pt-BR" dirty="0" smtClean="0"/>
              <a:t>1-2 </a:t>
            </a:r>
            <a:r>
              <a:rPr lang="pt-BR" dirty="0" err="1" smtClean="0"/>
              <a:t>s.m</a:t>
            </a:r>
            <a:r>
              <a:rPr lang="pt-BR" dirty="0" smtClean="0"/>
              <a:t>.)</a:t>
            </a:r>
          </a:p>
          <a:p>
            <a:pPr marL="342900" indent="-342900">
              <a:buFont typeface="+mj-lt"/>
              <a:buAutoNum type="arabicPeriod"/>
            </a:pPr>
            <a:endParaRPr lang="pt-BR" dirty="0" smtClean="0"/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Priorizar </a:t>
            </a:r>
            <a:r>
              <a:rPr lang="pt-BR" dirty="0"/>
              <a:t>subsídios do Faixa 2 para beneficiários de maior necessidade </a:t>
            </a:r>
            <a:r>
              <a:rPr lang="pt-BR" dirty="0" smtClean="0"/>
              <a:t>social</a:t>
            </a:r>
          </a:p>
          <a:p>
            <a:pPr marL="342900" indent="-342900">
              <a:buFont typeface="+mj-lt"/>
              <a:buAutoNum type="arabicPeriod"/>
            </a:pPr>
            <a:endParaRPr lang="pt-BR" dirty="0" smtClean="0"/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Recuperar </a:t>
            </a:r>
            <a:r>
              <a:rPr lang="pt-BR" dirty="0"/>
              <a:t>a atratividade econômica original do Faixa </a:t>
            </a:r>
            <a:r>
              <a:rPr lang="pt-BR" dirty="0" smtClean="0"/>
              <a:t>2, </a:t>
            </a:r>
            <a:r>
              <a:rPr lang="pt-BR" dirty="0"/>
              <a:t>revertendo tendência de abandono </a:t>
            </a:r>
            <a:r>
              <a:rPr lang="pt-BR" dirty="0" smtClean="0"/>
              <a:t>pelas incorporadoras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762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2" y="2034544"/>
            <a:ext cx="8885237" cy="421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CaixaDeTexto 21"/>
          <p:cNvSpPr txBox="1"/>
          <p:nvPr/>
        </p:nvSpPr>
        <p:spPr>
          <a:xfrm>
            <a:off x="-36512" y="2113111"/>
            <a:ext cx="138679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b="1" dirty="0" smtClean="0"/>
              <a:t># Famílias (MM)</a:t>
            </a:r>
            <a:endParaRPr lang="pt-BR" sz="1400" b="1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3556607" y="6131911"/>
            <a:ext cx="187948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b="1" dirty="0" smtClean="0"/>
              <a:t>Renda Familiar Mensal</a:t>
            </a:r>
            <a:endParaRPr lang="pt-BR" sz="14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908488" y="417787"/>
            <a:ext cx="68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Resultado Abrangência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5041152" y="5085184"/>
            <a:ext cx="3707336" cy="672087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7856747" y="2420888"/>
            <a:ext cx="963725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MCMV2</a:t>
            </a:r>
          </a:p>
          <a:p>
            <a:pPr algn="ctr"/>
            <a:r>
              <a:rPr lang="pt-BR" b="1" dirty="0" smtClean="0"/>
              <a:t>SAC</a:t>
            </a:r>
            <a:endParaRPr lang="pt-BR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8069328" y="3172032"/>
            <a:ext cx="58702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23%</a:t>
            </a:r>
            <a:endParaRPr lang="pt-BR" b="1" dirty="0"/>
          </a:p>
        </p:txBody>
      </p:sp>
      <p:sp>
        <p:nvSpPr>
          <p:cNvPr id="9" name="Retângulo 8"/>
          <p:cNvSpPr/>
          <p:nvPr/>
        </p:nvSpPr>
        <p:spPr>
          <a:xfrm>
            <a:off x="3491880" y="4653021"/>
            <a:ext cx="5256608" cy="110425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4302520" y="2484483"/>
            <a:ext cx="963725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MCMV2</a:t>
            </a:r>
          </a:p>
          <a:p>
            <a:pPr algn="ctr"/>
            <a:r>
              <a:rPr lang="pt-BR" b="1" dirty="0" smtClean="0">
                <a:solidFill>
                  <a:schemeClr val="bg1"/>
                </a:solidFill>
              </a:rPr>
              <a:t>PRICE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454132" y="3193986"/>
            <a:ext cx="58702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31%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2805762" y="4365104"/>
            <a:ext cx="5942725" cy="1392168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805763" y="2721392"/>
            <a:ext cx="963725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MCMV3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2994115" y="3196161"/>
            <a:ext cx="587020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49%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004048" y="5415857"/>
            <a:ext cx="1400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2,2MM de Famílias</a:t>
            </a:r>
            <a:endParaRPr lang="pt-BR" sz="1200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3563888" y="5384249"/>
            <a:ext cx="14772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3,3MM de Famílias*</a:t>
            </a:r>
            <a:endParaRPr lang="pt-BR" sz="1200" b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1187624" y="5301208"/>
            <a:ext cx="1400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5,3MM de Famílias</a:t>
            </a:r>
            <a:endParaRPr lang="pt-BR" sz="12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128588" y="6381328"/>
            <a:ext cx="5354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* Algumas rendas entre R$ 2.000 e R$ 2.500 não se enquadram com os parâmetros atuais</a:t>
            </a:r>
            <a:endParaRPr lang="pt-BR" sz="11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165657" y="1124744"/>
            <a:ext cx="8632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Proposta </a:t>
            </a:r>
            <a:r>
              <a:rPr lang="pt-BR" dirty="0"/>
              <a:t>permitiria atender famílias a partir de R$1400, aumentando em 60% a penetração da solução de </a:t>
            </a:r>
            <a:r>
              <a:rPr lang="pt-BR" dirty="0" smtClean="0"/>
              <a:t>mercado, e possibilitaria acesso a todas as famílias com renda acima de R$ 1600 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35496" y="6567876"/>
            <a:ext cx="36551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i="1" dirty="0" smtClean="0"/>
              <a:t>Número de famílias e renda familiar retirados do Censo 2010</a:t>
            </a:r>
            <a:endParaRPr lang="pt-BR" sz="1100" i="1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8078955" y="3627608"/>
            <a:ext cx="587020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53%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5269037" y="3203684"/>
            <a:ext cx="2687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% de famílias enquadradas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5309496" y="3651779"/>
            <a:ext cx="2742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% de famílias fora do programa (a partir de R$ 1.600 renda)</a:t>
            </a:r>
            <a:endParaRPr lang="pt-BR" sz="14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4455280" y="3645024"/>
            <a:ext cx="587020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26%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3081165" y="3645024"/>
            <a:ext cx="470001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b="1" dirty="0" smtClean="0">
                <a:solidFill>
                  <a:schemeClr val="bg1"/>
                </a:solidFill>
              </a:rPr>
              <a:t>%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31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4" grpId="0"/>
      <p:bldP spid="15" grpId="0"/>
      <p:bldP spid="16" grpId="0"/>
      <p:bldP spid="6" grpId="0"/>
      <p:bldP spid="25" grpId="0" animBg="1"/>
      <p:bldP spid="26" grpId="0"/>
      <p:bldP spid="27" grpId="0"/>
      <p:bldP spid="28" grpId="0" animBg="1"/>
      <p:bldP spid="29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6484</TotalTime>
  <Words>1924</Words>
  <Application>Microsoft Office PowerPoint</Application>
  <PresentationFormat>Apresentação na tela (4:3)</PresentationFormat>
  <Paragraphs>283</Paragraphs>
  <Slides>35</Slides>
  <Notes>25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6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Maria Clara Gusmão</dc:creator>
  <cp:lastModifiedBy>Joao Raupp Selister</cp:lastModifiedBy>
  <cp:revision>392</cp:revision>
  <dcterms:created xsi:type="dcterms:W3CDTF">2013-08-23T14:36:15Z</dcterms:created>
  <dcterms:modified xsi:type="dcterms:W3CDTF">2013-12-19T17:46:11Z</dcterms:modified>
</cp:coreProperties>
</file>