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481" r:id="rId2"/>
    <p:sldId id="1307" r:id="rId3"/>
    <p:sldId id="1342" r:id="rId4"/>
    <p:sldId id="1343" r:id="rId5"/>
    <p:sldId id="1334" r:id="rId6"/>
    <p:sldId id="1344" r:id="rId7"/>
    <p:sldId id="1335" r:id="rId8"/>
    <p:sldId id="1326" r:id="rId9"/>
    <p:sldId id="1330" r:id="rId10"/>
    <p:sldId id="1329" r:id="rId11"/>
    <p:sldId id="1337" r:id="rId12"/>
    <p:sldId id="1336" r:id="rId13"/>
    <p:sldId id="1339" r:id="rId14"/>
    <p:sldId id="1338" r:id="rId15"/>
    <p:sldId id="1340" r:id="rId16"/>
    <p:sldId id="1341" r:id="rId17"/>
    <p:sldId id="1331" r:id="rId18"/>
    <p:sldId id="1311" r:id="rId19"/>
    <p:sldId id="1300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20/12/2013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20/12/2013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resalimpa.org.br/index.php/empresa-limpa/pacto-contra-a-corrupcao/o-pact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ovi.com.br/campanhas/secovi/2013/arquivos/7-video-admi-niteroi.zip" TargetMode="External"/><Relationship Id="rId2" Type="http://schemas.openxmlformats.org/officeDocument/2006/relationships/hyperlink" Target="http://youtu.be/c1Yti6IxfH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resalimpa.org.br/index.php/empresa-limpa/pacto-contra-a-corrupcao/o-pact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1190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Pacto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Anti-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Corrupção</a:t>
            </a:r>
            <a:endParaRPr 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Melhorias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nos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Processos</a:t>
            </a:r>
            <a:endParaRPr 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8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/12/2013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1 - Desburocratização e transparência – comercialização e entrega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Comercialização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do processo de incorporação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Alvará para stand de vendas – necessidade de projeto aprovado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Tirar cruzamentos indevidos. </a:t>
            </a:r>
            <a:r>
              <a:rPr lang="pt-BR" b="1" dirty="0" err="1" smtClean="0"/>
              <a:t>Ex</a:t>
            </a:r>
            <a:r>
              <a:rPr lang="pt-BR" b="1" dirty="0" smtClean="0"/>
              <a:t>: alvará </a:t>
            </a:r>
            <a:r>
              <a:rPr lang="pt-BR" b="1" dirty="0"/>
              <a:t>de stand só com projeto </a:t>
            </a:r>
            <a:r>
              <a:rPr lang="pt-BR" b="1" dirty="0" smtClean="0"/>
              <a:t>aprovado</a:t>
            </a:r>
          </a:p>
          <a:p>
            <a:endParaRPr lang="pt-BR" dirty="0" smtClean="0"/>
          </a:p>
          <a:p>
            <a:r>
              <a:rPr lang="pt-BR" b="1" dirty="0" smtClean="0"/>
              <a:t>Regularização da Construção e Entrega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Emissão </a:t>
            </a:r>
            <a:r>
              <a:rPr lang="pt-BR" dirty="0"/>
              <a:t>de </a:t>
            </a:r>
            <a:r>
              <a:rPr lang="pt-BR" dirty="0" smtClean="0"/>
              <a:t>certidões </a:t>
            </a:r>
            <a:r>
              <a:rPr lang="pt-BR" dirty="0"/>
              <a:t>de quitação: INSS, ISS, FGTS, Receita Federal </a:t>
            </a:r>
            <a:r>
              <a:rPr lang="pt-BR" dirty="0" err="1" smtClean="0"/>
              <a:t>etc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Vistoria da prefeitura e outros órgãos </a:t>
            </a:r>
            <a:r>
              <a:rPr lang="pt-BR" dirty="0" smtClean="0"/>
              <a:t>para </a:t>
            </a:r>
            <a:r>
              <a:rPr lang="pt-BR" dirty="0"/>
              <a:t>a emissão do </a:t>
            </a:r>
            <a:r>
              <a:rPr lang="pt-BR" dirty="0" smtClean="0"/>
              <a:t>Habite-se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Vistoria do Corpo de Bombeiros com emissão de </a:t>
            </a:r>
            <a:r>
              <a:rPr lang="pt-BR" dirty="0" smtClean="0"/>
              <a:t>alvará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Alvará de funcionamento dos </a:t>
            </a:r>
            <a:r>
              <a:rPr lang="pt-BR" dirty="0" smtClean="0"/>
              <a:t>elevadores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Averbação do auto de conclusão junto ao registro de </a:t>
            </a:r>
            <a:r>
              <a:rPr lang="pt-BR" dirty="0" smtClean="0"/>
              <a:t>imóveis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Registro da convenção de condomínio junto ao registro de </a:t>
            </a:r>
            <a:r>
              <a:rPr lang="pt-BR" dirty="0" smtClean="0"/>
              <a:t>imóveis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Contratação do seguro de </a:t>
            </a:r>
            <a:r>
              <a:rPr lang="pt-BR" dirty="0" smtClean="0"/>
              <a:t>condomínio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Habite-se eletrônico efetivamente automatizado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Não </a:t>
            </a:r>
            <a:r>
              <a:rPr lang="pt-BR" b="1" dirty="0" smtClean="0"/>
              <a:t>discricionariedade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Controle automático por critérios claros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Desvinculação do Habite-se quando indevida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86145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36041"/>
              </p:ext>
            </p:extLst>
          </p:nvPr>
        </p:nvGraphicFramePr>
        <p:xfrm>
          <a:off x="323528" y="260648"/>
          <a:ext cx="8496944" cy="5184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6879"/>
                <a:gridCol w="7170065"/>
              </a:tblGrid>
              <a:tr h="1765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Processos de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Licenciamento 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Aprovação nas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Prefeituras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816" marR="92393" marT="3810" marB="0" anchor="ctr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7000"/>
                        </a:lnSpc>
                        <a:spcAft>
                          <a:spcPts val="530"/>
                        </a:spcAft>
                      </a:pPr>
                      <a:r>
                        <a:rPr lang="pt-BR" sz="1400" dirty="0">
                          <a:effectLst/>
                        </a:rPr>
                        <a:t>Falta de corpo técnico nos municípios (quantidade de pessoas e capacitação)</a:t>
                      </a:r>
                    </a:p>
                    <a:p>
                      <a:pPr marL="95885">
                        <a:lnSpc>
                          <a:spcPct val="92000"/>
                        </a:lnSpc>
                        <a:spcAft>
                          <a:spcPts val="745"/>
                        </a:spcAft>
                      </a:pPr>
                      <a:r>
                        <a:rPr lang="pt-BR" sz="1400" dirty="0">
                          <a:effectLst/>
                        </a:rPr>
                        <a:t>Processo não está estruturado entre diversos órgãos – órgãos dispersos, não existe monitoramento dos processos</a:t>
                      </a:r>
                    </a:p>
                    <a:p>
                      <a:pPr marL="95885">
                        <a:lnSpc>
                          <a:spcPct val="107000"/>
                        </a:lnSpc>
                        <a:spcAft>
                          <a:spcPts val="520"/>
                        </a:spcAft>
                      </a:pPr>
                      <a:r>
                        <a:rPr lang="pt-BR" sz="1400" dirty="0">
                          <a:effectLst/>
                        </a:rPr>
                        <a:t>Falta de incentivos para análise rápida de projetos</a:t>
                      </a:r>
                    </a:p>
                    <a:p>
                      <a:pPr marL="9588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Insegurança de funcionários públicos por responderem judicialmente como pessoa física pela aprovação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816" marR="92393" marT="3810" marB="0"/>
                </a:tc>
              </a:tr>
              <a:tr h="1634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Processos Cartorários</a:t>
                      </a:r>
                      <a:endParaRPr lang="pt-BR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816" marR="92393" marT="3810" marB="0" anchor="ctr"/>
                </a:tc>
                <a:tc>
                  <a:txBody>
                    <a:bodyPr/>
                    <a:lstStyle/>
                    <a:p>
                      <a:pPr marL="95885" algn="just">
                        <a:lnSpc>
                          <a:spcPct val="93000"/>
                        </a:lnSpc>
                        <a:spcAft>
                          <a:spcPts val="720"/>
                        </a:spcAft>
                      </a:pPr>
                      <a:r>
                        <a:rPr lang="pt-BR" sz="1400" dirty="0">
                          <a:effectLst/>
                        </a:rPr>
                        <a:t>Estruturas de cartórios não acompanham o crescimento de volume de projetos, gerando maiores prazos para execução (falta de capacidade)</a:t>
                      </a:r>
                    </a:p>
                    <a:p>
                      <a:pPr marL="95885">
                        <a:lnSpc>
                          <a:spcPct val="107000"/>
                        </a:lnSpc>
                        <a:spcAft>
                          <a:spcPts val="530"/>
                        </a:spcAft>
                      </a:pPr>
                      <a:r>
                        <a:rPr lang="pt-BR" sz="1400" dirty="0">
                          <a:effectLst/>
                        </a:rPr>
                        <a:t>Processos não informatizados</a:t>
                      </a:r>
                    </a:p>
                    <a:p>
                      <a:pPr marL="9588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Cartórios tem monopólio em suas regiões, sem incentivos para eficácia e permitindo livre interpretação de leis, eventualmente ao seu benefício (</a:t>
                      </a:r>
                      <a:r>
                        <a:rPr lang="pt-BR" sz="1400" dirty="0" err="1">
                          <a:effectLst/>
                        </a:rPr>
                        <a:t>ex</a:t>
                      </a:r>
                      <a:r>
                        <a:rPr lang="pt-BR" sz="1400" dirty="0">
                          <a:effectLst/>
                        </a:rPr>
                        <a:t>: critério para exigência de documentos e cobrança)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816" marR="92393" marT="3810" marB="0"/>
                </a:tc>
              </a:tr>
              <a:tr h="17842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Legislação</a:t>
                      </a:r>
                      <a:endParaRPr lang="pt-BR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816" marR="92393" marT="3810" marB="0" anchor="ctr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7000"/>
                        </a:lnSpc>
                        <a:spcAft>
                          <a:spcPts val="530"/>
                        </a:spcAft>
                      </a:pPr>
                      <a:r>
                        <a:rPr lang="pt-BR" sz="1400" dirty="0">
                          <a:effectLst/>
                        </a:rPr>
                        <a:t>Leis não estão claras e dão margem a diferentes interpretações (</a:t>
                      </a:r>
                      <a:r>
                        <a:rPr lang="pt-BR" sz="1400" dirty="0" err="1">
                          <a:effectLst/>
                        </a:rPr>
                        <a:t>ex</a:t>
                      </a:r>
                      <a:r>
                        <a:rPr lang="pt-BR" sz="1400" dirty="0">
                          <a:effectLst/>
                        </a:rPr>
                        <a:t>: RIV e contrapartidas)</a:t>
                      </a:r>
                    </a:p>
                    <a:p>
                      <a:pPr marL="95885">
                        <a:lnSpc>
                          <a:spcPct val="107000"/>
                        </a:lnSpc>
                        <a:spcAft>
                          <a:spcPts val="520"/>
                        </a:spcAft>
                      </a:pPr>
                      <a:r>
                        <a:rPr lang="pt-BR" sz="1400" dirty="0">
                          <a:effectLst/>
                        </a:rPr>
                        <a:t>Legislações desalinhadas entre esferas de governo (</a:t>
                      </a:r>
                      <a:r>
                        <a:rPr lang="pt-BR" sz="1400" dirty="0" err="1">
                          <a:effectLst/>
                        </a:rPr>
                        <a:t>ex</a:t>
                      </a:r>
                      <a:r>
                        <a:rPr lang="pt-BR" sz="1400" dirty="0">
                          <a:effectLst/>
                        </a:rPr>
                        <a:t>: legislação ambiental com exigências contraditórias)</a:t>
                      </a:r>
                    </a:p>
                    <a:p>
                      <a:pPr marL="95885">
                        <a:lnSpc>
                          <a:spcPct val="107000"/>
                        </a:lnSpc>
                        <a:spcAft>
                          <a:spcPts val="530"/>
                        </a:spcAft>
                      </a:pPr>
                      <a:r>
                        <a:rPr lang="pt-BR" sz="1400" dirty="0">
                          <a:effectLst/>
                        </a:rPr>
                        <a:t>Direito adquiridos não são respeitados (</a:t>
                      </a:r>
                      <a:r>
                        <a:rPr lang="pt-BR" sz="1400" dirty="0" err="1">
                          <a:effectLst/>
                        </a:rPr>
                        <a:t>ex</a:t>
                      </a:r>
                      <a:r>
                        <a:rPr lang="pt-BR" sz="1400" dirty="0">
                          <a:effectLst/>
                        </a:rPr>
                        <a:t>: Direito de Protocolo)</a:t>
                      </a:r>
                    </a:p>
                    <a:p>
                      <a:pPr marL="9588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Desalinhamento entre Prefeituras e MP (</a:t>
                      </a:r>
                      <a:r>
                        <a:rPr lang="pt-BR" sz="1400" dirty="0" err="1">
                          <a:effectLst/>
                        </a:rPr>
                        <a:t>ex</a:t>
                      </a:r>
                      <a:r>
                        <a:rPr lang="pt-BR" sz="1400" dirty="0">
                          <a:effectLst/>
                        </a:rPr>
                        <a:t>: na aprovação de projetos com questões ambientais, de impacto na vizinhança ou de patrimônio histórico)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816" marR="92393" marT="3810" marB="0" anchor="ctr"/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374983"/>
              </p:ext>
            </p:extLst>
          </p:nvPr>
        </p:nvGraphicFramePr>
        <p:xfrm>
          <a:off x="6588224" y="6165304"/>
          <a:ext cx="1102995" cy="2468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2995"/>
              </a:tblGrid>
              <a:tr h="2468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PARA DISCUSSÃO</a:t>
                      </a:r>
                      <a:endParaRPr lang="pt-BR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71" marR="27146" marT="21431" marB="0"/>
                </a:tc>
              </a:tr>
            </a:tbl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187624" y="5558463"/>
            <a:ext cx="7788029" cy="5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pt-BR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... E legislação que não favorece segurança jurídica para desenvolvimento de negócios</a:t>
            </a:r>
            <a:endParaRPr lang="pt-BR" sz="1400" dirty="0"/>
          </a:p>
          <a:p>
            <a:pPr defTabSz="685800"/>
            <a:r>
              <a:rPr lang="pt-BR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Alguns países estão segmentando a análise de projetos – em especial, de acordo com seu risco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06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87252" y="5713885"/>
            <a:ext cx="357694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hangingPunct="0"/>
            <a:r>
              <a:rPr lang="pt-BR" sz="105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Principais Causas dos Gargalos na Cadeia Imobiliária</a:t>
            </a:r>
            <a:endParaRPr lang="pt-BR" sz="1350" dirty="0">
              <a:latin typeface="Arial" panose="020B0604020202020204" pitchFamily="34" charset="0"/>
            </a:endParaRPr>
          </a:p>
        </p:txBody>
      </p:sp>
      <p:pic>
        <p:nvPicPr>
          <p:cNvPr id="8" name="Picture 37235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260648"/>
            <a:ext cx="7992888" cy="490904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668780" y="5169694"/>
            <a:ext cx="6694409" cy="66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763">
              <a:lnSpc>
                <a:spcPct val="103000"/>
              </a:lnSpc>
              <a:spcAft>
                <a:spcPts val="11"/>
              </a:spcAft>
            </a:pPr>
            <a:r>
              <a:rPr lang="pt-BR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Muitos países estão simplificando seus processos – racionalizando o processo de análise e, no limite, terceirizando e eliminando </a:t>
            </a:r>
            <a:endParaRPr lang="pt-BR" sz="675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9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51622" y="1301166"/>
            <a:ext cx="454373" cy="166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11865" tIns="685584" rIns="238050" bIns="685584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172" name="Picture 339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56895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593674" y="3030204"/>
            <a:ext cx="1722226" cy="321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5286" marR="20955" indent="-4763">
              <a:lnSpc>
                <a:spcPct val="105000"/>
              </a:lnSpc>
              <a:spcAft>
                <a:spcPts val="818"/>
              </a:spcAft>
            </a:pP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Burundi eliminou o requerimento de </a:t>
            </a: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aprovação 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do Ministério da Saúde, simplificando seu processo</a:t>
            </a:r>
            <a:endParaRPr lang="pt-BR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5286" marR="20955" indent="-4763">
              <a:lnSpc>
                <a:spcPct val="105000"/>
              </a:lnSpc>
              <a:spcAft>
                <a:spcPts val="11"/>
              </a:spcAft>
            </a:pP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Na cidade de São Paulo está sendo feito um estudo para eliminar atividades desnecessárias no processo de aprovação de projetos </a:t>
            </a: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imobiliários</a:t>
            </a:r>
            <a:endParaRPr lang="pt-BR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426365" y="2276872"/>
            <a:ext cx="3514227" cy="67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" marR="12383" indent="-4763">
              <a:lnSpc>
                <a:spcPct val="106000"/>
              </a:lnSpc>
              <a:spcAft>
                <a:spcPts val="19"/>
              </a:spcAft>
            </a:pPr>
            <a:r>
              <a:rPr lang="pt-BR" sz="12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Aprovação de projetos </a:t>
            </a:r>
            <a:endParaRPr lang="pt-BR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1949" marR="12383" indent="-98108">
              <a:lnSpc>
                <a:spcPct val="106000"/>
              </a:lnSpc>
              <a:spcAft>
                <a:spcPts val="761"/>
              </a:spcAft>
            </a:pPr>
            <a:r>
              <a:rPr lang="pt-BR" sz="12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por parâmetros de 	</a:t>
            </a:r>
            <a:r>
              <a:rPr lang="pt-BR" sz="1200" b="1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      Terceirização </a:t>
            </a:r>
            <a:r>
              <a:rPr lang="pt-BR" sz="12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construção</a:t>
            </a:r>
            <a:endParaRPr lang="pt-BR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638264" y="3175857"/>
            <a:ext cx="3424031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2415" marR="20955" indent="-4763">
              <a:lnSpc>
                <a:spcPct val="105000"/>
              </a:lnSpc>
              <a:spcAft>
                <a:spcPts val="11"/>
              </a:spcAft>
            </a:pP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Curitiba implementou a 	 </a:t>
            </a:r>
            <a:endParaRPr lang="pt-BR" sz="1100" dirty="0" smtClean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72415" marR="20955" indent="-4763">
              <a:lnSpc>
                <a:spcPct val="105000"/>
              </a:lnSpc>
              <a:spcAft>
                <a:spcPts val="11"/>
              </a:spcAft>
            </a:pP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aprovação 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por parâmetros                   certificados que não são </a:t>
            </a:r>
            <a:endParaRPr lang="pt-BR" sz="1100" dirty="0" smtClean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72415" marR="20955" indent="-4763">
              <a:lnSpc>
                <a:spcPct val="105000"/>
              </a:lnSpc>
              <a:spcAft>
                <a:spcPts val="11"/>
              </a:spcAft>
            </a:pP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construtivos 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 hoje o tempo </a:t>
            </a:r>
            <a:endParaRPr lang="pt-BR" sz="1100" dirty="0" smtClean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72415" marR="20955" indent="-4763">
              <a:lnSpc>
                <a:spcPct val="105000"/>
              </a:lnSpc>
              <a:spcAft>
                <a:spcPts val="11"/>
              </a:spcAft>
            </a:pP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 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aprovação está em </a:t>
            </a: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2</a:t>
            </a:r>
          </a:p>
          <a:p>
            <a:pPr marL="272415" marR="20955" indent="-4763">
              <a:lnSpc>
                <a:spcPct val="105000"/>
              </a:lnSpc>
              <a:spcAft>
                <a:spcPts val="11"/>
              </a:spcAft>
            </a:pP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meses</a:t>
            </a:r>
            <a:endParaRPr lang="pt-BR" sz="11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2415" marR="20955" indent="-4763">
              <a:lnSpc>
                <a:spcPct val="105000"/>
              </a:lnSpc>
              <a:spcAft>
                <a:spcPts val="11"/>
              </a:spcAft>
            </a:pPr>
            <a:endParaRPr lang="pt-BR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2415" marR="183356" indent="-4763">
              <a:lnSpc>
                <a:spcPct val="105000"/>
              </a:lnSpc>
              <a:spcAft>
                <a:spcPts val="11"/>
              </a:spcAft>
            </a:pP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Na Nova Zelândia, o foco 	               Na Áustria, engenheiros das aprovações está em certificados </a:t>
            </a:r>
          </a:p>
          <a:p>
            <a:pPr marL="272415" marR="183356" indent="-4763">
              <a:lnSpc>
                <a:spcPct val="105000"/>
              </a:lnSpc>
              <a:spcAft>
                <a:spcPts val="11"/>
              </a:spcAft>
            </a:pP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são  padrões técnicos </a:t>
            </a:r>
          </a:p>
          <a:p>
            <a:pPr marL="272415" marR="183356" indent="-4763">
              <a:lnSpc>
                <a:spcPct val="105000"/>
              </a:lnSpc>
              <a:spcAft>
                <a:spcPts val="11"/>
              </a:spcAft>
            </a:pP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mas não </a:t>
            </a: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responsáveis</a:t>
            </a:r>
          </a:p>
          <a:p>
            <a:pPr marL="272415" marR="183356" indent="-4763">
              <a:lnSpc>
                <a:spcPct val="105000"/>
              </a:lnSpc>
              <a:spcAft>
                <a:spcPts val="11"/>
              </a:spcAft>
            </a:pP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tanto pela </a:t>
            </a: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em 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como alcançá-los </a:t>
            </a:r>
            <a:endParaRPr lang="pt-BR" sz="1100" dirty="0" smtClean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72415" marR="183356" indent="-4763">
              <a:lnSpc>
                <a:spcPct val="105000"/>
              </a:lnSpc>
              <a:spcAft>
                <a:spcPts val="11"/>
              </a:spcAft>
            </a:pP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	revisão do projeto quanto </a:t>
            </a:r>
            <a:endParaRPr lang="pt-BR" sz="1100" dirty="0" smtClean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72415" marR="183356" indent="-4763">
              <a:lnSpc>
                <a:spcPct val="105000"/>
              </a:lnSpc>
              <a:spcAft>
                <a:spcPts val="11"/>
              </a:spcAft>
            </a:pP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por 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inspeções da </a:t>
            </a: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construção</a:t>
            </a:r>
          </a:p>
          <a:p>
            <a:pPr marL="272415" marR="183356" indent="-4763">
              <a:lnSpc>
                <a:spcPct val="105000"/>
              </a:lnSpc>
              <a:spcAft>
                <a:spcPts val="11"/>
              </a:spcAft>
            </a:pP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local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884735" y="2193592"/>
            <a:ext cx="1702429" cy="875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68" marR="12383" indent="70961">
              <a:lnSpc>
                <a:spcPct val="106000"/>
              </a:lnSpc>
              <a:spcAft>
                <a:spcPts val="761"/>
              </a:spcAft>
            </a:pPr>
            <a:r>
              <a:rPr lang="pt-BR" sz="12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Não há necessidade de aprovação – regras claras e inspeção </a:t>
            </a:r>
            <a:endParaRPr lang="pt-BR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884735" y="3068960"/>
            <a:ext cx="1715681" cy="406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2890" marR="63341" indent="-4763" algn="just">
              <a:lnSpc>
                <a:spcPct val="94000"/>
              </a:lnSpc>
              <a:spcAft>
                <a:spcPts val="11"/>
              </a:spcAft>
            </a:pP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Na França não existe necessidade de  licenças de construção </a:t>
            </a: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preliminares – há  um 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direito predeterminado para construir em áreas </a:t>
            </a: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 acordo com zoneamento Os 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candidatos a </a:t>
            </a: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licenças podem 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acessar todas as informações de zoneamento </a:t>
            </a: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sem 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restrições, a um custo mínimo, e </a:t>
            </a: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determinar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ante, se o projeto </a:t>
            </a: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atende a condições</a:t>
            </a:r>
            <a:endParaRPr lang="pt-BR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13644" y="332656"/>
            <a:ext cx="7346787" cy="66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763">
              <a:lnSpc>
                <a:spcPct val="103000"/>
              </a:lnSpc>
              <a:spcAft>
                <a:spcPts val="11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conceito de “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-stop shop” vem sendo implementado em diferentes níveis</a:t>
            </a: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58682"/>
              </p:ext>
            </p:extLst>
          </p:nvPr>
        </p:nvGraphicFramePr>
        <p:xfrm>
          <a:off x="5702000" y="6416482"/>
          <a:ext cx="1102995" cy="173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2995"/>
              </a:tblGrid>
              <a:tr h="1738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PARA DISCUSSÃO</a:t>
                      </a:r>
                      <a:endParaRPr lang="pt-BR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71" marR="27146" marT="21908" marB="0"/>
                </a:tc>
              </a:tr>
            </a:tbl>
          </a:graphicData>
        </a:graphic>
      </p:graphicFrame>
      <p:sp>
        <p:nvSpPr>
          <p:cNvPr id="18" name="Retângulo 17"/>
          <p:cNvSpPr/>
          <p:nvPr/>
        </p:nvSpPr>
        <p:spPr>
          <a:xfrm>
            <a:off x="671715" y="2276872"/>
            <a:ext cx="1670501" cy="694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6243" marR="12383" indent="-4763">
              <a:lnSpc>
                <a:spcPct val="106000"/>
              </a:lnSpc>
              <a:spcAft>
                <a:spcPts val="19"/>
              </a:spcAft>
            </a:pPr>
            <a:r>
              <a:rPr lang="pt-BR" sz="12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Eliminação de </a:t>
            </a:r>
            <a:endParaRPr lang="pt-BR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7634" marR="953" indent="-4763" algn="ctr">
              <a:lnSpc>
                <a:spcPct val="110000"/>
              </a:lnSpc>
              <a:spcAft>
                <a:spcPts val="0"/>
              </a:spcAft>
            </a:pPr>
            <a:r>
              <a:rPr lang="pt-BR" sz="1200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atividades </a:t>
            </a:r>
          </a:p>
          <a:p>
            <a:pPr marL="117634" indent="-4763" algn="ctr">
              <a:lnSpc>
                <a:spcPct val="110000"/>
              </a:lnSpc>
              <a:spcAft>
                <a:spcPts val="713"/>
              </a:spcAft>
            </a:pPr>
            <a:r>
              <a:rPr lang="pt-BR" sz="1200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desnecessárias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275310" y="2512091"/>
            <a:ext cx="30211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2396" indent="-4763">
              <a:lnSpc>
                <a:spcPct val="107000"/>
              </a:lnSpc>
              <a:spcAft>
                <a:spcPts val="173"/>
              </a:spcAft>
            </a:pPr>
            <a:r>
              <a:rPr lang="pt-BR" b="1"/>
              <a:t>2</a:t>
            </a:r>
            <a:endParaRPr lang="pt-BR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825999" y="2215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4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4717735" y="2162332"/>
            <a:ext cx="31290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81" indent="-4763">
              <a:lnSpc>
                <a:spcPct val="107000"/>
              </a:lnSpc>
              <a:spcAft>
                <a:spcPts val="173"/>
              </a:spcAft>
            </a:pPr>
            <a:r>
              <a:rPr lang="pt-BR" b="1" dirty="0" smtClean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3</a:t>
            </a:r>
            <a:endParaRPr lang="pt-BR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02044" y="2551028"/>
            <a:ext cx="31290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81" indent="-4763">
              <a:lnSpc>
                <a:spcPct val="107000"/>
              </a:lnSpc>
              <a:spcAft>
                <a:spcPts val="173"/>
              </a:spcAft>
            </a:pPr>
            <a:r>
              <a:rPr lang="pt-BR" b="1" dirty="0" smtClean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</a:t>
            </a:r>
            <a:endParaRPr lang="pt-BR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44008" y="4997356"/>
            <a:ext cx="2068523" cy="136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2890" marR="63341" indent="-4763" algn="just">
              <a:lnSpc>
                <a:spcPct val="94000"/>
              </a:lnSpc>
              <a:spcAft>
                <a:spcPts val="11"/>
              </a:spcAft>
            </a:pP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No Reino Unido, um sistema privado de inspeções opera e compete com autoridades públicas -redução de 8 procedimentos e 49 dias de </a:t>
            </a: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aprovação</a:t>
            </a:r>
            <a:endParaRPr lang="pt-BR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644009" y="3184170"/>
            <a:ext cx="1584176" cy="88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2890" marR="63341" indent="-4763" algn="just">
              <a:lnSpc>
                <a:spcPct val="94000"/>
              </a:lnSpc>
              <a:spcAft>
                <a:spcPts val="11"/>
              </a:spcAft>
            </a:pP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Na Colômbia, terceirização da aprovação por engenheiros contratados</a:t>
            </a:r>
            <a:endParaRPr lang="pt-BR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289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8640960" cy="568863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619672" y="5877272"/>
            <a:ext cx="6694409" cy="66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763">
              <a:lnSpc>
                <a:spcPct val="103000"/>
              </a:lnSpc>
              <a:spcAft>
                <a:spcPts val="11"/>
              </a:spcAft>
            </a:pPr>
            <a:r>
              <a:rPr lang="pt-BR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Muitos países estão simplificando seus processos – racionalizando o processo de análise e, no limite, terceirizando e eliminando </a:t>
            </a:r>
            <a:endParaRPr lang="pt-BR" sz="675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4201"/>
          <p:cNvPicPr/>
          <p:nvPr/>
        </p:nvPicPr>
        <p:blipFill>
          <a:blip r:embed="rId2"/>
          <a:stretch>
            <a:fillRect/>
          </a:stretch>
        </p:blipFill>
        <p:spPr>
          <a:xfrm>
            <a:off x="1122521" y="1559243"/>
            <a:ext cx="7173278" cy="373951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262887" y="5485061"/>
            <a:ext cx="5151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Gestão da Eficácia dos Processos de Análise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22522" y="2032689"/>
            <a:ext cx="1620679" cy="606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959" marR="12383" indent="-425291">
              <a:lnSpc>
                <a:spcPct val="106000"/>
              </a:lnSpc>
              <a:spcAft>
                <a:spcPts val="1215"/>
              </a:spcAft>
            </a:pPr>
            <a:r>
              <a:rPr lang="pt-BR" sz="105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Definição e divulgação de  prazos</a:t>
            </a:r>
            <a:endParaRPr lang="pt-BR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880360" y="2059411"/>
            <a:ext cx="1518364" cy="359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" marR="12383" indent="-4763">
              <a:lnSpc>
                <a:spcPct val="193000"/>
              </a:lnSpc>
              <a:spcAft>
                <a:spcPts val="761"/>
              </a:spcAft>
            </a:pPr>
            <a:r>
              <a:rPr lang="pt-BR" sz="9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2 Gestão de capacidade</a:t>
            </a:r>
            <a:endParaRPr lang="pt-BR" sz="9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359658" y="2138438"/>
            <a:ext cx="3928641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7634" marR="127635" indent="-4763" algn="ctr">
              <a:lnSpc>
                <a:spcPct val="110000"/>
              </a:lnSpc>
              <a:spcAft>
                <a:spcPts val="1856"/>
              </a:spcAft>
            </a:pPr>
            <a:r>
              <a:rPr lang="pt-BR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Definição de metas e incentivos</a:t>
            </a:r>
            <a:endParaRPr lang="pt-BR" b="1" kern="0" dirty="0">
              <a:solidFill>
                <a:srgbClr val="FFFFF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57059" y="2580064"/>
            <a:ext cx="1523301" cy="263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2890" marR="371951" indent="-4763">
              <a:lnSpc>
                <a:spcPct val="94000"/>
              </a:lnSpc>
              <a:spcAft>
                <a:spcPts val="536"/>
              </a:spcAft>
            </a:pPr>
            <a:r>
              <a:rPr lang="pt-BR" sz="9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 Índia implementou prazos estritos na municipalidade para processamento de aprovações</a:t>
            </a:r>
            <a:endParaRPr lang="pt-BR" sz="9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0986" marR="20955" indent="-4763">
              <a:lnSpc>
                <a:spcPct val="105000"/>
              </a:lnSpc>
              <a:spcAft>
                <a:spcPts val="11"/>
              </a:spcAft>
            </a:pPr>
            <a:r>
              <a:rPr lang="pt-BR" sz="9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Israel introduziu um limite de 20 dias para autoridades processarem pedidos de transferência de propriedades (tempo passou de 2 meses para 20 dias)</a:t>
            </a:r>
            <a:endParaRPr lang="pt-BR" sz="9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074893" y="2580064"/>
            <a:ext cx="1634267" cy="2657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8604" marR="20955" indent="-4763">
              <a:lnSpc>
                <a:spcPct val="105000"/>
              </a:lnSpc>
              <a:spcAft>
                <a:spcPts val="435"/>
              </a:spcAft>
            </a:pPr>
            <a:r>
              <a:rPr lang="pt-BR" sz="82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 Malásia introduziu um sistema de gestão de capacidade para registro de propriedades (tempo de registro passou de 41 dias para 7)</a:t>
            </a:r>
            <a:endParaRPr lang="pt-BR" sz="825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8604" marR="20955" indent="-4763">
              <a:lnSpc>
                <a:spcPct val="105000"/>
              </a:lnSpc>
              <a:spcAft>
                <a:spcPts val="435"/>
              </a:spcAft>
            </a:pPr>
            <a:r>
              <a:rPr lang="pt-BR" sz="82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 Polônia introduziu um sistema de gestão de capacidade para registro de propriedades e digitalizou os registros (tempo de registro passou de 3-6 meses para 14-60 dias)</a:t>
            </a:r>
            <a:endParaRPr lang="pt-BR" sz="825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62890" marR="63341" indent="-4763" algn="just">
              <a:lnSpc>
                <a:spcPct val="94000"/>
              </a:lnSpc>
              <a:spcAft>
                <a:spcPts val="11"/>
              </a:spcAft>
            </a:pPr>
            <a:r>
              <a:rPr lang="pt-BR" sz="82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Alguns projetos de municípios menores de SP são analisados em municípios com maior capacidade / estrutura </a:t>
            </a:r>
            <a:endParaRPr lang="pt-BR" sz="825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5068" y="2595952"/>
            <a:ext cx="3304037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2890" marR="63341" indent="-4763">
              <a:lnSpc>
                <a:spcPct val="94000"/>
              </a:lnSpc>
              <a:spcAft>
                <a:spcPts val="11"/>
              </a:spcAft>
            </a:pPr>
            <a:r>
              <a:rPr lang="pt-BR" sz="82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 Uganda aumentou a Nos EUA existem seguros eficiência do processo de específicos para transferência de funcionários públicos. propriedade através do Estes oferecem inclusive estabelecimento de advogados experientes </a:t>
            </a:r>
            <a:endParaRPr lang="pt-BR" sz="825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6223" marR="20955" indent="-4763">
              <a:lnSpc>
                <a:spcPct val="105000"/>
              </a:lnSpc>
              <a:spcAft>
                <a:spcPts val="11"/>
              </a:spcAft>
            </a:pPr>
            <a:r>
              <a:rPr lang="pt-BR" sz="82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padrões de performance e 	para orientar o funcionário contratação de mais 	durante o processo funcionários para o 	investigativo </a:t>
            </a:r>
            <a:endParaRPr lang="pt-BR" sz="825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6223" marR="20955" indent="-4763">
              <a:lnSpc>
                <a:spcPct val="105000"/>
              </a:lnSpc>
              <a:spcAft>
                <a:spcPts val="11"/>
              </a:spcAft>
            </a:pPr>
            <a:r>
              <a:rPr lang="pt-BR" sz="82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escritório central</a:t>
            </a:r>
            <a:endParaRPr lang="pt-BR" sz="825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763" indent="-4763">
              <a:lnSpc>
                <a:spcPct val="107000"/>
              </a:lnSpc>
              <a:spcAft>
                <a:spcPts val="0"/>
              </a:spcAft>
            </a:pPr>
            <a:r>
              <a:rPr lang="pt-BR" sz="82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Nas Filipinas foi introduzido </a:t>
            </a:r>
            <a:endParaRPr lang="pt-BR" sz="825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6223" marR="20955" indent="-4763">
              <a:lnSpc>
                <a:spcPct val="105000"/>
              </a:lnSpc>
              <a:spcAft>
                <a:spcPts val="11"/>
              </a:spcAft>
            </a:pPr>
            <a:r>
              <a:rPr lang="pt-BR" sz="82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Na Espanha o custo de 	um Sistema de Incentivos registro de propriedade é 	Baseado em Performance reduzido em 30% caso o 	para funcionários públicos. registro leve mais do que 	É um bônus com base no </a:t>
            </a:r>
            <a:endParaRPr lang="pt-BR" sz="825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5000"/>
              </a:lnSpc>
              <a:spcAft>
                <a:spcPts val="11"/>
              </a:spcAft>
              <a:tabLst>
                <a:tab pos="423386" algn="ctr"/>
                <a:tab pos="2410301" algn="ctr"/>
              </a:tabLst>
            </a:pPr>
            <a:r>
              <a:rPr lang="pt-BR" sz="8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82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15 dias	desempenho do </a:t>
            </a:r>
            <a:endParaRPr lang="pt-BR" sz="825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763" marR="89059" indent="-4763">
              <a:lnSpc>
                <a:spcPct val="107000"/>
              </a:lnSpc>
              <a:spcAft>
                <a:spcPts val="0"/>
              </a:spcAft>
            </a:pPr>
            <a:r>
              <a:rPr lang="pt-BR" sz="82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funcionário e contribuição </a:t>
            </a:r>
            <a:endParaRPr lang="pt-BR" sz="825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62890" marR="209550" indent="-4763">
              <a:lnSpc>
                <a:spcPct val="130000"/>
              </a:lnSpc>
              <a:spcAft>
                <a:spcPts val="11"/>
              </a:spcAft>
            </a:pPr>
            <a:r>
              <a:rPr lang="pt-BR" sz="82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No Rio de Janeiro a para o cumprimento de autoridade municipal tem metas e compromissos exercido uma gestão mais gerais do seu ativa de prazos de análise departamento.</a:t>
            </a:r>
            <a:endParaRPr lang="pt-BR" sz="825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6223" marR="1689735" indent="-4763">
              <a:lnSpc>
                <a:spcPct val="105000"/>
              </a:lnSpc>
              <a:spcAft>
                <a:spcPts val="11"/>
              </a:spcAft>
            </a:pPr>
            <a:r>
              <a:rPr lang="pt-BR" sz="82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 projetos devido aos eventos que serão realizados na cidade</a:t>
            </a:r>
            <a:endParaRPr lang="pt-BR" sz="825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93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188640"/>
            <a:ext cx="8686800" cy="66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763">
              <a:lnSpc>
                <a:spcPct val="103000"/>
              </a:lnSpc>
              <a:spcAft>
                <a:spcPts val="11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resumo, há quatro grandes grupos de soluções adotadas para melhorar os processos de aprovação de licenças e registros</a:t>
            </a:r>
            <a:endParaRPr lang="pt-BR" sz="675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55776" y="980728"/>
            <a:ext cx="267380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4" marR="953" indent="-4763" algn="ctr">
              <a:lnSpc>
                <a:spcPct val="110000"/>
              </a:lnSpc>
              <a:spcAft>
                <a:spcPts val="0"/>
              </a:spcAft>
            </a:pP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Resumo das Soluções</a:t>
            </a:r>
            <a:endParaRPr lang="pt-BR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33659"/>
              </p:ext>
            </p:extLst>
          </p:nvPr>
        </p:nvGraphicFramePr>
        <p:xfrm>
          <a:off x="249405" y="1377760"/>
          <a:ext cx="8686800" cy="3632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3360"/>
                <a:gridCol w="3631138"/>
                <a:gridCol w="3632302"/>
              </a:tblGrid>
              <a:tr h="298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 </a:t>
                      </a:r>
                      <a:endParaRPr lang="pt-BR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6200" marT="30956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Descrição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6200" marT="30956" marB="0" anchor="ctr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Objetivos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6200" marT="30956" marB="0" anchor="ctr"/>
                </a:tc>
              </a:tr>
              <a:tr h="10496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Segmentação da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Demanda de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Análise</a:t>
                      </a:r>
                      <a:endParaRPr lang="pt-BR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6200" marT="30956" marB="0" anchor="ctr"/>
                </a:tc>
                <a:tc>
                  <a:txBody>
                    <a:bodyPr/>
                    <a:lstStyle/>
                    <a:p>
                      <a:pPr marL="2241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Segmentar a análise de projetos (ex.: de acordo com risco/complexidade, interesse coletivo, tipo de projeto), através de processos de análise diferenciados, comitês específicos de aprovação e/ou especialização de funcionários</a:t>
                      </a:r>
                      <a:endParaRPr lang="pt-BR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6200" marT="30956" marB="0" anchor="ctr"/>
                </a:tc>
                <a:tc>
                  <a:txBody>
                    <a:bodyPr/>
                    <a:lstStyle/>
                    <a:p>
                      <a:pPr marL="224155" marR="135255">
                        <a:lnSpc>
                          <a:spcPct val="104000"/>
                        </a:lnSpc>
                        <a:spcAft>
                          <a:spcPts val="150"/>
                        </a:spcAft>
                      </a:pPr>
                      <a:r>
                        <a:rPr lang="pt-BR" sz="1300" dirty="0">
                          <a:effectLst/>
                        </a:rPr>
                        <a:t>Maior eficiência e rapidez nas análises através de especialização dos recursos e processos Melhor aproveitamento de recursos escassos</a:t>
                      </a:r>
                    </a:p>
                    <a:p>
                      <a:pPr marL="2241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Maior foco dos recursos para endereçar interesses e necessidades da localidade</a:t>
                      </a:r>
                      <a:endParaRPr lang="pt-BR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6200" marT="30956" marB="0" anchor="ctr"/>
                </a:tc>
              </a:tr>
              <a:tr h="109304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Simplificação dos Processos de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Análise</a:t>
                      </a:r>
                      <a:endParaRPr lang="pt-BR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6200" marT="30956" marB="0" anchor="ctr"/>
                </a:tc>
                <a:tc>
                  <a:txBody>
                    <a:bodyPr/>
                    <a:lstStyle/>
                    <a:p>
                      <a:pPr marL="224155">
                        <a:lnSpc>
                          <a:spcPct val="98000"/>
                        </a:lnSpc>
                        <a:spcAft>
                          <a:spcPts val="230"/>
                        </a:spcAft>
                      </a:pPr>
                      <a:r>
                        <a:rPr lang="pt-BR" sz="1300" dirty="0">
                          <a:effectLst/>
                        </a:rPr>
                        <a:t>Eliminar etapas que não contribuem para as análises necessárias para conceder as aprovações Redefinir as análises realizadas, nível de detalhe e rigor necessários na avaliação do projeto vs. Inspeção</a:t>
                      </a:r>
                    </a:p>
                    <a:p>
                      <a:pPr marL="2241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Terceirizar atividades </a:t>
                      </a:r>
                      <a:endParaRPr lang="pt-BR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6200" marT="30956" marB="0"/>
                </a:tc>
                <a:tc>
                  <a:txBody>
                    <a:bodyPr/>
                    <a:lstStyle/>
                    <a:p>
                      <a:pPr marL="224155">
                        <a:lnSpc>
                          <a:spcPct val="107000"/>
                        </a:lnSpc>
                        <a:spcAft>
                          <a:spcPts val="100"/>
                        </a:spcAft>
                      </a:pPr>
                      <a:r>
                        <a:rPr lang="pt-BR" sz="1300" dirty="0">
                          <a:effectLst/>
                        </a:rPr>
                        <a:t>Maior eficiência e rapidez nas análises </a:t>
                      </a:r>
                    </a:p>
                    <a:p>
                      <a:pPr marL="224155">
                        <a:lnSpc>
                          <a:spcPct val="107000"/>
                        </a:lnSpc>
                        <a:spcAft>
                          <a:spcPts val="100"/>
                        </a:spcAft>
                      </a:pPr>
                      <a:r>
                        <a:rPr lang="pt-BR" sz="1300" dirty="0">
                          <a:effectLst/>
                        </a:rPr>
                        <a:t>Maior foco nas análises mais importantes</a:t>
                      </a:r>
                    </a:p>
                    <a:p>
                      <a:pPr marL="2241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Melhor aproveitamento de recursos escassos</a:t>
                      </a:r>
                      <a:endParaRPr lang="pt-BR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6200" marT="30956" marB="0" anchor="ctr"/>
                </a:tc>
              </a:tr>
              <a:tr h="9968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Unificação de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Processos de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Análise</a:t>
                      </a:r>
                      <a:endParaRPr lang="pt-BR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6200" marT="30956" marB="0" anchor="ctr"/>
                </a:tc>
                <a:tc>
                  <a:txBody>
                    <a:bodyPr/>
                    <a:lstStyle/>
                    <a:p>
                      <a:pPr marL="2241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Integrar processos de diferentes departamentos envolvidos – desde a submissão de requisições até a aprovação</a:t>
                      </a:r>
                      <a:endParaRPr lang="pt-BR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6200" marT="30956" marB="0" anchor="ctr"/>
                </a:tc>
                <a:tc>
                  <a:txBody>
                    <a:bodyPr/>
                    <a:lstStyle/>
                    <a:p>
                      <a:pPr marL="224155">
                        <a:lnSpc>
                          <a:spcPct val="107000"/>
                        </a:lnSpc>
                        <a:spcAft>
                          <a:spcPts val="100"/>
                        </a:spcAft>
                      </a:pPr>
                      <a:r>
                        <a:rPr lang="pt-BR" sz="1300" dirty="0">
                          <a:effectLst/>
                        </a:rPr>
                        <a:t>Facilitar a comunicação entre departamentos</a:t>
                      </a:r>
                    </a:p>
                    <a:p>
                      <a:pPr marL="224155" marR="17653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Facilitar o acompanhamento do processo Permitir responsabilização clara dos </a:t>
                      </a:r>
                    </a:p>
                    <a:p>
                      <a:pPr marL="50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departamentos / indivíduos ao longo do processo</a:t>
                      </a:r>
                      <a:endParaRPr lang="pt-BR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6200" marT="30956" marB="0" anchor="ctr"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397401"/>
              </p:ext>
            </p:extLst>
          </p:nvPr>
        </p:nvGraphicFramePr>
        <p:xfrm>
          <a:off x="251519" y="5013176"/>
          <a:ext cx="8686801" cy="1510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3360"/>
                <a:gridCol w="3631139"/>
                <a:gridCol w="3632302"/>
              </a:tblGrid>
              <a:tr h="1296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Gestão da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Eficácia dos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Processos de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Análise</a:t>
                      </a:r>
                      <a:endParaRPr lang="pt-BR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6200" marT="30956" marB="0" anchor="ctr"/>
                </a:tc>
                <a:tc>
                  <a:txBody>
                    <a:bodyPr/>
                    <a:lstStyle/>
                    <a:p>
                      <a:pPr marL="224155">
                        <a:lnSpc>
                          <a:spcPct val="100000"/>
                        </a:lnSpc>
                        <a:spcAft>
                          <a:spcPts val="205"/>
                        </a:spcAft>
                      </a:pPr>
                      <a:r>
                        <a:rPr lang="pt-BR" sz="1300" dirty="0">
                          <a:effectLst/>
                        </a:rPr>
                        <a:t>Estabelecer metas claras de desempenho, baseadas em objetivos de prazos para aprovações Gerir a capacidade de processamento para manter atendimento aos prazos</a:t>
                      </a:r>
                    </a:p>
                    <a:p>
                      <a:pPr marR="266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Alinhar incentivos para cumprimento dos prazos</a:t>
                      </a:r>
                      <a:endParaRPr lang="pt-BR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6200" marT="30956" marB="0" anchor="ctr"/>
                </a:tc>
                <a:tc>
                  <a:txBody>
                    <a:bodyPr/>
                    <a:lstStyle/>
                    <a:p>
                      <a:pPr marL="224155">
                        <a:lnSpc>
                          <a:spcPct val="93000"/>
                        </a:lnSpc>
                        <a:spcAft>
                          <a:spcPts val="300"/>
                        </a:spcAft>
                      </a:pPr>
                      <a:r>
                        <a:rPr lang="pt-BR" sz="1300" dirty="0">
                          <a:effectLst/>
                        </a:rPr>
                        <a:t>Aumentar produtividade dos funcionários envolvidos </a:t>
                      </a:r>
                    </a:p>
                    <a:p>
                      <a:pPr marL="224155">
                        <a:lnSpc>
                          <a:spcPct val="107000"/>
                        </a:lnSpc>
                        <a:spcAft>
                          <a:spcPts val="100"/>
                        </a:spcAft>
                      </a:pPr>
                      <a:r>
                        <a:rPr lang="pt-BR" sz="1300" dirty="0">
                          <a:effectLst/>
                        </a:rPr>
                        <a:t>Endereçar gargalos nos processos</a:t>
                      </a:r>
                    </a:p>
                    <a:p>
                      <a:pPr marL="224155" marR="56769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Incentivar funcionários a tomarem decisões equilibradas, evitando comportamentos excessivamente adversos ao risco</a:t>
                      </a:r>
                      <a:endParaRPr lang="pt-BR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6200" marT="30956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62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023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Regras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Relacionamento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ABRAINC –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Resp. Social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Propostas alinhadas com benefícios para a sociedade, cidades e o setor, buscando o aprimoramento e desenvolvimento da incorporação</a:t>
            </a:r>
          </a:p>
          <a:p>
            <a:endParaRPr lang="pt-BR" dirty="0" smtClean="0"/>
          </a:p>
          <a:p>
            <a:r>
              <a:rPr lang="pt-BR" dirty="0" smtClean="0"/>
              <a:t>Reuniões agendadas </a:t>
            </a:r>
            <a:r>
              <a:rPr lang="pt-BR" dirty="0"/>
              <a:t>e </a:t>
            </a:r>
            <a:r>
              <a:rPr lang="pt-BR" dirty="0" smtClean="0"/>
              <a:t>pautadas </a:t>
            </a:r>
            <a:r>
              <a:rPr lang="pt-BR" dirty="0"/>
              <a:t>de acordo com interesses da </a:t>
            </a:r>
            <a:r>
              <a:rPr lang="pt-BR" dirty="0" smtClean="0"/>
              <a:t>ABRAINC . Opiniões emitidas em linha com estes interesses e definições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1ª) </a:t>
            </a:r>
            <a:r>
              <a:rPr lang="pt-BR" dirty="0" smtClean="0"/>
              <a:t>Reuniões com órgãos </a:t>
            </a:r>
            <a:r>
              <a:rPr lang="pt-BR" dirty="0"/>
              <a:t>de governo </a:t>
            </a:r>
            <a:r>
              <a:rPr lang="pt-BR" dirty="0" smtClean="0"/>
              <a:t>marcadas </a:t>
            </a:r>
            <a:r>
              <a:rPr lang="pt-BR" dirty="0"/>
              <a:t>em linha com definições dos Comitês e Diretoria, com conhecimento do diretor-executivo da associação.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2ª) </a:t>
            </a:r>
            <a:r>
              <a:rPr lang="pt-BR" dirty="0" smtClean="0"/>
              <a:t>Falam </a:t>
            </a:r>
            <a:r>
              <a:rPr lang="pt-BR" dirty="0"/>
              <a:t>em nome da ABRAINC o presidente e vice-presidente do Conselho, os diretores e o diretor executivo, </a:t>
            </a:r>
            <a:r>
              <a:rPr lang="pt-BR" dirty="0" smtClean="0"/>
              <a:t>sempre em </a:t>
            </a:r>
            <a:r>
              <a:rPr lang="pt-BR" dirty="0"/>
              <a:t>linha com as definições </a:t>
            </a:r>
            <a:r>
              <a:rPr lang="pt-BR" dirty="0" smtClean="0"/>
              <a:t>dos Comitês</a:t>
            </a:r>
            <a:r>
              <a:rPr lang="pt-BR" dirty="0"/>
              <a:t>, Diretoria e Conselho Deliberativo.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(3º) M</a:t>
            </a:r>
            <a:r>
              <a:rPr lang="pt-BR" dirty="0" smtClean="0"/>
              <a:t>anifestações </a:t>
            </a:r>
            <a:r>
              <a:rPr lang="pt-BR" dirty="0"/>
              <a:t>a órgãos de comunicação </a:t>
            </a:r>
            <a:r>
              <a:rPr lang="pt-BR" dirty="0" smtClean="0"/>
              <a:t>em </a:t>
            </a:r>
            <a:r>
              <a:rPr lang="pt-BR" dirty="0"/>
              <a:t>linha com Manual de Comunicação da ABRAINC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4ª) Em todas as manifestações, </a:t>
            </a:r>
            <a:r>
              <a:rPr lang="pt-BR" dirty="0" smtClean="0"/>
              <a:t>observância </a:t>
            </a:r>
            <a:r>
              <a:rPr lang="pt-BR" dirty="0"/>
              <a:t>das regras de defesa da concorrência.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5º) C</a:t>
            </a:r>
            <a:r>
              <a:rPr lang="pt-BR" dirty="0" smtClean="0"/>
              <a:t>ompromisso com </a:t>
            </a:r>
            <a:r>
              <a:rPr lang="pt-BR" dirty="0"/>
              <a:t>a </a:t>
            </a:r>
            <a:r>
              <a:rPr lang="pt-BR" dirty="0" smtClean="0"/>
              <a:t>qualidade - coerência</a:t>
            </a:r>
            <a:r>
              <a:rPr lang="pt-BR" dirty="0"/>
              <a:t>, </a:t>
            </a:r>
            <a:r>
              <a:rPr lang="pt-BR" dirty="0" smtClean="0"/>
              <a:t>imparcialidade</a:t>
            </a:r>
            <a:r>
              <a:rPr lang="pt-BR" dirty="0"/>
              <a:t>, </a:t>
            </a:r>
            <a:r>
              <a:rPr lang="pt-BR" dirty="0" smtClean="0"/>
              <a:t>rigor </a:t>
            </a:r>
            <a:r>
              <a:rPr lang="pt-BR" dirty="0"/>
              <a:t>e </a:t>
            </a:r>
            <a:r>
              <a:rPr lang="pt-BR" dirty="0" smtClean="0"/>
              <a:t>precisão </a:t>
            </a:r>
            <a:r>
              <a:rPr lang="pt-BR" dirty="0"/>
              <a:t>das informações </a:t>
            </a:r>
            <a:r>
              <a:rPr lang="pt-BR" dirty="0" smtClean="0"/>
              <a:t>nas </a:t>
            </a:r>
            <a:r>
              <a:rPr lang="pt-BR" dirty="0"/>
              <a:t>contribuições </a:t>
            </a:r>
            <a:r>
              <a:rPr lang="pt-BR" dirty="0" smtClean="0"/>
              <a:t>dos associados.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05244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1306" y="228541"/>
            <a:ext cx="8667907" cy="320733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Anexo: 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b="1" dirty="0"/>
              <a:t>Pacto Empresarial pela Integridade e Contra a </a:t>
            </a:r>
            <a:r>
              <a:rPr lang="pt-BR" sz="2000" b="1" dirty="0" smtClean="0"/>
              <a:t>Corrupçã</a:t>
            </a:r>
            <a:r>
              <a:rPr lang="pt-BR" sz="2000" dirty="0"/>
              <a:t>o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Instituto Ethos </a:t>
            </a:r>
            <a:r>
              <a:rPr lang="pt-BR" dirty="0" smtClean="0"/>
              <a:t>- </a:t>
            </a:r>
            <a:r>
              <a:rPr lang="pt-BR" b="1" dirty="0" smtClean="0"/>
              <a:t> </a:t>
            </a:r>
            <a:r>
              <a:rPr lang="pt-BR" dirty="0">
                <a:hlinkClick r:id="rId2"/>
              </a:rPr>
              <a:t>http://www.empresalimpa.org.br/index.php/empresa-limpa/pacto-contra-a-corrupcao/o-pacto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Informação </a:t>
            </a:r>
            <a:r>
              <a:rPr lang="pt-BR" dirty="0"/>
              <a:t>sobre legislação: leis devem ser conhecidas internamente para serem cumpridas </a:t>
            </a:r>
            <a:r>
              <a:rPr lang="pt-BR" dirty="0" smtClean="0"/>
              <a:t>integralmente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Divulgação</a:t>
            </a:r>
            <a:r>
              <a:rPr lang="pt-BR" dirty="0"/>
              <a:t>, orientação e respostas sobre princípios legais aplicáveis às suas </a:t>
            </a:r>
            <a:r>
              <a:rPr lang="pt-BR" dirty="0" smtClean="0"/>
              <a:t>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Vedação </a:t>
            </a:r>
            <a:r>
              <a:rPr lang="pt-BR" dirty="0"/>
              <a:t>ao </a:t>
            </a:r>
            <a:r>
              <a:rPr lang="pt-BR" dirty="0" smtClean="0"/>
              <a:t>suborno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Contribuição </a:t>
            </a:r>
            <a:r>
              <a:rPr lang="pt-BR" dirty="0"/>
              <a:t>transparente e lícita a campanhas </a:t>
            </a:r>
            <a:r>
              <a:rPr lang="pt-BR" dirty="0" smtClean="0"/>
              <a:t>políticas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Propagação </a:t>
            </a:r>
            <a:r>
              <a:rPr lang="pt-BR" dirty="0"/>
              <a:t>de princípios do Pacto entre seus </a:t>
            </a:r>
            <a:r>
              <a:rPr lang="pt-BR" dirty="0" smtClean="0"/>
              <a:t>públicos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Investigações </a:t>
            </a:r>
            <a:r>
              <a:rPr lang="pt-BR" dirty="0"/>
              <a:t>abertas e </a:t>
            </a:r>
            <a:r>
              <a:rPr lang="pt-BR" dirty="0" smtClean="0"/>
              <a:t>transparentes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Atuação junto à cadeia produtiva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b="1" dirty="0"/>
              <a:t>Porque Assinar</a:t>
            </a:r>
          </a:p>
          <a:p>
            <a:r>
              <a:rPr lang="pt-BR" sz="1600" dirty="0"/>
              <a:t>Organizações assinam o Pacto para </a:t>
            </a:r>
            <a:r>
              <a:rPr lang="pt-BR" sz="1600" dirty="0" smtClean="0"/>
              <a:t>assumir </a:t>
            </a:r>
            <a:r>
              <a:rPr lang="pt-BR" sz="1600" dirty="0"/>
              <a:t>um compromisso público </a:t>
            </a:r>
            <a:r>
              <a:rPr lang="pt-BR" sz="1600" dirty="0" smtClean="0"/>
              <a:t>(pela) ... integridade </a:t>
            </a:r>
            <a:r>
              <a:rPr lang="pt-BR" sz="1600" dirty="0"/>
              <a:t>no ambiente dos </a:t>
            </a:r>
            <a:r>
              <a:rPr lang="pt-BR" sz="1600" dirty="0" smtClean="0"/>
              <a:t>negócios. A </a:t>
            </a:r>
            <a:r>
              <a:rPr lang="pt-BR" sz="1600" dirty="0"/>
              <a:t>partir das orientações explícitas no texto do Pacto, as organizações são capazes de direcionar, de forma compartilhada, </a:t>
            </a:r>
            <a:r>
              <a:rPr lang="pt-BR" sz="1600" dirty="0" smtClean="0"/>
              <a:t>... </a:t>
            </a:r>
            <a:r>
              <a:rPr lang="pt-BR" sz="1600" dirty="0"/>
              <a:t>esforço pela criação e manutenção de políticas e processos de promoção de integridade, </a:t>
            </a:r>
            <a:r>
              <a:rPr lang="pt-BR" sz="1600" dirty="0" smtClean="0"/>
              <a:t>...e </a:t>
            </a:r>
            <a:r>
              <a:rPr lang="pt-BR" sz="1600" dirty="0"/>
              <a:t>prevenção e combate à </a:t>
            </a:r>
            <a:r>
              <a:rPr lang="pt-BR" sz="1600" dirty="0" smtClean="0"/>
              <a:t>corrupção. Entre (as)... </a:t>
            </a:r>
            <a:r>
              <a:rPr lang="pt-BR" sz="1600" dirty="0"/>
              <a:t>signatárias, há um ambiente favorável ao posicionamento conjunto para incidir sobre políticas públicas, à troca de experiências e ao diálogo em práticas de gestão. Há ainda a possibilidade de, a partir da divulgação de </a:t>
            </a:r>
            <a:r>
              <a:rPr lang="pt-BR" sz="1600" dirty="0" smtClean="0"/>
              <a:t>adesão..., </a:t>
            </a:r>
            <a:r>
              <a:rPr lang="pt-BR" sz="1600" dirty="0"/>
              <a:t>influir sobre o comportamento de </a:t>
            </a:r>
            <a:r>
              <a:rPr lang="pt-BR" sz="1600" dirty="0" smtClean="0"/>
              <a:t>... </a:t>
            </a:r>
            <a:r>
              <a:rPr lang="pt-BR" sz="1600" dirty="0"/>
              <a:t>cadeia de valor, </a:t>
            </a:r>
            <a:r>
              <a:rPr lang="pt-BR" sz="1600" dirty="0" smtClean="0"/>
              <a:t>... </a:t>
            </a:r>
            <a:r>
              <a:rPr lang="pt-BR" sz="1600" dirty="0"/>
              <a:t>setor e </a:t>
            </a:r>
            <a:r>
              <a:rPr lang="pt-BR" sz="1600" dirty="0" smtClean="0"/>
              <a:t>... </a:t>
            </a:r>
            <a:r>
              <a:rPr lang="pt-BR" sz="1600" dirty="0"/>
              <a:t>públicos de interesse em relação ao </a:t>
            </a:r>
            <a:r>
              <a:rPr lang="pt-BR" sz="1600" dirty="0" smtClean="0"/>
              <a:t>tema;</a:t>
            </a:r>
          </a:p>
          <a:p>
            <a:endParaRPr lang="pt-BR" sz="1600" dirty="0" smtClean="0"/>
          </a:p>
          <a:p>
            <a:r>
              <a:rPr lang="pt-BR" b="1" dirty="0"/>
              <a:t>Discussão por possível adesão ABRAINC, Secovi, </a:t>
            </a:r>
            <a:r>
              <a:rPr lang="pt-BR" b="1" dirty="0" err="1"/>
              <a:t>Sinduscon</a:t>
            </a:r>
            <a:r>
              <a:rPr lang="pt-BR" b="1" dirty="0"/>
              <a:t>, Prefeitura </a:t>
            </a:r>
            <a:r>
              <a:rPr lang="pt-BR" b="1" dirty="0" smtClean="0"/>
              <a:t>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7249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Posicionamento e estrutura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Posicionamento ABRAINC – Comitê de Comunicação/Diretoria</a:t>
            </a:r>
          </a:p>
          <a:p>
            <a:endParaRPr lang="pt-BR" b="1" dirty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Desburocratização</a:t>
            </a:r>
            <a:r>
              <a:rPr lang="pt-BR" dirty="0" smtClean="0"/>
              <a:t> </a:t>
            </a:r>
            <a:r>
              <a:rPr lang="pt-BR" dirty="0"/>
              <a:t>– processos claros, transparentes, sem </a:t>
            </a:r>
            <a:r>
              <a:rPr lang="pt-BR" dirty="0" smtClean="0"/>
              <a:t>discricionariedade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Diagnósticos, propostas, implementação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Construção de compromissos do setor e de seus participantes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 smtClean="0"/>
              <a:t>Pacto </a:t>
            </a:r>
            <a:r>
              <a:rPr lang="pt-BR" dirty="0" err="1" smtClean="0"/>
              <a:t>Anti-corrupção</a:t>
            </a:r>
            <a:endParaRPr lang="pt-BR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 smtClean="0"/>
              <a:t>Comunicação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 smtClean="0"/>
              <a:t>Trabalhos </a:t>
            </a:r>
            <a:r>
              <a:rPr lang="pt-BR" dirty="0" err="1" smtClean="0"/>
              <a:t>Booz</a:t>
            </a:r>
            <a:r>
              <a:rPr lang="pt-BR" dirty="0" smtClean="0"/>
              <a:t> e </a:t>
            </a:r>
            <a:r>
              <a:rPr lang="pt-BR" dirty="0" err="1" smtClean="0"/>
              <a:t>Falconi</a:t>
            </a:r>
            <a:endParaRPr lang="pt-BR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 smtClean="0"/>
              <a:t>Código de Conduta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Propostas de Aperfeiçoamentos nos Processos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Ciclo de negócios e produtividade</a:t>
            </a:r>
            <a:r>
              <a:rPr lang="pt-BR" dirty="0" smtClean="0"/>
              <a:t> –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empresas, o setor e o aprimoramento de sua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contribuição</a:t>
            </a:r>
            <a:endParaRPr lang="pt-BR" dirty="0" smtClean="0"/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Qualidade</a:t>
            </a:r>
            <a:r>
              <a:rPr lang="pt-BR" dirty="0"/>
              <a:t>, inovação, </a:t>
            </a:r>
            <a:r>
              <a:rPr lang="pt-BR" dirty="0" smtClean="0"/>
              <a:t>qualidade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Estudos, propostas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Repensar </a:t>
            </a:r>
            <a:r>
              <a:rPr lang="pt-BR" b="1" dirty="0"/>
              <a:t>a cidade </a:t>
            </a:r>
            <a:r>
              <a:rPr lang="pt-BR" dirty="0"/>
              <a:t>-  mobilidade, planejamento urbano, </a:t>
            </a:r>
            <a:r>
              <a:rPr lang="pt-BR" dirty="0" smtClean="0"/>
              <a:t>integração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Debates, propostas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Motivador interno</a:t>
            </a:r>
            <a:r>
              <a:rPr lang="pt-BR" dirty="0" smtClean="0"/>
              <a:t>: a </a:t>
            </a:r>
            <a:r>
              <a:rPr lang="pt-BR" dirty="0"/>
              <a:t>boa reputação </a:t>
            </a:r>
            <a:r>
              <a:rPr lang="pt-BR" dirty="0" smtClean="0"/>
              <a:t>das empresas e de sua atividade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98685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76470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60648"/>
            <a:ext cx="8901113" cy="216619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 – Ciclo e produtividade – as empresas, o setor e o aprimoramento de sua contribuição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7292" y="78924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Estudo MBC/</a:t>
            </a:r>
            <a:r>
              <a:rPr lang="pt-BR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/CBIC -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Principais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Barreiras Regulatórias e Burocráticas no Desenvolvimento do Setor Imobiliário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Brasileiro – evento 19/2/2014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endParaRPr lang="pt-BR" b="1" dirty="0" smtClean="0"/>
          </a:p>
          <a:p>
            <a:r>
              <a:rPr lang="pt-BR" b="1" dirty="0" smtClean="0"/>
              <a:t>Estudo </a:t>
            </a:r>
            <a:r>
              <a:rPr lang="pt-BR" b="1" dirty="0"/>
              <a:t>FGV </a:t>
            </a:r>
            <a:r>
              <a:rPr lang="pt-BR" dirty="0"/>
              <a:t>– empregos e impostos gerados </a:t>
            </a:r>
            <a:r>
              <a:rPr lang="pt-BR" dirty="0" smtClean="0"/>
              <a:t>– desoneração - em finalização</a:t>
            </a:r>
            <a:endParaRPr lang="pt-BR" dirty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Coleta </a:t>
            </a:r>
            <a:r>
              <a:rPr lang="pt-BR" b="1" dirty="0"/>
              <a:t>de dados FIPE </a:t>
            </a:r>
            <a:r>
              <a:rPr lang="pt-BR" b="1" dirty="0" smtClean="0"/>
              <a:t>- </a:t>
            </a:r>
            <a:r>
              <a:rPr lang="pt-BR" dirty="0" smtClean="0"/>
              <a:t>indicadores </a:t>
            </a:r>
            <a:r>
              <a:rPr lang="pt-BR" dirty="0"/>
              <a:t>de emprego, lançamentos, vendas, estoque, </a:t>
            </a:r>
            <a:r>
              <a:rPr lang="pt-BR" dirty="0" err="1"/>
              <a:t>distratos</a:t>
            </a:r>
            <a:r>
              <a:rPr lang="pt-BR" dirty="0"/>
              <a:t>, entrega, </a:t>
            </a:r>
            <a:r>
              <a:rPr lang="pt-BR" i="1" dirty="0" err="1"/>
              <a:t>land-bank</a:t>
            </a:r>
            <a:r>
              <a:rPr lang="pt-BR" dirty="0"/>
              <a:t>, repasses, inadimplência, informações </a:t>
            </a:r>
            <a:r>
              <a:rPr lang="pt-BR" dirty="0" smtClean="0"/>
              <a:t>financeiras, </a:t>
            </a:r>
            <a:r>
              <a:rPr lang="pt-BR" dirty="0"/>
              <a:t>A</a:t>
            </a:r>
            <a:r>
              <a:rPr lang="pt-BR" dirty="0" smtClean="0"/>
              <a:t>lvarás e Habite-se </a:t>
            </a:r>
            <a:r>
              <a:rPr lang="pt-BR" dirty="0"/>
              <a:t>Reunião GT Indicadores com Governo em </a:t>
            </a:r>
            <a:r>
              <a:rPr lang="pt-BR" dirty="0" smtClean="0"/>
              <a:t>12/12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Planilhas piloto distribuídas – início começo do ano</a:t>
            </a:r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Propostas Segmento Econômico </a:t>
            </a:r>
            <a:r>
              <a:rPr lang="pt-BR" dirty="0" smtClean="0"/>
              <a:t>– PMCMV3 – em discussões com Governo</a:t>
            </a:r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Ideia </a:t>
            </a:r>
            <a:r>
              <a:rPr lang="pt-BR" b="1" dirty="0"/>
              <a:t>Brasil </a:t>
            </a:r>
            <a:r>
              <a:rPr lang="pt-BR" dirty="0"/>
              <a:t>– Relações de Trabalho – Comitê de </a:t>
            </a:r>
            <a:r>
              <a:rPr lang="pt-BR" dirty="0" smtClean="0"/>
              <a:t>RH - melhores </a:t>
            </a:r>
            <a:r>
              <a:rPr lang="pt-BR" dirty="0"/>
              <a:t>práticas, sinergias, </a:t>
            </a:r>
            <a:r>
              <a:rPr lang="pt-BR" dirty="0" smtClean="0"/>
              <a:t>incentivos</a:t>
            </a:r>
            <a:r>
              <a:rPr lang="pt-BR" dirty="0"/>
              <a:t>, </a:t>
            </a:r>
            <a:r>
              <a:rPr lang="pt-BR" dirty="0" smtClean="0"/>
              <a:t>redução </a:t>
            </a:r>
            <a:r>
              <a:rPr lang="pt-BR" dirty="0"/>
              <a:t>de encargos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Responsabilidade </a:t>
            </a:r>
            <a:r>
              <a:rPr lang="pt-BR" b="1" dirty="0"/>
              <a:t>Social – </a:t>
            </a:r>
            <a:r>
              <a:rPr lang="pt-BR" dirty="0"/>
              <a:t>questionário </a:t>
            </a:r>
            <a:r>
              <a:rPr lang="pt-BR" dirty="0" smtClean="0"/>
              <a:t>Comitê </a:t>
            </a:r>
            <a:r>
              <a:rPr lang="pt-BR" dirty="0" err="1" smtClean="0"/>
              <a:t>Resp.Social</a:t>
            </a:r>
            <a:r>
              <a:rPr lang="pt-BR" dirty="0" smtClean="0"/>
              <a:t> </a:t>
            </a:r>
            <a:r>
              <a:rPr lang="pt-BR" dirty="0"/>
              <a:t>- anuário </a:t>
            </a:r>
            <a:r>
              <a:rPr lang="pt-BR" dirty="0" smtClean="0"/>
              <a:t>ABRAINC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39302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60648"/>
            <a:ext cx="8901113" cy="216619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Repensar a cidade – o setor e seus impactos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4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Mobilidade, planejamento urbano, integração</a:t>
            </a:r>
          </a:p>
          <a:p>
            <a:pPr lvl="0"/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Projeto Gentilezas Urbanas – Secovi</a:t>
            </a:r>
          </a:p>
          <a:p>
            <a:pPr lvl="0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Outros estudos, projetos, benchmarks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Arq. Futuro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Casa do Saber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MIPIM</a:t>
            </a: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pt-BR" sz="1600" u="sng" dirty="0">
                <a:hlinkClick r:id="rId2"/>
              </a:rPr>
              <a:t>http://</a:t>
            </a:r>
            <a:r>
              <a:rPr lang="pt-BR" sz="1600" u="sng" dirty="0" smtClean="0">
                <a:hlinkClick r:id="rId2"/>
              </a:rPr>
              <a:t>youtu.be/c1Yti6IxfHY</a:t>
            </a:r>
            <a:r>
              <a:rPr lang="pt-BR" sz="1600" u="sng" dirty="0" smtClean="0"/>
              <a:t> </a:t>
            </a:r>
            <a:r>
              <a:rPr lang="pt-BR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ou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1600" dirty="0"/>
              <a:t> </a:t>
            </a:r>
            <a:r>
              <a:rPr lang="pt-BR" sz="1600" u="sng" dirty="0" smtClean="0">
                <a:hlinkClick r:id="rId3"/>
              </a:rPr>
              <a:t>http</a:t>
            </a:r>
            <a:r>
              <a:rPr lang="pt-BR" sz="1600" u="sng" dirty="0">
                <a:hlinkClick r:id="rId3"/>
              </a:rPr>
              <a:t>://</a:t>
            </a:r>
            <a:r>
              <a:rPr lang="pt-BR" sz="1600" u="sng" dirty="0" smtClean="0">
                <a:hlinkClick r:id="rId3"/>
              </a:rPr>
              <a:t>www.secovi.com.br/campanhas/secovi/2013/arquivos/7-video-admi-niteroi.zip</a:t>
            </a: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47034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1 - Desburocratização e transparência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 smtClean="0"/>
              <a:t>Pacto </a:t>
            </a:r>
            <a:r>
              <a:rPr lang="pt-BR" b="1" u="sng" dirty="0"/>
              <a:t>Empresarial pela Integridade e Contra a Corrupçã</a:t>
            </a:r>
            <a:r>
              <a:rPr lang="pt-BR" u="sng" dirty="0"/>
              <a:t>o </a:t>
            </a:r>
            <a:r>
              <a:rPr lang="pt-BR" dirty="0"/>
              <a:t>– Instituto Ethos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www.empresalimpa.org.br/index.php/empresa-limpa/pacto-contra-a-corrupcao/o-pacto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Visão positiva por Comitês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</a:t>
            </a:r>
            <a:r>
              <a:rPr lang="pt-BR" dirty="0"/>
              <a:t>por possível adesão ABRAINC, Secovi, </a:t>
            </a:r>
            <a:r>
              <a:rPr lang="pt-BR" dirty="0" err="1"/>
              <a:t>Sinduscon</a:t>
            </a:r>
            <a:r>
              <a:rPr lang="pt-BR" dirty="0"/>
              <a:t>, Prefeitura </a:t>
            </a:r>
            <a:r>
              <a:rPr lang="pt-BR" dirty="0" smtClean="0"/>
              <a:t>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 smtClean="0"/>
              <a:t>Reforço </a:t>
            </a:r>
            <a:r>
              <a:rPr lang="pt-BR" b="1" u="sng" dirty="0"/>
              <a:t>na </a:t>
            </a:r>
            <a:r>
              <a:rPr lang="pt-BR" b="1" u="sng" dirty="0" smtClean="0"/>
              <a:t>estrutura - profissional </a:t>
            </a:r>
            <a:r>
              <a:rPr lang="pt-BR" b="1" u="sng" dirty="0"/>
              <a:t>de </a:t>
            </a:r>
            <a:r>
              <a:rPr lang="pt-BR" b="1" u="sng" dirty="0" smtClean="0"/>
              <a:t>comunicação</a:t>
            </a:r>
            <a:endParaRPr lang="pt-BR" u="sng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 smtClean="0"/>
              <a:t>Trabalhos </a:t>
            </a:r>
            <a:r>
              <a:rPr lang="pt-BR" b="1" u="sng" dirty="0"/>
              <a:t>MBC/</a:t>
            </a:r>
            <a:r>
              <a:rPr lang="pt-BR" b="1" u="sng" dirty="0" err="1"/>
              <a:t>Booz</a:t>
            </a:r>
            <a:r>
              <a:rPr lang="pt-BR" b="1" u="sng" dirty="0"/>
              <a:t>, </a:t>
            </a:r>
            <a:r>
              <a:rPr lang="pt-BR" b="1" u="sng" dirty="0" smtClean="0"/>
              <a:t>MBC/</a:t>
            </a:r>
            <a:r>
              <a:rPr lang="pt-BR" b="1" u="sng" dirty="0" err="1" smtClean="0"/>
              <a:t>Falconi</a:t>
            </a:r>
            <a:endParaRPr lang="pt-BR" b="1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Ambiente </a:t>
            </a:r>
            <a:r>
              <a:rPr lang="pt-BR" b="1" dirty="0"/>
              <a:t>e Modelo de Negócios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Impacto </a:t>
            </a:r>
            <a:r>
              <a:rPr lang="pt-BR" b="1" dirty="0"/>
              <a:t>dos atrasos </a:t>
            </a:r>
            <a:r>
              <a:rPr lang="pt-BR" dirty="0"/>
              <a:t>– valor estimado em R$ 19 bilhões por ano (9 a 24% do VGV). J. Gerdau: número e divulgação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Governo </a:t>
            </a:r>
            <a:r>
              <a:rPr lang="pt-BR" b="1" dirty="0"/>
              <a:t>Federal</a:t>
            </a:r>
            <a:r>
              <a:rPr lang="pt-BR" dirty="0"/>
              <a:t>: </a:t>
            </a:r>
            <a:r>
              <a:rPr lang="pt-BR" dirty="0" smtClean="0"/>
              <a:t>membros </a:t>
            </a:r>
            <a:r>
              <a:rPr lang="pt-BR" dirty="0"/>
              <a:t>do 1º escalão em evento de 19/2/2014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Municípios</a:t>
            </a:r>
            <a:r>
              <a:rPr lang="pt-BR" dirty="0"/>
              <a:t>: avaliação crítica </a:t>
            </a:r>
            <a:r>
              <a:rPr lang="pt-BR" dirty="0" smtClean="0"/>
              <a:t>dos municípios</a:t>
            </a:r>
            <a:r>
              <a:rPr lang="pt-BR" dirty="0"/>
              <a:t>. Envolvimento de associações como Assoc. dos Secretários de fazenda, dos Procuradores Municipais, dos Secretários de Habitação, ANOREG e Frente Nacional de Prefeitos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Imprensa</a:t>
            </a:r>
            <a:r>
              <a:rPr lang="pt-BR" dirty="0"/>
              <a:t>: com Comitê de Comunicação, visitas aos editores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Trabalho efetivo de marketing para divulgação e acompanhamento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Foco no PF (CBIC</a:t>
            </a:r>
            <a:r>
              <a:rPr lang="pt-BR" dirty="0" smtClean="0"/>
              <a:t>); empresa </a:t>
            </a:r>
            <a:r>
              <a:rPr lang="pt-BR" dirty="0"/>
              <a:t>de marketing para divulgação (com CBIC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71172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1 - Desburocratização e transparência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92514" y="908720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79512" y="930206"/>
            <a:ext cx="87358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ESTRATÉGIA DE TRANSFORMAÇÃO DO TEMA CORRUPÇÃO DO SETOR IMOBILIÁRIO</a:t>
            </a:r>
            <a:endParaRPr lang="pt-BR" sz="16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737259"/>
            <a:ext cx="1445265" cy="16613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87575" y="2114272"/>
            <a:ext cx="147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Eficiência de processos/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737259"/>
            <a:ext cx="1445265" cy="16613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32185" y="1988840"/>
            <a:ext cx="1287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711501"/>
            <a:ext cx="1445265" cy="16613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0" y="2132856"/>
            <a:ext cx="165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Comunicação Externa e Interna</a:t>
            </a:r>
            <a:endParaRPr lang="pt-BR" sz="1600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62748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312620" y="3572497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578937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4797152"/>
            <a:ext cx="233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Eliminar gaps onde há possibilidade de pontos de corrupção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449735" y="4718341"/>
            <a:ext cx="2554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Estabelecer pontos (com transparência) para estimular o poder público (funcionários) a ter comportamento ilibado</a:t>
            </a:r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433333" y="4657189"/>
            <a:ext cx="2554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“Rebranding” do Setor</a:t>
            </a:r>
            <a:endParaRPr lang="pt-BR" sz="16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939095" y="6141556"/>
            <a:ext cx="204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Proposta p/ reunião 07/01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59722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62935"/>
            <a:ext cx="8561387" cy="335528"/>
          </a:xfrm>
        </p:spPr>
        <p:txBody>
          <a:bodyPr lIns="0" tIns="0" rIns="0" bIns="0" anchor="t">
            <a:normAutofit/>
          </a:bodyPr>
          <a:lstStyle/>
          <a:p>
            <a:pPr defTabSz="914145">
              <a:defRPr/>
            </a:pP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1 - Desburocratização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 transparência </a:t>
            </a: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cont. - </a:t>
            </a: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Conduta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338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/>
              <a:t>Cód</a:t>
            </a:r>
            <a:r>
              <a:rPr lang="pt-BR" b="1" u="sng" dirty="0"/>
              <a:t>. Conduta </a:t>
            </a:r>
            <a:r>
              <a:rPr lang="pt-BR" dirty="0"/>
              <a:t>-  relações ente membros, órgãos governamentais </a:t>
            </a:r>
            <a:r>
              <a:rPr lang="pt-BR" dirty="0" smtClean="0"/>
              <a:t>– Comitê de Responsabilidade Social (CD -  11/10/20130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Lei Anticorrupção – Lei 12.846/2013 – em vigor em 29/1/2014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Regulação </a:t>
            </a:r>
            <a:r>
              <a:rPr lang="pt-BR" dirty="0"/>
              <a:t>em curso – foco em </a:t>
            </a:r>
            <a:r>
              <a:rPr lang="pt-BR" i="1" dirty="0" err="1"/>
              <a:t>compliance</a:t>
            </a:r>
            <a:endParaRPr lang="pt-B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Estrutura de </a:t>
            </a:r>
            <a:r>
              <a:rPr lang="pt-BR" i="1" dirty="0" err="1"/>
              <a:t>Compliance</a:t>
            </a:r>
            <a:r>
              <a:rPr lang="pt-BR" dirty="0"/>
              <a:t> -  ABRAINC – Comitê de Responsabilidade Social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Definição de data</a:t>
            </a:r>
          </a:p>
          <a:p>
            <a:endParaRPr lang="pt-BR" b="1" dirty="0" smtClean="0"/>
          </a:p>
          <a:p>
            <a:r>
              <a:rPr lang="pt-BR" b="1" dirty="0"/>
              <a:t>Comitê de acompanhamento do Código de </a:t>
            </a:r>
            <a:r>
              <a:rPr lang="pt-BR" b="1" dirty="0" smtClean="0"/>
              <a:t>Conduta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Atendimento e fiscalização das diretrizes estabelecidas no Código de Princípios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Atualização do código e treinamentos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Apuração de denúncias/irregularidades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Estabelecer e aplicar as sanções previstas no Código de Conduta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14326" y="4115893"/>
            <a:ext cx="8624887" cy="200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 </a:t>
            </a:r>
            <a:r>
              <a:rPr lang="pt-BR" b="1" dirty="0"/>
              <a:t>defesa da livre concorrência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</a:t>
            </a:r>
            <a:r>
              <a:rPr lang="pt-BR" dirty="0" smtClean="0"/>
              <a:t>terceirização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2142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1 - Desburocratização e transparência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/>
              <a:t>Discussão </a:t>
            </a:r>
            <a:r>
              <a:rPr lang="pt-BR" b="1" u="sng" dirty="0"/>
              <a:t>sobre aperfeiçoamentos nos processos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Comitê de Incorporação (18/12) + </a:t>
            </a:r>
            <a:r>
              <a:rPr lang="pt-BR" dirty="0" smtClean="0"/>
              <a:t>Comitê </a:t>
            </a:r>
            <a:r>
              <a:rPr lang="pt-BR" dirty="0"/>
              <a:t>de Resp. </a:t>
            </a:r>
            <a:r>
              <a:rPr lang="pt-BR" dirty="0" smtClean="0"/>
              <a:t>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Debates em Lei </a:t>
            </a:r>
            <a:r>
              <a:rPr lang="pt-BR" b="1" dirty="0" err="1" smtClean="0"/>
              <a:t>Anti-Corrupção</a:t>
            </a:r>
            <a:r>
              <a:rPr lang="pt-BR" b="1" dirty="0" smtClean="0"/>
              <a:t> </a:t>
            </a:r>
            <a:r>
              <a:rPr lang="pt-BR" dirty="0" smtClean="0"/>
              <a:t>– premissas (apresentação sobre o assunto)</a:t>
            </a:r>
          </a:p>
          <a:p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Discricionariedade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Concentração de poder (monopólios, alcance)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Prestação de contas -  mecanismos de controle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Identificar pontos mais sensíveis em relação a estes fatores nos processos das empresas.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Analisar os processos municipais, estaduais e federais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Buscar exemplos e benchmarks – estudo </a:t>
            </a:r>
            <a:r>
              <a:rPr lang="pt-BR" b="1" dirty="0" err="1" smtClean="0"/>
              <a:t>Booz</a:t>
            </a:r>
            <a:endParaRPr lang="pt-BR" b="1" dirty="0" smtClean="0"/>
          </a:p>
          <a:p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94900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– Desburocratização e transparência - as aprovações de Projetos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Prospecção e Definição do Projeto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</a:t>
            </a:r>
            <a:r>
              <a:rPr lang="pt-BR" dirty="0"/>
              <a:t>técnicas com órgãos envolvidos na aprovação do projeto </a:t>
            </a:r>
            <a:r>
              <a:rPr lang="pt-BR" dirty="0" smtClean="0"/>
              <a:t>por diretriz </a:t>
            </a:r>
            <a:r>
              <a:rPr lang="pt-BR" dirty="0"/>
              <a:t>de exigência e restrições (Prefeitura, Condephaat, </a:t>
            </a:r>
            <a:r>
              <a:rPr lang="pt-BR" dirty="0" err="1"/>
              <a:t>Conpresp</a:t>
            </a:r>
            <a:r>
              <a:rPr lang="pt-BR" dirty="0"/>
              <a:t>, </a:t>
            </a:r>
            <a:r>
              <a:rPr lang="pt-BR" dirty="0" err="1"/>
              <a:t>Depave</a:t>
            </a:r>
            <a:r>
              <a:rPr lang="pt-BR" dirty="0"/>
              <a:t>, </a:t>
            </a:r>
            <a:r>
              <a:rPr lang="pt-BR" dirty="0" err="1"/>
              <a:t>Decont</a:t>
            </a:r>
            <a:r>
              <a:rPr lang="pt-BR" dirty="0"/>
              <a:t>, CET, Cetesb, Emurb, no caso de operações urbanas, </a:t>
            </a:r>
            <a:r>
              <a:rPr lang="pt-BR" dirty="0" smtClean="0"/>
              <a:t>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Normas e diretrizes claras para futura aprovação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Canal de </a:t>
            </a:r>
            <a:r>
              <a:rPr lang="pt-BR" b="1" dirty="0" err="1" smtClean="0"/>
              <a:t>pré</a:t>
            </a:r>
            <a:r>
              <a:rPr lang="pt-BR" b="1" dirty="0" smtClean="0"/>
              <a:t>-consulta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/>
              <a:t>Entrada na prefeitura para aprovação do </a:t>
            </a:r>
            <a:r>
              <a:rPr lang="pt-BR" b="1" dirty="0" smtClean="0"/>
              <a:t>Projeto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Atendimento de “comunique-se</a:t>
            </a:r>
            <a:r>
              <a:rPr lang="pt-BR" dirty="0" smtClean="0"/>
              <a:t>” nos diversos órgãos - influências </a:t>
            </a:r>
            <a:r>
              <a:rPr lang="pt-BR" dirty="0"/>
              <a:t>cruzadas; mudanças de normas se refletem em todo o </a:t>
            </a:r>
            <a:r>
              <a:rPr lang="pt-BR" dirty="0" smtClean="0"/>
              <a:t>processo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Aquisição </a:t>
            </a:r>
            <a:r>
              <a:rPr lang="pt-BR" dirty="0"/>
              <a:t>e vinculação de </a:t>
            </a:r>
            <a:r>
              <a:rPr lang="pt-BR" dirty="0" err="1" smtClean="0"/>
              <a:t>CEPACs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Definição de contrapartidas junto a </a:t>
            </a:r>
            <a:r>
              <a:rPr lang="pt-BR" dirty="0" smtClean="0"/>
              <a:t>outros órgãos (ambientais, trânsito)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Regras claras, sem discricionariedades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Aprovação única, através de colegiados; comunique-se unificados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Prazos e responsabilidades definidas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Solução de sobreposições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Adaptar anuências a datas adequadas (</a:t>
            </a:r>
            <a:r>
              <a:rPr lang="pt-BR" b="1" dirty="0" err="1" smtClean="0"/>
              <a:t>Ex</a:t>
            </a:r>
            <a:r>
              <a:rPr lang="pt-BR" b="1" dirty="0" smtClean="0"/>
              <a:t>: área </a:t>
            </a:r>
            <a:r>
              <a:rPr lang="pt-BR" b="1" dirty="0"/>
              <a:t>ambiental em alvará de execução e não de </a:t>
            </a:r>
            <a:r>
              <a:rPr lang="pt-BR" b="1" dirty="0" smtClean="0"/>
              <a:t>aprovação)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727754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28373</TotalTime>
  <Words>2255</Words>
  <Application>Microsoft Office PowerPoint</Application>
  <PresentationFormat>Apresentação na tela (4:3)</PresentationFormat>
  <Paragraphs>329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Tema do Office</vt:lpstr>
      <vt:lpstr>Apresentação do PowerPoint</vt:lpstr>
      <vt:lpstr>ABRAINC – Posicionamento e estrutura  </vt:lpstr>
      <vt:lpstr>2 – Ciclo e produtividade – as empresas, o setor e o aprimoramento de sua contribuição  </vt:lpstr>
      <vt:lpstr>3 – Repensar a cidade – o setor e seus impactos  </vt:lpstr>
      <vt:lpstr>1 - Desburocratização e transparência  </vt:lpstr>
      <vt:lpstr>1 - Desburocratização e transparência  </vt:lpstr>
      <vt:lpstr>1 - Desburocratização e transparência  - cont. - Código de Conduta ABRAINC </vt:lpstr>
      <vt:lpstr>1 - Desburocratização e transparência  </vt:lpstr>
      <vt:lpstr>1 – Desburocratização e transparência - as aprovações de Projetos  </vt:lpstr>
      <vt:lpstr>1 - Desburocratização e transparência – comercialização e entrega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Regras de Relacionamento ABRAINC – Comitê de Resp. Social </vt:lpstr>
      <vt:lpstr>Anexo: ABRAINC – Pacto Empresarial pela Integridade e Contra a Corrupção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3095</cp:revision>
  <dcterms:created xsi:type="dcterms:W3CDTF">2009-08-13T21:08:28Z</dcterms:created>
  <dcterms:modified xsi:type="dcterms:W3CDTF">2013-12-20T12:26:06Z</dcterms:modified>
</cp:coreProperties>
</file>