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81" r:id="rId2"/>
    <p:sldId id="1240" r:id="rId3"/>
    <p:sldId id="1241" r:id="rId4"/>
    <p:sldId id="1061" r:id="rId5"/>
    <p:sldId id="1282" r:id="rId6"/>
    <p:sldId id="1293" r:id="rId7"/>
    <p:sldId id="1291" r:id="rId8"/>
    <p:sldId id="1301" r:id="rId9"/>
    <p:sldId id="1294" r:id="rId10"/>
    <p:sldId id="1295" r:id="rId11"/>
    <p:sldId id="1296" r:id="rId12"/>
    <p:sldId id="1303" r:id="rId13"/>
    <p:sldId id="1302" r:id="rId14"/>
    <p:sldId id="1266" r:id="rId15"/>
    <p:sldId id="1308" r:id="rId16"/>
    <p:sldId id="1309" r:id="rId17"/>
    <p:sldId id="1297" r:id="rId18"/>
    <p:sldId id="1298" r:id="rId19"/>
    <p:sldId id="1299" r:id="rId20"/>
    <p:sldId id="1300" r:id="rId21"/>
    <p:sldId id="1311" r:id="rId22"/>
    <p:sldId id="1310" r:id="rId23"/>
    <p:sldId id="1289" r:id="rId24"/>
    <p:sldId id="1304" r:id="rId25"/>
    <p:sldId id="1305" r:id="rId26"/>
    <p:sldId id="1306" r:id="rId27"/>
    <p:sldId id="1307" r:id="rId28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74" d="100"/>
          <a:sy n="74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20/08/2014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0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9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57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4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19/8/2014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aproximação com o MP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6" y="404664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TJ-PR - 2ª instância </a:t>
            </a:r>
            <a:r>
              <a:rPr lang="pt-BR" dirty="0" smtClean="0"/>
              <a:t>- não há prejuízo ao comprador – ok corretagem apartada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Questões trabalhistas -  Marcos Lopes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 Complementar – a partir de 1/1/2015 – Supersimples - 6% de impostos federais até R$ 180 mil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Corretores Associados – PL Edinho Bentes aprovado na Câmara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COFECI – comprador pagando corretagem – definição esperada 15/9</a:t>
            </a:r>
            <a:endParaRPr lang="pt-BR" b="1" dirty="0" smtClean="0"/>
          </a:p>
          <a:p>
            <a:pPr lvl="0"/>
            <a:endParaRPr lang="pt-BR" b="1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6797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Aproximação com o MP </a:t>
            </a:r>
            <a:r>
              <a:rPr lang="pt-BR" dirty="0" smtClean="0"/>
              <a:t>- alteração </a:t>
            </a:r>
            <a:r>
              <a:rPr lang="pt-BR" dirty="0"/>
              <a:t>da prática exercida pelas empresas </a:t>
            </a:r>
            <a:r>
              <a:rPr lang="pt-BR" dirty="0" smtClean="0"/>
              <a:t>associadas – sem consenso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Corretagem Apartada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MPF  - ação contra a Abrainc e CEF por corretagem cobrada dos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Restituição de corretagem em dobro + danos moras de R$ 10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 de extensão nacional/ derrubada para empresas -  defesa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Defesa </a:t>
            </a:r>
            <a:r>
              <a:rPr lang="pt-BR" dirty="0"/>
              <a:t>– Ilegitimidade  -Escritório </a:t>
            </a:r>
            <a:r>
              <a:rPr lang="pt-BR" dirty="0" err="1" smtClean="0"/>
              <a:t>Dinamarco</a:t>
            </a:r>
            <a:r>
              <a:rPr lang="pt-BR" dirty="0" smtClean="0"/>
              <a:t> (R$ 200 mil + R$ 300 mil)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2219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Modelo de Negócios – vendas definitivas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GT</a:t>
            </a:r>
            <a:r>
              <a:rPr lang="pt-BR" dirty="0"/>
              <a:t> com Crystiane, Fregonesi, </a:t>
            </a:r>
            <a:r>
              <a:rPr lang="pt-BR" dirty="0" smtClean="0"/>
              <a:t>Adriano, Eduardo </a:t>
            </a:r>
            <a:r>
              <a:rPr lang="pt-BR" dirty="0"/>
              <a:t>(Rossi), Euclydes e M. Fernanda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Jurisprudências: </a:t>
            </a:r>
            <a:r>
              <a:rPr lang="pt-BR" dirty="0" smtClean="0"/>
              <a:t>imagem do setor, com reflexo no desequilíbrio nas relações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</a:t>
            </a:r>
            <a:r>
              <a:rPr lang="pt-BR" dirty="0" smtClean="0"/>
              <a:t> para esclarecimentos e agendamentos para esclarecimentos/mudanças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Destinatários</a:t>
            </a:r>
            <a:r>
              <a:rPr lang="pt-BR" dirty="0" smtClean="0"/>
              <a:t> – consumidores, MP, </a:t>
            </a:r>
            <a:r>
              <a:rPr lang="pt-BR" dirty="0" err="1" smtClean="0"/>
              <a:t>Procons</a:t>
            </a:r>
            <a:r>
              <a:rPr lang="pt-BR" dirty="0" smtClean="0"/>
              <a:t>, Executivo, STJ (</a:t>
            </a:r>
            <a:r>
              <a:rPr lang="pt-BR" dirty="0"/>
              <a:t>Min. Luiz Otávio Noronha e Herman </a:t>
            </a:r>
            <a:r>
              <a:rPr lang="pt-BR" dirty="0" smtClean="0"/>
              <a:t>Benjamin), Min. Fazenda (</a:t>
            </a:r>
            <a:r>
              <a:rPr lang="pt-BR" dirty="0" err="1" smtClean="0"/>
              <a:t>Caffarelli</a:t>
            </a:r>
            <a:r>
              <a:rPr lang="pt-BR" dirty="0" smtClean="0"/>
              <a:t>)- defesa </a:t>
            </a:r>
            <a:r>
              <a:rPr lang="pt-BR" dirty="0"/>
              <a:t>do equilíbrio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cessível </a:t>
            </a:r>
            <a:r>
              <a:rPr lang="pt-BR" dirty="0"/>
              <a:t>ao público </a:t>
            </a:r>
            <a:r>
              <a:rPr lang="pt-BR" dirty="0" smtClean="0"/>
              <a:t>não-especialista, atrativo e contribuindo p/ </a:t>
            </a:r>
            <a:r>
              <a:rPr lang="pt-BR" dirty="0"/>
              <a:t>as discussões.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Capítulos </a:t>
            </a:r>
            <a:r>
              <a:rPr lang="pt-BR" dirty="0"/>
              <a:t>com os temas </a:t>
            </a:r>
            <a:r>
              <a:rPr lang="pt-BR" dirty="0" smtClean="0"/>
              <a:t>pertinentes - texto </a:t>
            </a:r>
            <a:r>
              <a:rPr lang="pt-BR" dirty="0"/>
              <a:t>seguido de perguntas e respostas.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para ordenamento/padronização por Ass. de Imprensa/ Com. Comunicação</a:t>
            </a:r>
            <a:endParaRPr lang="pt-BR" dirty="0"/>
          </a:p>
          <a:p>
            <a:r>
              <a:rPr lang="pt-BR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2º </a:t>
            </a:r>
            <a:r>
              <a:rPr lang="pt-BR" dirty="0"/>
              <a:t>volume replicando o 1º, </a:t>
            </a:r>
            <a:r>
              <a:rPr lang="pt-BR" dirty="0" smtClean="0"/>
              <a:t>com </a:t>
            </a:r>
            <a:r>
              <a:rPr lang="pt-BR" dirty="0"/>
              <a:t>pareceres, decisões, jurisprudências e artigos. Cada responsável por capítulo </a:t>
            </a:r>
            <a:r>
              <a:rPr lang="pt-BR" dirty="0" smtClean="0"/>
              <a:t>proporá </a:t>
            </a:r>
            <a:r>
              <a:rPr lang="pt-BR" dirty="0"/>
              <a:t>os documentos para esta elaboração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</a:t>
            </a:r>
            <a:r>
              <a:rPr lang="pt-BR" dirty="0"/>
              <a:t>para 1ª entrega de capítulos em </a:t>
            </a:r>
            <a:r>
              <a:rPr lang="pt-BR" b="1" dirty="0"/>
              <a:t>1º de agosto</a:t>
            </a:r>
            <a:r>
              <a:rPr lang="pt-BR" dirty="0"/>
              <a:t>, </a:t>
            </a:r>
            <a:r>
              <a:rPr lang="pt-BR" dirty="0" smtClean="0"/>
              <a:t>final em setembro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4288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Modelo de Negócios – aproximação com o Judiciário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82472"/>
            <a:ext cx="8759825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Redação </a:t>
            </a:r>
            <a:r>
              <a:rPr lang="pt-BR" b="1" dirty="0"/>
              <a:t>– </a:t>
            </a:r>
            <a:r>
              <a:rPr lang="pt-BR" dirty="0"/>
              <a:t>Com. Jurídico  +  Comitê de Comunicação e Assessoria de Imprensa 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Prazo</a:t>
            </a:r>
            <a:r>
              <a:rPr lang="pt-BR" dirty="0" smtClean="0"/>
              <a:t> </a:t>
            </a:r>
            <a:r>
              <a:rPr lang="pt-BR" dirty="0"/>
              <a:t>– setembro </a:t>
            </a:r>
            <a:r>
              <a:rPr lang="pt-BR" dirty="0" smtClean="0"/>
              <a:t>2014</a:t>
            </a:r>
          </a:p>
          <a:p>
            <a:endParaRPr lang="pt-BR" dirty="0"/>
          </a:p>
          <a:p>
            <a:r>
              <a:rPr lang="pt-BR" sz="1600" b="1" i="1" dirty="0"/>
              <a:t>O Modelo de Negócios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 funcionamento </a:t>
            </a:r>
            <a:r>
              <a:rPr lang="pt-BR" sz="1600" i="1" dirty="0" smtClean="0"/>
              <a:t>da incorporação</a:t>
            </a:r>
            <a:r>
              <a:rPr lang="pt-BR" sz="1600" i="1" dirty="0"/>
              <a:t>; custos, margens – Rossi (Natália</a:t>
            </a:r>
            <a:r>
              <a:rPr lang="pt-BR" sz="1600" i="1" dirty="0" smtClean="0"/>
              <a:t>) – não entregue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A burocracia no Custo (e no prazo) do imóvel -  HM (Euclydes</a:t>
            </a:r>
            <a:r>
              <a:rPr lang="pt-BR" sz="1600" i="1" dirty="0" smtClean="0"/>
              <a:t>) - ok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atrasos de obra: razões, equilíbrio - </a:t>
            </a:r>
            <a:r>
              <a:rPr lang="pt-BR" sz="1600" i="1" dirty="0" err="1"/>
              <a:t>Cyrela</a:t>
            </a:r>
            <a:r>
              <a:rPr lang="pt-BR" sz="1600" i="1" dirty="0"/>
              <a:t> (Adriano</a:t>
            </a:r>
            <a:r>
              <a:rPr lang="pt-BR" sz="1600" i="1" dirty="0" smtClean="0"/>
              <a:t>) – não entregue</a:t>
            </a:r>
            <a:endParaRPr lang="pt-BR" sz="1600" b="1" i="1" dirty="0"/>
          </a:p>
          <a:p>
            <a:endParaRPr lang="pt-BR" sz="1600" b="1" i="1" dirty="0" smtClean="0"/>
          </a:p>
          <a:p>
            <a:r>
              <a:rPr lang="pt-BR" sz="1600" b="1" i="1" dirty="0" smtClean="0"/>
              <a:t>O </a:t>
            </a:r>
            <a:r>
              <a:rPr lang="pt-BR" sz="1600" b="1" i="1" dirty="0"/>
              <a:t>Modelo de Vendas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modelos de </a:t>
            </a:r>
            <a:r>
              <a:rPr lang="pt-BR" sz="1600" i="1" dirty="0" smtClean="0"/>
              <a:t>corretagem/ a retenção de valores </a:t>
            </a:r>
            <a:r>
              <a:rPr lang="pt-BR" sz="1600" i="1" dirty="0"/>
              <a:t>– Tecnisa (Crystiane</a:t>
            </a:r>
            <a:r>
              <a:rPr lang="pt-BR" sz="1600" i="1" dirty="0" smtClean="0"/>
              <a:t>) - ok</a:t>
            </a:r>
            <a:endParaRPr lang="pt-BR" sz="1600" b="1" i="1" dirty="0"/>
          </a:p>
          <a:p>
            <a:endParaRPr lang="pt-BR" sz="1600" b="1" i="1" dirty="0" smtClean="0"/>
          </a:p>
          <a:p>
            <a:r>
              <a:rPr lang="pt-BR" sz="1600" b="1" i="1" dirty="0" smtClean="0"/>
              <a:t>O </a:t>
            </a:r>
            <a:r>
              <a:rPr lang="pt-BR" sz="1600" b="1" i="1" dirty="0"/>
              <a:t>custeio e o financiamento da produção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Os compromissos </a:t>
            </a:r>
            <a:r>
              <a:rPr lang="pt-BR" sz="1600" i="1" dirty="0" smtClean="0"/>
              <a:t>– </a:t>
            </a:r>
            <a:r>
              <a:rPr lang="pt-BR" sz="1600" i="1" dirty="0"/>
              <a:t>compras </a:t>
            </a:r>
            <a:r>
              <a:rPr lang="pt-BR" sz="1600" i="1" dirty="0" smtClean="0"/>
              <a:t>vs. opções/ o PMCMV - </a:t>
            </a:r>
            <a:r>
              <a:rPr lang="pt-BR" sz="1600" i="1" dirty="0"/>
              <a:t>MRV (M. Fernanda</a:t>
            </a:r>
            <a:r>
              <a:rPr lang="pt-BR" sz="1600" i="1" dirty="0" smtClean="0"/>
              <a:t>) - ok</a:t>
            </a:r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/>
              <a:t>O PMCMV – MRV (Maria Fernanda</a:t>
            </a:r>
            <a:r>
              <a:rPr lang="pt-BR" sz="1600" i="1" dirty="0" smtClean="0"/>
              <a:t>) - ok</a:t>
            </a:r>
            <a:endParaRPr lang="pt-BR" sz="1600" b="1" i="1" dirty="0"/>
          </a:p>
          <a:p>
            <a:endParaRPr lang="pt-BR" sz="1600" b="1" i="1" dirty="0" smtClean="0"/>
          </a:p>
          <a:p>
            <a:r>
              <a:rPr lang="pt-BR" sz="1600" b="1" i="1" dirty="0" smtClean="0"/>
              <a:t>Dados </a:t>
            </a:r>
            <a:r>
              <a:rPr lang="pt-BR" sz="1600" b="1" i="1" dirty="0"/>
              <a:t>sobre a contribuição do setor</a:t>
            </a:r>
            <a:r>
              <a:rPr lang="pt-BR" sz="1600" i="1" dirty="0"/>
              <a:t> – </a:t>
            </a:r>
            <a:r>
              <a:rPr lang="pt-BR" sz="1600" i="1" dirty="0" smtClean="0"/>
              <a:t>ABRAINC - ok </a:t>
            </a:r>
          </a:p>
          <a:p>
            <a:endParaRPr lang="pt-BR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Ação com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RJ: curso para Jornalistas</a:t>
            </a:r>
            <a:endParaRPr lang="pt-BR" sz="1600" dirty="0"/>
          </a:p>
          <a:p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5138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outros pontos trazidos pelas empresas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3" name="Retângulo 2"/>
          <p:cNvSpPr/>
          <p:nvPr/>
        </p:nvSpPr>
        <p:spPr>
          <a:xfrm>
            <a:off x="208757" y="564265"/>
            <a:ext cx="89352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APC – Associação Paulista dos Consumidores</a:t>
            </a:r>
          </a:p>
          <a:p>
            <a:pPr algn="just"/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Legitimidade da Associação, de sua constituição e de suas ações – aguardo de decisão de Agravo para ver de interesse </a:t>
            </a:r>
            <a:r>
              <a:rPr lang="pt-BR" dirty="0" smtClean="0"/>
              <a:t>coletivo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Ações em Jundiaí, Osasco, Campinas, Santos – desequilíbrio nos incentivos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ada empresa está conduzindo sua defesa. </a:t>
            </a:r>
            <a:endParaRPr lang="pt-BR" dirty="0"/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AMSPA – Assoc. Mutuários de SP e adjacências – guia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Atraso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obra: 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multa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2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%,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juros de mora de 1%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a.m.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desde 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1º dia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não cumprimento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prazo. Danos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morais e materiais e lucro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cessante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Defeito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construção: vícios aparentes: prazo 90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dias após 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entrega.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efeitos ocultos: queixa em até um ano. Sem solução, até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Taxas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abusivas: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comissão: 3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após seu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pagamento total.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Devolução em dobro com correção 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juros. 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estituição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vez em 15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dias.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Depois, 10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% de multa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penhora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bens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(imobiliária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 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construtora)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Juros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juros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5 anos do término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contrato. Jurisprudência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STJ e STF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Metragem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comprovada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diferença no tamanho de qualquer 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compartimentos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superior a 5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%: complemento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 área, o abatimento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ou rescisão. Restituição à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vista,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 multa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juros.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Indenização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danos morais e materiais e lucro cessante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38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Juiz </a:t>
            </a:r>
            <a:r>
              <a:rPr lang="pt-BR" b="1" dirty="0" err="1" smtClean="0"/>
              <a:t>Werson</a:t>
            </a:r>
            <a:r>
              <a:rPr lang="pt-BR" b="1" dirty="0" smtClean="0"/>
              <a:t> Rego – ENIC – 23/5</a:t>
            </a:r>
          </a:p>
          <a:p>
            <a:pPr lvl="0"/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efesa </a:t>
            </a:r>
            <a:r>
              <a:rPr lang="pt-BR" dirty="0"/>
              <a:t>do contratante vulnerável é dever constitucional do Estado </a:t>
            </a:r>
            <a:r>
              <a:rPr lang="pt-BR" dirty="0" smtClean="0"/>
              <a:t>- </a:t>
            </a:r>
            <a:r>
              <a:rPr lang="pt-BR" dirty="0"/>
              <a:t>Princípio da </a:t>
            </a:r>
            <a:r>
              <a:rPr lang="pt-BR" dirty="0" smtClean="0"/>
              <a:t>Vulnerabilidade -  CDC, vinculado ao </a:t>
            </a:r>
            <a:r>
              <a:rPr lang="pt-BR" dirty="0" err="1" smtClean="0"/>
              <a:t>Art</a:t>
            </a:r>
            <a:r>
              <a:rPr lang="pt-BR" dirty="0" smtClean="0"/>
              <a:t> XXIII Constituição -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Práticas </a:t>
            </a:r>
            <a:r>
              <a:rPr lang="pt-BR" b="1" dirty="0"/>
              <a:t>e cláusulas abusivas </a:t>
            </a:r>
            <a:r>
              <a:rPr lang="pt-BR" dirty="0"/>
              <a:t>- perda de credibilidade, insegurança jurídica, condenações judiciais para corrigir descompasso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Solução </a:t>
            </a:r>
            <a:r>
              <a:rPr lang="pt-BR" dirty="0"/>
              <a:t>- adequação dos contratos para resgate da credibilidade dos incorporadores, concorrência leal e segurança </a:t>
            </a:r>
            <a:r>
              <a:rPr lang="pt-BR" dirty="0" smtClean="0"/>
              <a:t>jurídica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err="1" smtClean="0"/>
              <a:t>Judicialização</a:t>
            </a:r>
            <a:r>
              <a:rPr lang="pt-BR" dirty="0"/>
              <a:t> </a:t>
            </a:r>
            <a:r>
              <a:rPr lang="pt-BR" dirty="0" smtClean="0"/>
              <a:t>- julgador assegura </a:t>
            </a:r>
            <a:r>
              <a:rPr lang="pt-BR" dirty="0"/>
              <a:t>a observância dos novos paradigmas </a:t>
            </a:r>
            <a:r>
              <a:rPr lang="pt-BR" dirty="0" smtClean="0"/>
              <a:t>por relação </a:t>
            </a:r>
            <a:r>
              <a:rPr lang="pt-BR" dirty="0"/>
              <a:t>jurídica socialmente justa nela intervindo, sempre que necessário.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Desjudicialização</a:t>
            </a:r>
            <a:r>
              <a:rPr lang="pt-BR" b="1" dirty="0"/>
              <a:t> </a:t>
            </a:r>
            <a:r>
              <a:rPr lang="pt-BR" b="1" dirty="0" smtClean="0"/>
              <a:t>– Proposições apresentadas em ENM – Gramado - 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Distrato unilateral com inadimplência via caução dos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Mora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Tolerância mediante contrapartidas, mesmo dentro dos 180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Taxas de interveniência e deslocamentos abusivas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boa-fé e equidade, vale contrato padronizado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204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Próximos passos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Selecionar cláusulas mais relevantes e circular para comentários das empresas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PL 178 – aprovação na Câmara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Período de Tolerância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 de 1% sobre valores pagos + 0,5% ao mês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Obrigações sobre informações aos compradores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287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25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legal, unificação das análises, informatização, gestão, divulgação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Resgate da credibilidade - </a:t>
            </a:r>
            <a:r>
              <a:rPr lang="pt-BR" dirty="0" err="1" smtClean="0"/>
              <a:t>perenização</a:t>
            </a:r>
            <a:r>
              <a:rPr lang="pt-BR" dirty="0" smtClean="0"/>
              <a:t> de melhorias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Bandeira de modernidade, de crescimento e transparência (</a:t>
            </a:r>
            <a:r>
              <a:rPr lang="pt-BR" dirty="0" err="1" smtClean="0"/>
              <a:t>anti-corrupção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b="1" dirty="0"/>
              <a:t>Campinas</a:t>
            </a:r>
            <a:r>
              <a:rPr lang="pt-BR" dirty="0"/>
              <a:t> – </a:t>
            </a:r>
            <a:r>
              <a:rPr lang="pt-BR" dirty="0" smtClean="0"/>
              <a:t>caminho próprio </a:t>
            </a:r>
            <a:r>
              <a:rPr lang="pt-BR" dirty="0"/>
              <a:t>a partir de </a:t>
            </a:r>
            <a:r>
              <a:rPr lang="pt-BR" dirty="0" smtClean="0"/>
              <a:t>agosto (HM)</a:t>
            </a:r>
          </a:p>
          <a:p>
            <a:endParaRPr lang="pt-BR" dirty="0"/>
          </a:p>
          <a:p>
            <a:r>
              <a:rPr lang="pt-BR" b="1" dirty="0" smtClean="0"/>
              <a:t>POA</a:t>
            </a:r>
            <a:r>
              <a:rPr lang="pt-BR" dirty="0" smtClean="0"/>
              <a:t> – reunião com Secretário em 18/8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Frente Nacional de Prefeitos </a:t>
            </a:r>
            <a:r>
              <a:rPr lang="pt-BR" dirty="0"/>
              <a:t>– reunião em SP em </a:t>
            </a:r>
            <a:r>
              <a:rPr lang="pt-BR" dirty="0" smtClean="0"/>
              <a:t>21/5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Debate </a:t>
            </a:r>
            <a:r>
              <a:rPr lang="pt-BR" dirty="0"/>
              <a:t>com Secretários Municipais de Urbanismo – RJ, POA, Fortaleza, Curitiba, Belém, Olinda, SBC, BNDES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Apresentações e trocas nos fóruns da FNP em setembro e novembro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Seguro do </a:t>
            </a:r>
            <a:r>
              <a:rPr lang="pt-BR" dirty="0" err="1"/>
              <a:t>func</a:t>
            </a:r>
            <a:r>
              <a:rPr lang="pt-BR" dirty="0"/>
              <a:t>. público – produto </a:t>
            </a:r>
            <a:r>
              <a:rPr lang="pt-BR" dirty="0" smtClean="0"/>
              <a:t>na </a:t>
            </a:r>
            <a:r>
              <a:rPr lang="pt-BR" dirty="0"/>
              <a:t>SUSEP à espera de um </a:t>
            </a:r>
            <a:r>
              <a:rPr lang="pt-BR" dirty="0" smtClean="0"/>
              <a:t>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Rio de Janeiro – </a:t>
            </a:r>
            <a:r>
              <a:rPr lang="pt-BR" dirty="0"/>
              <a:t>Secretária Madalena -  21/5 – alternativa para </a:t>
            </a:r>
            <a:r>
              <a:rPr lang="pt-BR" dirty="0" err="1"/>
              <a:t>Falconi</a:t>
            </a:r>
            <a:endParaRPr lang="pt-BR" dirty="0"/>
          </a:p>
          <a:p>
            <a:endParaRPr lang="pt-BR" dirty="0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53123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479593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27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Anti-Corrupção</a:t>
            </a:r>
            <a:endParaRPr lang="pt-BR" sz="1600" b="1" dirty="0" smtClean="0"/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  <p:sp>
        <p:nvSpPr>
          <p:cNvPr id="2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618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5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Desburocratização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frentes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com ARISP e com CETIP (mensageria) – acompanhamento quinzenal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 em que extrato de banco converse com da ARISP (</a:t>
            </a:r>
            <a:r>
              <a:rPr lang="pt-BR" dirty="0" err="1" smtClean="0"/>
              <a:t>Cetip</a:t>
            </a:r>
            <a:r>
              <a:rPr lang="pt-BR" dirty="0" smtClean="0"/>
              <a:t>, Serasa)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Complexidade no fluxo e testes de alguns bancos,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Buscar </a:t>
            </a:r>
            <a:r>
              <a:rPr lang="pt-BR" dirty="0"/>
              <a:t>agendamentos por </a:t>
            </a:r>
            <a:r>
              <a:rPr lang="pt-BR" dirty="0" smtClean="0"/>
              <a:t>banco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Aplicativo para individualização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 26/9 – teste Trisul</a:t>
            </a:r>
          </a:p>
          <a:p>
            <a:endParaRPr lang="pt-BR" b="1" dirty="0"/>
          </a:p>
          <a:p>
            <a:r>
              <a:rPr lang="pt-BR" b="1" dirty="0" smtClean="0"/>
              <a:t>Ouvidoria</a:t>
            </a:r>
            <a:r>
              <a:rPr lang="pt-BR" b="1" dirty="0"/>
              <a:t> </a:t>
            </a:r>
            <a:r>
              <a:rPr lang="pt-BR" b="1" dirty="0" smtClean="0"/>
              <a:t>(ARISP)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Flauzilino – agendamento com </a:t>
            </a:r>
            <a:r>
              <a:rPr lang="pt-BR" dirty="0" smtClean="0"/>
              <a:t>Pres. TJ </a:t>
            </a:r>
            <a:r>
              <a:rPr lang="pt-BR" dirty="0" err="1" smtClean="0"/>
              <a:t>Nalini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Unificação de extratos bancários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construído com sugestões das empresas, com liderança de </a:t>
            </a:r>
            <a:r>
              <a:rPr lang="pt-BR" dirty="0" err="1" smtClean="0"/>
              <a:t>Cyrela</a:t>
            </a:r>
            <a:r>
              <a:rPr lang="pt-BR" dirty="0" smtClean="0"/>
              <a:t>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ABECIP (7/8) e Caixa (12/8 – nova reunião em 10/9)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com bancos  - 25/8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7353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91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COAF-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Cofeci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 err="1" smtClean="0"/>
              <a:t>Cofeci</a:t>
            </a:r>
            <a:r>
              <a:rPr lang="pt-BR" dirty="0" smtClean="0"/>
              <a:t> 1.168/2.010 – regulação e fiscalização de corretores, incorporadores, imobiliárias, loteadores a cargo do </a:t>
            </a:r>
            <a:r>
              <a:rPr lang="pt-BR" dirty="0" err="1" smtClean="0"/>
              <a:t>Cofeci</a:t>
            </a:r>
            <a:r>
              <a:rPr lang="pt-BR" dirty="0" smtClean="0"/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 deveria se manifestar sobre competência supervisora sobre os incorporadores e submeter questão á consultoria MTE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Reunião 6/8 – Secovi, CBIC, COAF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Cofeci</a:t>
            </a:r>
            <a:r>
              <a:rPr lang="pt-BR" dirty="0"/>
              <a:t> regulador no caso de ativo circulante; lei regula não só atividade do profissional, regula atividade de compra e venda de </a:t>
            </a:r>
            <a:r>
              <a:rPr lang="pt-BR" dirty="0" smtClean="0"/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/>
              <a:t>14 -</a:t>
            </a:r>
            <a:r>
              <a:rPr lang="pt-BR" dirty="0" smtClean="0"/>
              <a:t> fiscalização da atividade imobiliária pelo COAF será revogada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Cofeci</a:t>
            </a:r>
            <a:r>
              <a:rPr lang="pt-BR" dirty="0" smtClean="0"/>
              <a:t>: até PF que compra e vende imóveis habitualmente sob sua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Se </a:t>
            </a:r>
            <a:r>
              <a:rPr lang="pt-BR" dirty="0" err="1" smtClean="0"/>
              <a:t>Cofeci</a:t>
            </a:r>
            <a:r>
              <a:rPr lang="pt-BR" dirty="0" smtClean="0"/>
              <a:t> disser que é regulador  COAF não contestará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r>
              <a:rPr lang="pt-BR" b="1" smtClean="0"/>
              <a:t>Defesa Judicial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Escritório </a:t>
            </a:r>
            <a:r>
              <a:rPr lang="pt-BR" dirty="0"/>
              <a:t>– </a:t>
            </a:r>
            <a:r>
              <a:rPr lang="pt-BR" dirty="0" smtClean="0"/>
              <a:t>Luiz Eduardo Sá Roriz (DF)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para a CBIC – participação ABRAINC e Secovi-SP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Fiscalização das incorporadoras pelo COFECI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R$ 100 mil + R$ 200 mil </a:t>
            </a:r>
            <a:r>
              <a:rPr lang="pt-BR" dirty="0" smtClean="0"/>
              <a:t>(êxito -  trânsito em julgado ou acordo, com 20% de desconto)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7040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5796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Outros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assuntos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3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CETIP – cláusula de autorização para troca de informações de crédito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PL 178 – aprovação na Câmara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Período de Tolerância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 de 1% sobre valores pagos + 0,5% ao mês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Obrigações sobre informações aos compradores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Prefeitura SP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Atualizações de cadastro -  IPTU e ITBI - propostas p/ Sec. Marcos Cruz (17/6)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Ação efetiva - atualização do cadastro p/ regularização das cobranças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Revisão do fluxo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 smtClean="0"/>
              <a:t>PLs</a:t>
            </a:r>
            <a:r>
              <a:rPr lang="pt-BR" b="1" dirty="0" smtClean="0"/>
              <a:t> </a:t>
            </a:r>
            <a:r>
              <a:rPr lang="pt-BR" b="1" dirty="0"/>
              <a:t>Código Comercial 1572/2011  - Dep. Vicente Campos/Fabio </a:t>
            </a:r>
            <a:r>
              <a:rPr lang="pt-BR" b="1" dirty="0" err="1"/>
              <a:t>Ulhoa</a:t>
            </a:r>
            <a:r>
              <a:rPr lang="pt-BR" b="1" dirty="0"/>
              <a:t> e PL 487/2013 – </a:t>
            </a:r>
            <a:r>
              <a:rPr lang="pt-BR" b="1" dirty="0" err="1"/>
              <a:t>Sen.Renan</a:t>
            </a:r>
            <a:r>
              <a:rPr lang="pt-BR" b="1" dirty="0"/>
              <a:t> Calheiros/Fabio </a:t>
            </a:r>
            <a:r>
              <a:rPr lang="pt-BR" b="1" dirty="0" err="1"/>
              <a:t>Ulhoa</a:t>
            </a:r>
            <a:r>
              <a:rPr lang="pt-BR" b="1" dirty="0"/>
              <a:t>) </a:t>
            </a:r>
            <a:endParaRPr lang="pt-BR" dirty="0"/>
          </a:p>
          <a:p>
            <a:pPr marL="342900" lvl="0" indent="-342900" eaLnBrk="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Função Social da Empresa</a:t>
            </a:r>
            <a:r>
              <a:rPr lang="pt-BR" dirty="0"/>
              <a:t>, responsabilidades, interferências, proteção à parte econômica mais fraca, nomeação de fiscal temporário.</a:t>
            </a:r>
          </a:p>
          <a:p>
            <a:pPr marL="342900" lvl="0" indent="-342900" eaLnBrk="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dirty="0"/>
          </a:p>
          <a:p>
            <a:r>
              <a:rPr lang="pt-BR" b="1" dirty="0"/>
              <a:t>CADE - Lei 12.529/2011 </a:t>
            </a:r>
            <a:r>
              <a:rPr lang="pt-BR" dirty="0"/>
              <a:t>- aprovação prévia CADE p/ atos de concentração: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- Discussão geral com IDRAC – minuta nos será enviada para avaliação sobre oportunidade – prazo CADE – 22/4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51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87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179512" y="620688"/>
            <a:ext cx="8624887" cy="671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CONAR- Conselho Nacional de </a:t>
            </a:r>
            <a:r>
              <a:rPr lang="pt-BR" b="1" dirty="0" err="1" smtClean="0"/>
              <a:t>Autorregulamentação</a:t>
            </a:r>
            <a:r>
              <a:rPr lang="pt-BR" b="1" dirty="0" smtClean="0"/>
              <a:t> Publicitária</a:t>
            </a:r>
            <a:endParaRPr lang="pt-BR" b="1" dirty="0"/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Criada na década de 70, afim de evitar que Governo Militar estabelecesse censura à </a:t>
            </a:r>
            <a:r>
              <a:rPr lang="pt-BR" dirty="0" smtClean="0"/>
              <a:t>propaganda.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Organização da sociedade civil, tem atribuição de estabelecer e aplicar as normas do Código Brasileiro de </a:t>
            </a:r>
            <a:r>
              <a:rPr lang="pt-BR" dirty="0" err="1" smtClean="0"/>
              <a:t>Autorregulamentação</a:t>
            </a:r>
            <a:r>
              <a:rPr lang="pt-BR" dirty="0" smtClean="0"/>
              <a:t> Publicitária, de 1978;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Objetivo: evitar veiculação de anúncios e campanhas de conteúdo enganoso, abusivo ou a que desrespeitam, entre outros, a leal concorrência entre anunciantes.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possui “poder de polícia”, não pode prender, multar, mandar devolver dinheiro de consumidor ou trocar mercadorias. Pode apenas evitar excessos e corrigir desvios e deficiências constatadas nos anúncios.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Foco: ética na publicidade.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Rito Processual: reuniões mensais com o Conselho de Ética </a:t>
            </a:r>
            <a:r>
              <a:rPr lang="pt-BR" dirty="0" smtClean="0"/>
              <a:t>analisam </a:t>
            </a:r>
            <a:r>
              <a:rPr lang="pt-BR" dirty="0"/>
              <a:t>reclamações enviadas. Se houver aceitação da reclamação, poderá ser </a:t>
            </a:r>
            <a:r>
              <a:rPr lang="pt-BR" dirty="0" smtClean="0"/>
              <a:t>sugerida </a:t>
            </a:r>
            <a:r>
              <a:rPr lang="pt-BR" dirty="0"/>
              <a:t>alteração do anúncio ou até suspensão de veiculação no país. Não existe ônus ao denunciante.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79512" y="620688"/>
            <a:ext cx="8624887" cy="809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AGÊNCIAS REGULADORAS</a:t>
            </a:r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Criadas para fiscalizar prestação de serviços públicos praticados pela iniciativa privada.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Controlam qualidade e estabelecem regras para 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Hoje existem </a:t>
            </a:r>
            <a:r>
              <a:rPr lang="pt-BR" dirty="0"/>
              <a:t>10 agências nacionais, mas nem todas exercem o poder de </a:t>
            </a:r>
            <a:r>
              <a:rPr lang="pt-BR" dirty="0" smtClean="0"/>
              <a:t>fiscalização.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Alguns exemplos:</a:t>
            </a:r>
          </a:p>
          <a:p>
            <a:endParaRPr lang="pt-BR" dirty="0"/>
          </a:p>
          <a:p>
            <a:r>
              <a:rPr lang="pt-BR" b="1" dirty="0"/>
              <a:t>Agência Nacional de Telecomunicações (Anatel</a:t>
            </a:r>
            <a:r>
              <a:rPr lang="pt-BR" b="1" dirty="0" smtClean="0"/>
              <a:t>)</a:t>
            </a:r>
          </a:p>
          <a:p>
            <a:endParaRPr lang="pt-BR" b="1" dirty="0"/>
          </a:p>
          <a:p>
            <a:r>
              <a:rPr lang="pt-BR" b="1" dirty="0"/>
              <a:t>Agência Nacional de Petróleo (ANP) 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/>
              <a:t>Agência Nacional de Energia Elétrica (Aneel) 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/>
              <a:t>Agência Nacional de Vigilância Sanitária (Anvisa</a:t>
            </a:r>
            <a:r>
              <a:rPr lang="pt-BR" b="1" dirty="0" smtClean="0"/>
              <a:t>)</a:t>
            </a:r>
          </a:p>
          <a:p>
            <a:endParaRPr lang="pt-BR" b="1" dirty="0"/>
          </a:p>
          <a:p>
            <a:r>
              <a:rPr lang="pt-BR" b="1" dirty="0"/>
              <a:t>Agência Nacional de Águas (ANA) 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/>
              <a:t>Agência Nacional de Aviação Civil (</a:t>
            </a:r>
            <a:r>
              <a:rPr lang="pt-BR" b="1" dirty="0" err="1"/>
              <a:t>Anac</a:t>
            </a:r>
            <a:r>
              <a:rPr lang="pt-BR" b="1" dirty="0"/>
              <a:t>)</a:t>
            </a:r>
            <a:endParaRPr lang="pt-BR" b="1" dirty="0" smtClean="0"/>
          </a:p>
          <a:p>
            <a:endParaRPr lang="pt-BR" b="1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endParaRPr lang="pt-BR" b="1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8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79512" y="620688"/>
            <a:ext cx="8624887" cy="671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ANATEL- Agência Nacional de Telecomunicações</a:t>
            </a:r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Herdou do Ministério das Comunicações poderes de outorga, regulamentação e fiscalização. Suas decisões só podem ser contestadas judicialmente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Autarquia especial criada pela Lei Geral de Telecomunicações, independente administrativamente e financeiramente, sem subordinação a nenhum órgão governamental</a:t>
            </a:r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Atribuições:</a:t>
            </a:r>
          </a:p>
          <a:p>
            <a:pPr lvl="0"/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Implementar política nacional de telecomunicação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xpedir </a:t>
            </a:r>
            <a:r>
              <a:rPr lang="pt-BR" dirty="0"/>
              <a:t>normas quanto à outorga, à prestação e à fruição dos serviços de telecomunicações no regime público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xpedir </a:t>
            </a:r>
            <a:r>
              <a:rPr lang="pt-BR" dirty="0"/>
              <a:t>normas sobre prestação de serviços de telecomunicações no regime privado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Expedir normas e padrões a serem cumpridos pelos prestadores de serviços de telecomunicações;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Certificação de produtos;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Reprimir infrações dos direitos dos usuários;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6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1099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Atualizações/ Relações de </a:t>
            </a:r>
            <a:r>
              <a:rPr lang="pt-BR" b="1" dirty="0" smtClean="0"/>
              <a:t>Trabalho </a:t>
            </a:r>
            <a:r>
              <a:rPr lang="pt-BR" b="1" dirty="0"/>
              <a:t>– </a:t>
            </a:r>
            <a:r>
              <a:rPr lang="pt-BR" dirty="0" smtClean="0"/>
              <a:t>9 </a:t>
            </a:r>
            <a:r>
              <a:rPr lang="pt-BR" dirty="0"/>
              <a:t>às </a:t>
            </a:r>
            <a:r>
              <a:rPr lang="pt-BR" dirty="0" smtClean="0"/>
              <a:t>9:30h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Modelo de Vendas e Modelo de Negócios – 9:30h às 10:30h 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 Modelo de 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MPF-PA – corretagem apartada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Cartilha - aproximação com Judiciário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Outros assuntos -  10:30 às 11h</a:t>
            </a:r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Conduta, CETIP, COFECI, </a:t>
            </a:r>
            <a:r>
              <a:rPr lang="pt-BR" dirty="0" err="1" smtClean="0"/>
              <a:t>Auto-regulação</a:t>
            </a:r>
            <a:r>
              <a:rPr lang="pt-BR" dirty="0" smtClean="0"/>
              <a:t>, outros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Atualizações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525383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Atualizações - Posicionamento – invasões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Invasões - ataques </a:t>
            </a:r>
            <a:r>
              <a:rPr lang="pt-BR" b="1" dirty="0"/>
              <a:t>ao setor visando modelo </a:t>
            </a:r>
            <a:r>
              <a:rPr lang="pt-BR" b="1" dirty="0" smtClean="0"/>
              <a:t>de produção capitalista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Casos Viver, </a:t>
            </a:r>
            <a:r>
              <a:rPr lang="pt-BR" dirty="0" err="1" smtClean="0"/>
              <a:t>Even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à mídia e sociedade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Coluna no Valor Econômico e Correio Brasiliense em </a:t>
            </a:r>
            <a:r>
              <a:rPr lang="pt-BR" dirty="0" smtClean="0"/>
              <a:t>28/7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Ações com outras entidades – OAB, </a:t>
            </a:r>
            <a:r>
              <a:rPr lang="pt-BR" dirty="0" smtClean="0"/>
              <a:t>FIESP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judicial – Secovi - encontros com Procurador Geral MP, Secretário de Justiça, de Segurança e Governador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 – invasores vs. inclusão em listas de programas habitacionais?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Ações em locais mais atingidos – Rio Grande do 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Artigo OESP </a:t>
            </a:r>
            <a:r>
              <a:rPr lang="pt-BR" dirty="0" smtClean="0"/>
              <a:t>– </a:t>
            </a:r>
            <a:r>
              <a:rPr lang="pt-BR" b="1" dirty="0" smtClean="0"/>
              <a:t>13/8 – Marcelo Tapai </a:t>
            </a:r>
            <a:r>
              <a:rPr lang="pt-BR" dirty="0" smtClean="0"/>
              <a:t>– Pres. Comitê de Habitação OAB-SP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Custo da Burocracia - Importância </a:t>
            </a:r>
            <a:r>
              <a:rPr lang="pt-BR" dirty="0"/>
              <a:t>do estudo e sua não descaracterização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Uso do trabalho com finalidade inadequada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Burocracia vs. atraso de obras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Editorial OESP - PMCMV – Precarização na Minha Casa - 8/8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Qualificação da auditoria TCU – carta ao jornal em 15/8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Alerta sobre atrasos em pagamentos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PMCMV</a:t>
            </a:r>
            <a:r>
              <a:rPr lang="pt-BR" dirty="0" smtClean="0"/>
              <a:t> – discussões sobre prazos, juros, subtetos, Normas de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37794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5496" y="620688"/>
            <a:ext cx="8964488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Clipping </a:t>
            </a:r>
            <a:r>
              <a:rPr lang="pt-BR" b="1" dirty="0"/>
              <a:t>ABRAINC – </a:t>
            </a:r>
            <a:r>
              <a:rPr lang="pt-BR" dirty="0"/>
              <a:t>início </a:t>
            </a:r>
            <a:r>
              <a:rPr lang="pt-BR" dirty="0" smtClean="0"/>
              <a:t>4/7 </a:t>
            </a:r>
            <a:r>
              <a:rPr lang="pt-BR" b="1" dirty="0" smtClean="0"/>
              <a:t>- </a:t>
            </a:r>
            <a:r>
              <a:rPr lang="pt-BR" dirty="0" smtClean="0"/>
              <a:t>setor</a:t>
            </a:r>
            <a:r>
              <a:rPr lang="pt-BR" dirty="0"/>
              <a:t>; resenha e recomendações de </a:t>
            </a:r>
            <a:r>
              <a:rPr lang="pt-BR" dirty="0" smtClean="0"/>
              <a:t>leitura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ABRAINC </a:t>
            </a:r>
            <a:r>
              <a:rPr lang="pt-BR" b="1" dirty="0" smtClean="0"/>
              <a:t>Informa - </a:t>
            </a:r>
            <a:r>
              <a:rPr lang="pt-BR" dirty="0" smtClean="0"/>
              <a:t>Boletim </a:t>
            </a:r>
            <a:r>
              <a:rPr lang="pt-BR" dirty="0"/>
              <a:t>quinzenal </a:t>
            </a:r>
            <a:r>
              <a:rPr lang="pt-BR" dirty="0" smtClean="0"/>
              <a:t>interno – </a:t>
            </a:r>
            <a:r>
              <a:rPr lang="pt-BR" dirty="0"/>
              <a:t>agenda </a:t>
            </a:r>
            <a:r>
              <a:rPr lang="pt-BR" dirty="0" smtClean="0"/>
              <a:t>ABRAINC – agosto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Coluna </a:t>
            </a:r>
            <a:r>
              <a:rPr lang="pt-BR" b="1" dirty="0"/>
              <a:t>ABRAINC - </a:t>
            </a:r>
            <a:r>
              <a:rPr lang="pt-BR" dirty="0"/>
              <a:t> </a:t>
            </a:r>
            <a:r>
              <a:rPr lang="pt-BR" dirty="0" smtClean="0"/>
              <a:t>Conselho Editorial – orçado como opinião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/>
              <a:t>Evento </a:t>
            </a:r>
            <a:r>
              <a:rPr lang="pt-BR" b="1" dirty="0" smtClean="0"/>
              <a:t>Arq. Futuro </a:t>
            </a:r>
            <a:r>
              <a:rPr lang="pt-BR" dirty="0"/>
              <a:t>– </a:t>
            </a:r>
            <a:r>
              <a:rPr lang="pt-BR" dirty="0" smtClean="0"/>
              <a:t>RJ </a:t>
            </a:r>
            <a:r>
              <a:rPr lang="pt-BR" dirty="0"/>
              <a:t>– </a:t>
            </a:r>
            <a:r>
              <a:rPr lang="pt-BR" dirty="0" smtClean="0"/>
              <a:t>dia inteiro, FGV – R$ 250 mil – 2ª quinzena outubro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setor </a:t>
            </a:r>
            <a:r>
              <a:rPr lang="pt-BR" dirty="0" err="1"/>
              <a:t>imob</a:t>
            </a:r>
            <a:r>
              <a:rPr lang="pt-BR" dirty="0"/>
              <a:t>. e o crescimento das cidades: histórico, desafios e oportunidades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Adensamento, regulação, infra, mobilidade, responsabilidades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Zoneamento, LOUS, Cód. Obras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/>
              <a:t>Urbanístico e inovação – o que pode e deve ser aprimorado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Landbanks</a:t>
            </a:r>
            <a:r>
              <a:rPr lang="pt-BR" dirty="0"/>
              <a:t>, práticas de poder público, </a:t>
            </a:r>
            <a:r>
              <a:rPr lang="pt-BR" dirty="0" err="1"/>
              <a:t>PPPs</a:t>
            </a:r>
            <a:r>
              <a:rPr lang="pt-BR" dirty="0"/>
              <a:t>, </a:t>
            </a:r>
            <a:r>
              <a:rPr lang="pt-BR" dirty="0" smtClean="0"/>
              <a:t>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 com Caixa  - Patrocínio em 31/7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ADEMI –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patrocínios: Prefeitura, Petrobrás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comunicação, eventos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21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PMCMV,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Relações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Trabalho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Terceirização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STF </a:t>
            </a:r>
            <a:r>
              <a:rPr lang="pt-BR" dirty="0"/>
              <a:t>- CENIBRA contra decisão sobre atividade-fim, com repercussão geral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de que assunto não pode ser regulado por Súmula.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por STF ou encaminhamento para lei (PL 4330 ou 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Contatos CENIBRA, Min. Sydney Sanches e </a:t>
            </a:r>
            <a:r>
              <a:rPr lang="pt-BR" dirty="0" smtClean="0"/>
              <a:t>Des. </a:t>
            </a:r>
            <a:r>
              <a:rPr lang="pt-BR" dirty="0"/>
              <a:t>Carlos Roberto Gonçalves -</a:t>
            </a:r>
            <a:r>
              <a:rPr lang="pt-BR" b="1" dirty="0" smtClean="0"/>
              <a:t>16/7</a:t>
            </a:r>
            <a:r>
              <a:rPr lang="pt-BR" b="1" dirty="0"/>
              <a:t> </a:t>
            </a:r>
            <a:r>
              <a:rPr lang="pt-BR" b="1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Ass. </a:t>
            </a:r>
            <a:r>
              <a:rPr lang="pt-BR" dirty="0"/>
              <a:t>jurídica </a:t>
            </a:r>
            <a:r>
              <a:rPr lang="pt-BR" dirty="0" smtClean="0"/>
              <a:t>ou Parecer no </a:t>
            </a:r>
            <a:r>
              <a:rPr lang="pt-BR" dirty="0"/>
              <a:t>âmbito do processo STF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Amicus</a:t>
            </a:r>
            <a:r>
              <a:rPr lang="pt-BR" dirty="0" smtClean="0"/>
              <a:t> </a:t>
            </a:r>
            <a:r>
              <a:rPr lang="pt-BR" dirty="0" err="1" smtClean="0"/>
              <a:t>Curiae</a:t>
            </a:r>
            <a:r>
              <a:rPr lang="pt-BR" dirty="0" smtClean="0"/>
              <a:t>: </a:t>
            </a:r>
            <a:r>
              <a:rPr lang="pt-BR" dirty="0"/>
              <a:t>(i) Associação Nacional dos Procuradores do Trabalho; (</a:t>
            </a:r>
            <a:r>
              <a:rPr lang="pt-BR" dirty="0" err="1"/>
              <a:t>ii</a:t>
            </a:r>
            <a:r>
              <a:rPr lang="pt-BR" dirty="0"/>
              <a:t>) Associação dos Engenheiros da Petrobrás; (</a:t>
            </a:r>
            <a:r>
              <a:rPr lang="pt-BR" dirty="0" err="1"/>
              <a:t>iii</a:t>
            </a:r>
            <a:r>
              <a:rPr lang="pt-BR" dirty="0"/>
              <a:t>) Federação Nacional dos Engenheiros</a:t>
            </a:r>
            <a:r>
              <a:rPr lang="pt-BR" dirty="0" smtClean="0"/>
              <a:t>. Também informada entrada de CNI e CBIC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Trabalho análogo à escravidão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EC 81 (5/6/2014) - expropriação de propriedades urbanas e rurais onde se verifique a exploração de trabalho escravo, nos termos da lei.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PLS </a:t>
            </a:r>
            <a:r>
              <a:rPr lang="pt-BR" dirty="0"/>
              <a:t>432/2013, regulamenta a expropriação e define claramente o que é trabalho escravo, impedindo aplicação irrestrita da EC 81/2014.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</a:t>
            </a:r>
            <a:r>
              <a:rPr lang="pt-BR" dirty="0"/>
              <a:t>Mista do Congresso Nacional, aguardando parecer do relator, senador Romero Jucá (PMDB/RO), às emendas de Plenário</a:t>
            </a:r>
            <a:r>
              <a:rPr lang="pt-BR" b="1" dirty="0"/>
              <a:t>. 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em 6/8</a:t>
            </a:r>
          </a:p>
          <a:p>
            <a:endParaRPr lang="pt-BR" dirty="0"/>
          </a:p>
          <a:p>
            <a:pPr lvl="0"/>
            <a:r>
              <a:rPr lang="pt-BR" b="1" smtClean="0"/>
              <a:t>ADIN</a:t>
            </a:r>
            <a:r>
              <a:rPr lang="pt-BR" smtClean="0"/>
              <a:t> </a:t>
            </a:r>
            <a:r>
              <a:rPr lang="pt-BR" dirty="0"/>
              <a:t>pela ABRAINC para </a:t>
            </a:r>
            <a:r>
              <a:rPr lang="pt-BR" dirty="0" err="1"/>
              <a:t>desconfigurar</a:t>
            </a:r>
            <a:r>
              <a:rPr lang="pt-BR" dirty="0"/>
              <a:t> medida </a:t>
            </a:r>
            <a:r>
              <a:rPr lang="pt-BR" dirty="0" smtClean="0"/>
              <a:t>interministerial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4178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Negócios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endas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6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31637</TotalTime>
  <Words>2392</Words>
  <Application>Microsoft Office PowerPoint</Application>
  <PresentationFormat>Apresentação na tela (4:3)</PresentationFormat>
  <Paragraphs>451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Helvetica</vt:lpstr>
      <vt:lpstr>Times New Roman</vt:lpstr>
      <vt:lpstr>Verdana</vt:lpstr>
      <vt:lpstr>Design padrão</vt:lpstr>
      <vt:lpstr>Apresentação do PowerPoint</vt:lpstr>
      <vt:lpstr>Defesa da Concorrência </vt:lpstr>
      <vt:lpstr>Defesa da Concorrência </vt:lpstr>
      <vt:lpstr>Pauta</vt:lpstr>
      <vt:lpstr>Apresentação do PowerPoint</vt:lpstr>
      <vt:lpstr>Atualizações - Posicionamento – invasões</vt:lpstr>
      <vt:lpstr>Apresentação do PowerPoint</vt:lpstr>
      <vt:lpstr>Atualizações PMCMV, Relações de Trabalho</vt:lpstr>
      <vt:lpstr>Apresentação do PowerPoint</vt:lpstr>
      <vt:lpstr>Modelo de vendas – aproximação com o MP  </vt:lpstr>
      <vt:lpstr>Modelo de vendas – atualizações e encaminhamento  </vt:lpstr>
      <vt:lpstr>Modelo de Negócios – vendas definitivas</vt:lpstr>
      <vt:lpstr>Modelo de Negócios – aproximação com o Judiciário</vt:lpstr>
      <vt:lpstr>Modelo de vendas –  outros pontos trazidos pelas empresas  </vt:lpstr>
      <vt:lpstr>Modelo de Negócios  - vendas definitivas , equilíbrio nas relações  </vt:lpstr>
      <vt:lpstr>Acordo TJ-RJ/ Encontros com Magistratura </vt:lpstr>
      <vt:lpstr>Apresentação do PowerPoint</vt:lpstr>
      <vt:lpstr>Burocracia, Licenciamentos – O Custo da Burocracia no Imóvel </vt:lpstr>
      <vt:lpstr>Melhoria nos processos – Pacto anti-corrupção e Trabalho MBC/Booz </vt:lpstr>
      <vt:lpstr>Desburocratização - outras frentes</vt:lpstr>
      <vt:lpstr>Apresentação do PowerPoint</vt:lpstr>
      <vt:lpstr>COAF- Cofeci</vt:lpstr>
      <vt:lpstr>Outros assuntos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3146</cp:revision>
  <cp:lastPrinted>2013-12-11T19:29:55Z</cp:lastPrinted>
  <dcterms:created xsi:type="dcterms:W3CDTF">2009-08-13T21:08:28Z</dcterms:created>
  <dcterms:modified xsi:type="dcterms:W3CDTF">2014-08-20T12:04:09Z</dcterms:modified>
</cp:coreProperties>
</file>