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81" r:id="rId2"/>
    <p:sldId id="1179" r:id="rId3"/>
    <p:sldId id="1180" r:id="rId4"/>
    <p:sldId id="1146" r:id="rId5"/>
    <p:sldId id="1268" r:id="rId6"/>
    <p:sldId id="1269" r:id="rId7"/>
    <p:sldId id="1262" r:id="rId8"/>
    <p:sldId id="1270" r:id="rId9"/>
    <p:sldId id="1271" r:id="rId10"/>
    <p:sldId id="1272" r:id="rId11"/>
    <p:sldId id="1273" r:id="rId12"/>
    <p:sldId id="1258" r:id="rId13"/>
    <p:sldId id="1259" r:id="rId14"/>
    <p:sldId id="1260" r:id="rId15"/>
    <p:sldId id="1274" r:id="rId16"/>
    <p:sldId id="1275" r:id="rId17"/>
    <p:sldId id="1265" r:id="rId18"/>
    <p:sldId id="1244" r:id="rId19"/>
    <p:sldId id="1245" r:id="rId20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3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7732E-CC53-4B0F-BF09-BBCFDDD111A8}" type="datetimeFigureOut">
              <a:rPr lang="pt-BR" smtClean="0"/>
              <a:t>24/11/2014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26C54-BC14-4276-A6B6-D4E44A2BC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25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24/11/2014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79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282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435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021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891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340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79512" y="116632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257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Financeiro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19/11/2014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algn="l" defTabSz="914145"/>
            <a:r>
              <a:rPr lang="pt-BR" sz="2000" b="1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Distratos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– GT Judiciário - Jurisprudência</a:t>
            </a:r>
            <a:r>
              <a:rPr lang="pt-BR" sz="2000" b="1" dirty="0">
                <a:latin typeface="Arial" charset="0"/>
                <a:ea typeface="+mn-ea"/>
                <a:cs typeface="Arial" charset="0"/>
              </a:rPr>
              <a:t/>
            </a:r>
            <a:br>
              <a:rPr lang="pt-BR" sz="2000" b="1" dirty="0">
                <a:latin typeface="Arial" charset="0"/>
                <a:ea typeface="+mn-ea"/>
                <a:cs typeface="Arial" charset="0"/>
              </a:rPr>
            </a:br>
            <a:endParaRPr lang="en-US" sz="2000" b="1" dirty="0"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250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Cartilha</a:t>
            </a:r>
            <a:r>
              <a:rPr lang="pt-BR" dirty="0" smtClean="0"/>
              <a:t> </a:t>
            </a:r>
            <a:r>
              <a:rPr lang="pt-BR" dirty="0"/>
              <a:t>- agenda integrada, finalização, lançamento, </a:t>
            </a:r>
            <a:r>
              <a:rPr lang="pt-BR" dirty="0" smtClean="0"/>
              <a:t>discussão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Destinatários</a:t>
            </a:r>
            <a:r>
              <a:rPr lang="pt-BR" dirty="0"/>
              <a:t> – consumidores, MP, </a:t>
            </a:r>
            <a:r>
              <a:rPr lang="pt-BR" dirty="0" err="1"/>
              <a:t>Procons</a:t>
            </a:r>
            <a:r>
              <a:rPr lang="pt-BR" dirty="0"/>
              <a:t>, Executivo, STJ - defesa do equilíbrio.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Objetivos</a:t>
            </a:r>
          </a:p>
          <a:p>
            <a:r>
              <a:rPr lang="pt-BR" b="1" dirty="0" smtClean="0"/>
              <a:t> 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Esclarecimentos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Importância da produção imobiliária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Valorização e propostas pelo equilíbrio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Documento base para construção de enunciados e </a:t>
            </a:r>
            <a:r>
              <a:rPr lang="pt-BR" dirty="0" smtClean="0"/>
              <a:t>entendimentos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Verificação e finalização de texto</a:t>
            </a:r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Agendamento de reuniões para leitura final com Secovi, CBIC e </a:t>
            </a:r>
            <a:r>
              <a:rPr lang="pt-BR" dirty="0" err="1" smtClean="0"/>
              <a:t>Ademi-RJ</a:t>
            </a:r>
            <a:r>
              <a:rPr lang="pt-BR" dirty="0" smtClean="0"/>
              <a:t> 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sz="1700" dirty="0"/>
          </a:p>
          <a:p>
            <a:r>
              <a:rPr lang="pt-BR" sz="1700" b="1" dirty="0" smtClean="0"/>
              <a:t>Lançamento </a:t>
            </a:r>
            <a:r>
              <a:rPr lang="pt-BR" sz="1700" dirty="0" smtClean="0"/>
              <a:t>–evento em Brasília – última semana de fevereiro</a:t>
            </a:r>
          </a:p>
          <a:p>
            <a:endParaRPr lang="pt-BR" sz="1700" b="1" dirty="0"/>
          </a:p>
          <a:p>
            <a:endParaRPr lang="pt-BR" sz="1700" b="1" dirty="0" smtClean="0"/>
          </a:p>
          <a:p>
            <a:r>
              <a:rPr lang="pt-BR" sz="1700" b="1" dirty="0" smtClean="0"/>
              <a:t>Agenda concatenada </a:t>
            </a:r>
            <a:r>
              <a:rPr lang="pt-BR" sz="1700" dirty="0" smtClean="0"/>
              <a:t>– lançamento, mesas, divulgação – Comitê de Comunicação</a:t>
            </a:r>
            <a:endParaRPr lang="pt-BR" sz="17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4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4905531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algn="l" defTabSz="914145"/>
            <a:r>
              <a:rPr lang="pt-BR" sz="2000" b="1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Distratos</a:t>
            </a: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– GT Judiciário - Jurisprudência</a:t>
            </a:r>
            <a:r>
              <a:rPr lang="pt-BR" sz="2000" b="1" dirty="0">
                <a:latin typeface="Arial" charset="0"/>
                <a:ea typeface="+mn-ea"/>
                <a:cs typeface="Arial" charset="0"/>
              </a:rPr>
              <a:t/>
            </a:r>
            <a:br>
              <a:rPr lang="pt-BR" sz="2000" b="1" dirty="0">
                <a:latin typeface="Arial" charset="0"/>
                <a:ea typeface="+mn-ea"/>
                <a:cs typeface="Arial" charset="0"/>
              </a:rPr>
            </a:br>
            <a:endParaRPr lang="en-US" sz="2000" b="1" dirty="0"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0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0" lvl="1"/>
            <a:r>
              <a:rPr lang="pt-BR" b="1" dirty="0" smtClean="0"/>
              <a:t>Leis </a:t>
            </a:r>
            <a:endParaRPr lang="pt-BR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Problema de origem - </a:t>
            </a:r>
            <a:r>
              <a:rPr lang="pt-BR" dirty="0" err="1"/>
              <a:t>ambigüidade</a:t>
            </a:r>
            <a:r>
              <a:rPr lang="pt-BR" dirty="0"/>
              <a:t>, reflexo de tensões </a:t>
            </a:r>
            <a:r>
              <a:rPr lang="pt-BR" dirty="0" smtClean="0"/>
              <a:t>políticas </a:t>
            </a:r>
            <a:endParaRPr lang="pt-B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Aplicação, fiscalização - insegurança do </a:t>
            </a:r>
            <a:r>
              <a:rPr lang="pt-BR" dirty="0" smtClean="0"/>
              <a:t>servidor</a:t>
            </a:r>
            <a:endParaRPr lang="pt-BR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dirty="0"/>
              <a:t>Criar núcleos que constituam entendimentos - credibilidade das </a:t>
            </a:r>
            <a:r>
              <a:rPr lang="pt-BR" dirty="0" smtClean="0"/>
              <a:t>partes</a:t>
            </a:r>
            <a:endParaRPr lang="pt-BR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dirty="0"/>
              <a:t>Formar jurisprudências estabilizadoras.</a:t>
            </a:r>
          </a:p>
          <a:p>
            <a:pPr marL="0" lvl="1"/>
            <a:endParaRPr lang="pt-BR" sz="1700" b="1" dirty="0"/>
          </a:p>
          <a:p>
            <a:pPr marL="0" lvl="1"/>
            <a:r>
              <a:rPr lang="pt-BR" b="1" dirty="0" smtClean="0"/>
              <a:t>Encontro </a:t>
            </a:r>
            <a:r>
              <a:rPr lang="pt-BR" b="1" dirty="0"/>
              <a:t>com </a:t>
            </a:r>
            <a:r>
              <a:rPr lang="pt-BR" b="1" dirty="0" err="1"/>
              <a:t>Werson</a:t>
            </a:r>
            <a:r>
              <a:rPr lang="pt-BR" b="1" dirty="0"/>
              <a:t> </a:t>
            </a:r>
            <a:r>
              <a:rPr lang="pt-BR" b="1" dirty="0" smtClean="0"/>
              <a:t>Rego </a:t>
            </a:r>
            <a:r>
              <a:rPr lang="pt-BR" dirty="0" smtClean="0"/>
              <a:t>– Conselho Deliberativo – 5/12?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0" lvl="1"/>
            <a:r>
              <a:rPr lang="pt-BR" b="1" dirty="0"/>
              <a:t>Enunciados </a:t>
            </a:r>
            <a:r>
              <a:rPr lang="pt-BR" b="1" dirty="0" smtClean="0"/>
              <a:t>ABRAINC/SECOVI </a:t>
            </a:r>
            <a:r>
              <a:rPr lang="pt-BR" dirty="0"/>
              <a:t>– entendimentos, </a:t>
            </a:r>
            <a:r>
              <a:rPr lang="pt-BR" dirty="0" smtClean="0"/>
              <a:t>contribuições </a:t>
            </a:r>
            <a:r>
              <a:rPr lang="pt-BR" dirty="0"/>
              <a:t>p/ </a:t>
            </a:r>
            <a:r>
              <a:rPr lang="pt-BR" dirty="0" smtClean="0"/>
              <a:t>Cartilha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0" lvl="1"/>
            <a:r>
              <a:rPr lang="pt-BR" b="1" dirty="0" smtClean="0"/>
              <a:t>Secovi</a:t>
            </a:r>
            <a:r>
              <a:rPr lang="pt-BR" dirty="0" smtClean="0"/>
              <a:t> – encontro com MP 3/11 -  Prioridade – Decaimento – próxima novembro</a:t>
            </a:r>
            <a:endParaRPr lang="pt-BR" dirty="0"/>
          </a:p>
          <a:p>
            <a:pPr marL="457200" lvl="2"/>
            <a:endParaRPr lang="pt-BR" dirty="0"/>
          </a:p>
          <a:p>
            <a:pPr marL="0" lvl="1"/>
            <a:r>
              <a:rPr lang="pt-BR" b="1" dirty="0"/>
              <a:t>Discussão e contribuição para a Minuta Rio de </a:t>
            </a:r>
            <a:r>
              <a:rPr lang="pt-BR" b="1" dirty="0" smtClean="0"/>
              <a:t>Janeiro</a:t>
            </a:r>
          </a:p>
          <a:p>
            <a:pPr marL="0" lvl="1"/>
            <a:endParaRPr lang="pt-BR" b="1" dirty="0"/>
          </a:p>
          <a:p>
            <a:r>
              <a:rPr lang="pt-BR" b="1" dirty="0"/>
              <a:t>Mesas com Judiciário – </a:t>
            </a:r>
            <a:r>
              <a:rPr lang="pt-BR" dirty="0"/>
              <a:t>encontro Secovi em 29/10;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Reformas </a:t>
            </a:r>
            <a:r>
              <a:rPr lang="pt-BR" dirty="0"/>
              <a:t>– </a:t>
            </a:r>
            <a:r>
              <a:rPr lang="pt-BR" dirty="0" smtClean="0"/>
              <a:t>concatenação</a:t>
            </a:r>
            <a:endParaRPr lang="pt-BR" dirty="0"/>
          </a:p>
          <a:p>
            <a:pPr marL="0" lvl="1"/>
            <a:endParaRPr lang="pt-BR" b="1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5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7633874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Relatórios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Extratos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597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algn="l" defTabSz="914145">
              <a:defRPr/>
            </a:pP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Relatórios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 e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Extratos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7" y="653729"/>
            <a:ext cx="8624887" cy="50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ABECIP (7/8) </a:t>
            </a:r>
            <a:r>
              <a:rPr lang="pt-BR" dirty="0"/>
              <a:t>– assuntos a serem levados ao Octávio e Diretoria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Detalhamento de campos crédito imobiliário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Padronização de cálculos – juros, correção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Desembolsos no final do dia, sem aplicação</a:t>
            </a:r>
          </a:p>
          <a:p>
            <a:endParaRPr lang="pt-BR" b="1" dirty="0"/>
          </a:p>
          <a:p>
            <a:r>
              <a:rPr lang="pt-BR" b="1" dirty="0" smtClean="0"/>
              <a:t>Reuniões e envios de sugestões -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Santander – </a:t>
            </a:r>
            <a:r>
              <a:rPr lang="pt-BR" dirty="0" smtClean="0"/>
              <a:t>agendamento de próxima reunião em curso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Itaú – </a:t>
            </a:r>
            <a:r>
              <a:rPr lang="pt-BR" dirty="0" smtClean="0"/>
              <a:t>agendamento de próxima reunião em curso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Bradesco – </a:t>
            </a:r>
            <a:r>
              <a:rPr lang="pt-BR" dirty="0" smtClean="0"/>
              <a:t>agendamento de próxima reunião em curso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BB – reunião recente – acompanhamento </a:t>
            </a:r>
            <a:r>
              <a:rPr lang="pt-BR" smtClean="0"/>
              <a:t>para avanços</a:t>
            </a:r>
            <a:endParaRPr lang="pt-BR" dirty="0"/>
          </a:p>
          <a:p>
            <a:pPr lvl="1"/>
            <a:endParaRPr lang="pt-BR" dirty="0"/>
          </a:p>
          <a:p>
            <a:r>
              <a:rPr lang="pt-BR" b="1" dirty="0"/>
              <a:t>Caixa </a:t>
            </a:r>
            <a:r>
              <a:rPr lang="pt-BR" dirty="0" smtClean="0"/>
              <a:t>– reuniões em 12/8 e 16/9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Envio de sugestão e nova reunião em 2/10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Banco de dados e relatório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Banco de dados: Mandar todos os dados com descrição de casos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de relatório: GT Tenda, MRV, Rossi, </a:t>
            </a:r>
            <a:r>
              <a:rPr lang="pt-BR" dirty="0" err="1" smtClean="0"/>
              <a:t>Cyrela</a:t>
            </a:r>
            <a:r>
              <a:rPr lang="pt-BR" dirty="0" smtClean="0"/>
              <a:t>, Tecnisa – enviada à Caixa, que agendará reunião</a:t>
            </a:r>
            <a:endParaRPr lang="pt-BR" dirty="0"/>
          </a:p>
          <a:p>
            <a:pPr lvl="1"/>
            <a:endParaRPr lang="pt-BR" sz="1700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7380312" y="652534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6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017352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Registros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10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algn="l" defTabSz="914145"/>
            <a:r>
              <a:rPr lang="en-US" sz="2000" b="1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Produtividade</a:t>
            </a:r>
            <a:r>
              <a:rPr lang="en-US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– </a:t>
            </a:r>
            <a:r>
              <a:rPr lang="en-US" sz="2000" b="1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desburocratização</a:t>
            </a:r>
            <a:r>
              <a:rPr lang="en-US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– </a:t>
            </a:r>
            <a:r>
              <a:rPr lang="en-US" sz="2000" b="1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Registros</a:t>
            </a:r>
            <a:r>
              <a:rPr lang="en-US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e </a:t>
            </a:r>
            <a:r>
              <a:rPr lang="en-US" sz="2000" b="1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bancos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7" y="653729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/>
              <a:t>Registro Eletrônico - Evento dia 29/9 – Bancos, Cartórios, CETIP</a:t>
            </a:r>
          </a:p>
          <a:p>
            <a:r>
              <a:rPr lang="pt-BR" sz="1600" b="1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Flauzilino: Registro Eletrônico pronto em SP, ES, PE, MT, PA, SC e RS.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Assinaturas, guarda de documentos, quadro-resumo eletrônico regulamentado, inclusão de Consórcio e CCI ok. Bancos e cartórios: não há obstáculos – falta tratamento de exceções, que só com o início de implementação poderão ter seu tratamento finalizado.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Aplicativo ARISP com ABRAINC para individualizações disponível.</a:t>
            </a:r>
          </a:p>
          <a:p>
            <a:pPr lvl="0"/>
            <a:endParaRPr lang="pt-BR" sz="1600" dirty="0"/>
          </a:p>
          <a:p>
            <a:pPr lvl="0"/>
            <a:r>
              <a:rPr lang="pt-BR" sz="1600" b="1" dirty="0"/>
              <a:t>Encaminhamentos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CETIP com ARISP </a:t>
            </a:r>
            <a:r>
              <a:rPr lang="pt-BR" sz="1600" dirty="0" smtClean="0"/>
              <a:t>e ABECIP – </a:t>
            </a:r>
            <a:r>
              <a:rPr lang="pt-BR" sz="1600" dirty="0"/>
              <a:t>proposta de fluxo/processo. </a:t>
            </a:r>
            <a:r>
              <a:rPr lang="pt-BR" sz="1600" dirty="0" smtClean="0"/>
              <a:t>Pilotos </a:t>
            </a:r>
            <a:r>
              <a:rPr lang="pt-BR" sz="1600" dirty="0"/>
              <a:t>ainda neste ano. </a:t>
            </a:r>
            <a:endParaRPr lang="pt-BR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/>
          </a:p>
          <a:p>
            <a:r>
              <a:rPr lang="pt-BR" sz="1700" b="1" dirty="0" smtClean="0"/>
              <a:t>Melhora de extratos bancários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Modelo construído com sugestões das empresas - Cyrela, Tecnisa, Rossi e MRV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Reuniões com ABECIP, Caixa, Itaú, Santander, Bradesco; agendamento BB)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Propostas enviadas – GT com bancos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r>
              <a:rPr lang="pt-BR" sz="1700" b="1" dirty="0" smtClean="0"/>
              <a:t>Crédito na venda </a:t>
            </a:r>
            <a:r>
              <a:rPr lang="pt-BR" sz="1700" dirty="0" smtClean="0"/>
              <a:t>– Itaú/CETIP – 26/11, 17h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r>
              <a:rPr lang="pt-BR" sz="1600" b="1" dirty="0"/>
              <a:t>Discussões sobre Questões Tributárias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Permuta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RET 4% em estoque vendido após entrega</a:t>
            </a:r>
          </a:p>
          <a:p>
            <a:endParaRPr lang="pt-BR" sz="1700" dirty="0" smtClean="0"/>
          </a:p>
          <a:p>
            <a:endParaRPr lang="pt-BR" sz="1700" dirty="0" smtClean="0"/>
          </a:p>
          <a:p>
            <a:endParaRPr lang="pt-BR" sz="1700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5747866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53922"/>
            <a:ext cx="8696325" cy="322750"/>
          </a:xfrm>
        </p:spPr>
        <p:txBody>
          <a:bodyPr vert="horz" lIns="0" tIns="0" rIns="0" bIns="0" rtlCol="0" anchor="t">
            <a:noAutofit/>
          </a:bodyPr>
          <a:lstStyle/>
          <a:p>
            <a:pPr algn="l" defTabSz="914145"/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Burocracia, Licenciamentos – O Custo da Burocracia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90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7" y="692509"/>
            <a:ext cx="8624887" cy="610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700" b="1" dirty="0"/>
              <a:t>Modelo </a:t>
            </a:r>
            <a:r>
              <a:rPr lang="pt-BR" sz="1700" b="1" dirty="0" smtClean="0"/>
              <a:t>simplificado para prefeitos e outros – material impresso </a:t>
            </a:r>
            <a:r>
              <a:rPr lang="pt-BR" sz="1700" b="1" dirty="0"/>
              <a:t>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Processo Declaratório – responsabilidade do proponente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Balcão Único – Curitiba, </a:t>
            </a:r>
            <a:r>
              <a:rPr lang="pt-BR" sz="1700" dirty="0" err="1"/>
              <a:t>Graprohab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Simplificação legislativa – esforço de SP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Informatização – linha BNDES, modelo Curitiba</a:t>
            </a:r>
          </a:p>
          <a:p>
            <a:endParaRPr lang="pt-BR" sz="1700" b="1" dirty="0" smtClean="0"/>
          </a:p>
          <a:p>
            <a:r>
              <a:rPr lang="pt-BR" sz="1700" b="1" dirty="0" smtClean="0"/>
              <a:t>São Paulo</a:t>
            </a: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/>
              <a:t>P</a:t>
            </a:r>
            <a:r>
              <a:rPr lang="pt-BR" sz="1700" dirty="0" err="1" smtClean="0"/>
              <a:t>erenização</a:t>
            </a:r>
            <a:r>
              <a:rPr lang="pt-BR" sz="1700" dirty="0" smtClean="0"/>
              <a:t> de melhorias: gestão, crescimento, transparência (</a:t>
            </a:r>
            <a:r>
              <a:rPr lang="pt-BR" sz="1700" dirty="0" err="1" smtClean="0"/>
              <a:t>anti-corrupção</a:t>
            </a:r>
            <a:r>
              <a:rPr lang="pt-BR" sz="17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Reunião presidentes de empresas com Prefeito Haddad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Min. Público – pacto com cartilha – segurança jurídica vs. compromisso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/>
          </a:p>
          <a:p>
            <a:r>
              <a:rPr lang="pt-BR" sz="1700" b="1" dirty="0" smtClean="0"/>
              <a:t>Frente </a:t>
            </a:r>
            <a:r>
              <a:rPr lang="pt-BR" sz="1700" b="1" dirty="0"/>
              <a:t>Nacional de Prefeitos </a:t>
            </a:r>
            <a:r>
              <a:rPr lang="pt-BR" sz="1700" dirty="0"/>
              <a:t>– </a:t>
            </a:r>
            <a:r>
              <a:rPr lang="pt-BR" sz="1700" dirty="0" smtClean="0"/>
              <a:t>reuniões 21/5 SP, 10/10</a:t>
            </a:r>
            <a:r>
              <a:rPr lang="pt-BR" sz="1700" dirty="0"/>
              <a:t> </a:t>
            </a:r>
            <a:r>
              <a:rPr lang="pt-BR" sz="1700" dirty="0" smtClean="0"/>
              <a:t>Curitiba, 10/11 Campinas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150 </a:t>
            </a:r>
            <a:r>
              <a:rPr lang="pt-BR" sz="1700" dirty="0"/>
              <a:t>prefeituras, patrocínio CBIC e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Curitiba</a:t>
            </a:r>
            <a:r>
              <a:rPr lang="pt-BR" sz="1700" dirty="0"/>
              <a:t>, POA, Joinville, Fortaleza, SP, RJ, Salvador, Goiânia, RJ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Replicar </a:t>
            </a:r>
            <a:r>
              <a:rPr lang="pt-BR" sz="1700" dirty="0"/>
              <a:t>encontros da ABRASF – Assoc. Bras. dos Secretários de Fazenda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Seguro </a:t>
            </a:r>
            <a:r>
              <a:rPr lang="pt-BR" sz="1700" dirty="0" err="1"/>
              <a:t>func</a:t>
            </a:r>
            <a:r>
              <a:rPr lang="pt-BR" sz="1700" dirty="0"/>
              <a:t>. público – produto na SUSEP à espera de um piloto – Campinas?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Ação conjunta com CBIC/ 80 Secretários de Urbanismo </a:t>
            </a:r>
            <a:r>
              <a:rPr lang="pt-BR" sz="1700" dirty="0"/>
              <a:t>-</a:t>
            </a:r>
            <a:r>
              <a:rPr lang="pt-BR" sz="1700" dirty="0" smtClean="0"/>
              <a:t> principais cidades do país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r>
              <a:rPr lang="pt-BR" sz="1700" b="1" dirty="0"/>
              <a:t>Rio de Janeiro – </a:t>
            </a:r>
            <a:r>
              <a:rPr lang="pt-BR" sz="1700" dirty="0"/>
              <a:t>Secretária Madalena </a:t>
            </a:r>
            <a:r>
              <a:rPr lang="pt-BR" sz="1700" dirty="0" smtClean="0"/>
              <a:t>– 21/5 - alternativa </a:t>
            </a:r>
            <a:r>
              <a:rPr lang="pt-BR" sz="1700" dirty="0"/>
              <a:t>para </a:t>
            </a:r>
            <a:r>
              <a:rPr lang="pt-BR" sz="1700" dirty="0" err="1" smtClean="0"/>
              <a:t>Falconi</a:t>
            </a: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r>
              <a:rPr lang="pt-BR" sz="1700" b="1" dirty="0" smtClean="0"/>
              <a:t>Porto Alegre </a:t>
            </a:r>
            <a:r>
              <a:rPr lang="pt-BR" sz="1700" dirty="0" smtClean="0"/>
              <a:t>– reunião com Secretário Cristiano Tatsch – 18/8 – proposta de modelo</a:t>
            </a:r>
          </a:p>
          <a:p>
            <a:endParaRPr lang="pt-BR" sz="1700" dirty="0"/>
          </a:p>
          <a:p>
            <a:r>
              <a:rPr lang="pt-BR" sz="1700" b="1" dirty="0" smtClean="0"/>
              <a:t>Campinas</a:t>
            </a:r>
            <a:r>
              <a:rPr lang="pt-BR" sz="1700" dirty="0" smtClean="0"/>
              <a:t> – reunião Prefeito </a:t>
            </a:r>
            <a:r>
              <a:rPr lang="pt-BR" sz="1700" dirty="0"/>
              <a:t>Jonas </a:t>
            </a:r>
            <a:r>
              <a:rPr lang="pt-BR" sz="1700" dirty="0" err="1"/>
              <a:t>Donizetti</a:t>
            </a:r>
            <a:r>
              <a:rPr lang="pt-BR" sz="1700" dirty="0"/>
              <a:t> em </a:t>
            </a:r>
            <a:r>
              <a:rPr lang="pt-BR" sz="1700" dirty="0" smtClean="0"/>
              <a:t>2/9 – integração com </a:t>
            </a:r>
            <a:r>
              <a:rPr lang="pt-BR" sz="1700" dirty="0" err="1" smtClean="0"/>
              <a:t>Comunitas</a:t>
            </a:r>
            <a:endParaRPr lang="pt-BR" sz="17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8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5176022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algn="l" defTabSz="914145">
              <a:defRPr/>
            </a:pP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Registros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encontro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em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 29/9 com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Bancos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, ARISP, CETIP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7" y="653729"/>
            <a:ext cx="8624887" cy="500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600" b="1" dirty="0" smtClean="0"/>
              <a:t>Presenças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Gilberto e Rodrigo </a:t>
            </a:r>
            <a:r>
              <a:rPr lang="pt-BR" sz="1600" dirty="0"/>
              <a:t>(Santander), Osmar Martinez (Bradesco), Carolina </a:t>
            </a:r>
            <a:r>
              <a:rPr lang="pt-BR" sz="1600" dirty="0" smtClean="0"/>
              <a:t>e </a:t>
            </a:r>
            <a:r>
              <a:rPr lang="pt-BR" sz="1600" dirty="0"/>
              <a:t>Rafael </a:t>
            </a:r>
            <a:r>
              <a:rPr lang="pt-BR" sz="1600" dirty="0" smtClean="0"/>
              <a:t>(</a:t>
            </a:r>
            <a:r>
              <a:rPr lang="pt-BR" sz="1600" dirty="0"/>
              <a:t>Itaú), Alexandre (BB), Sérgio </a:t>
            </a:r>
            <a:r>
              <a:rPr lang="pt-BR" sz="1600" dirty="0" err="1"/>
              <a:t>Cançado</a:t>
            </a:r>
            <a:r>
              <a:rPr lang="pt-BR" sz="1600" dirty="0"/>
              <a:t>, Adriano Matias, Dra. Cacilda e </a:t>
            </a:r>
            <a:r>
              <a:rPr lang="pt-BR" sz="1600" dirty="0" err="1"/>
              <a:t>Ravi</a:t>
            </a:r>
            <a:r>
              <a:rPr lang="pt-BR" sz="1600" dirty="0"/>
              <a:t> </a:t>
            </a:r>
            <a:r>
              <a:rPr lang="pt-BR" sz="1600" dirty="0" smtClean="0"/>
              <a:t>(Caixa)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Flauzilino Araújo (ARISP, IRIB), Mauro </a:t>
            </a:r>
            <a:r>
              <a:rPr lang="pt-BR" sz="1600" dirty="0"/>
              <a:t>Negrete e Miguel </a:t>
            </a:r>
            <a:r>
              <a:rPr lang="pt-BR" sz="1600" dirty="0" smtClean="0"/>
              <a:t>Frias (CETIP)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Rafael </a:t>
            </a:r>
            <a:r>
              <a:rPr lang="pt-BR" sz="1600" dirty="0"/>
              <a:t>Novellino, Mauro Bastazin, Rodrigo Medeiros, Renato Ventura e Fábio Barbagallo. </a:t>
            </a:r>
          </a:p>
          <a:p>
            <a:endParaRPr lang="pt-BR" sz="1600" dirty="0" smtClean="0"/>
          </a:p>
          <a:p>
            <a:r>
              <a:rPr lang="pt-BR" sz="1600" b="1" dirty="0" smtClean="0"/>
              <a:t>Situação</a:t>
            </a:r>
            <a:r>
              <a:rPr lang="pt-BR" sz="1600" b="1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Flauzilino: Registro </a:t>
            </a:r>
            <a:r>
              <a:rPr lang="pt-BR" sz="1600" dirty="0"/>
              <a:t>Eletrônico </a:t>
            </a:r>
            <a:r>
              <a:rPr lang="pt-BR" sz="1600" dirty="0" smtClean="0"/>
              <a:t>pronto em SP</a:t>
            </a:r>
            <a:r>
              <a:rPr lang="pt-BR" sz="1600" dirty="0"/>
              <a:t>, ES, PE, MT, PA, SC e RS. </a:t>
            </a:r>
            <a:endParaRPr lang="pt-BR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Assinaturas, guarda </a:t>
            </a:r>
            <a:r>
              <a:rPr lang="pt-BR" sz="1600" dirty="0"/>
              <a:t>de </a:t>
            </a:r>
            <a:r>
              <a:rPr lang="pt-BR" sz="1600" dirty="0" smtClean="0"/>
              <a:t>documentos, quadro-resumo </a:t>
            </a:r>
            <a:r>
              <a:rPr lang="pt-BR" sz="1600" dirty="0"/>
              <a:t>eletrônico </a:t>
            </a:r>
            <a:r>
              <a:rPr lang="pt-BR" sz="1600" dirty="0" smtClean="0"/>
              <a:t>regulamentado, inclusão de Consórcio </a:t>
            </a:r>
            <a:r>
              <a:rPr lang="pt-BR" sz="1600" dirty="0"/>
              <a:t>e </a:t>
            </a:r>
            <a:r>
              <a:rPr lang="pt-BR" sz="1600" dirty="0" smtClean="0"/>
              <a:t>CCI ok. Bancos e cartórios: não há obstáculos – falta tratamento </a:t>
            </a:r>
            <a:r>
              <a:rPr lang="pt-BR" sz="1600" dirty="0"/>
              <a:t>de exceções, que só com o início de implementação poderão ter seu tratamento </a:t>
            </a:r>
            <a:r>
              <a:rPr lang="pt-BR" sz="1600" dirty="0" smtClean="0"/>
              <a:t>finalizado.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Aplicativo ARISP com ABRAINC </a:t>
            </a:r>
            <a:r>
              <a:rPr lang="pt-BR" sz="1600" dirty="0"/>
              <a:t>para </a:t>
            </a:r>
            <a:r>
              <a:rPr lang="pt-BR" sz="1600" dirty="0" smtClean="0"/>
              <a:t>individualizações disponível.</a:t>
            </a:r>
            <a:endParaRPr lang="pt-BR" sz="1600" dirty="0"/>
          </a:p>
          <a:p>
            <a:pPr lvl="0"/>
            <a:endParaRPr lang="pt-BR" sz="1600" dirty="0" smtClean="0"/>
          </a:p>
          <a:p>
            <a:pPr lvl="0"/>
            <a:r>
              <a:rPr lang="pt-BR" sz="1600" b="1" dirty="0" smtClean="0"/>
              <a:t>Encaminhamentos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CETIP com ARISP – proposta de fluxo/processo</a:t>
            </a:r>
            <a:r>
              <a:rPr lang="pt-BR" sz="1600" dirty="0"/>
              <a:t>. </a:t>
            </a:r>
            <a:r>
              <a:rPr lang="pt-BR" sz="1600" dirty="0" smtClean="0"/>
              <a:t>Apresentação em prazo de 2 semanas -  -  antes será </a:t>
            </a:r>
            <a:r>
              <a:rPr lang="pt-BR" sz="1600" dirty="0"/>
              <a:t>referendado por </a:t>
            </a:r>
            <a:r>
              <a:rPr lang="pt-BR" sz="1600" dirty="0" smtClean="0"/>
              <a:t>GT dos </a:t>
            </a:r>
            <a:r>
              <a:rPr lang="pt-BR" sz="1600" dirty="0"/>
              <a:t>bancos, com Adriano (Caixa), Rodrigo (Santander) e Carolina (Itaú) e à </a:t>
            </a:r>
            <a:r>
              <a:rPr lang="pt-BR" sz="1600" dirty="0" smtClean="0"/>
              <a:t>ABECIP.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Mapear Pilotos </a:t>
            </a:r>
            <a:r>
              <a:rPr lang="pt-BR" sz="1600" dirty="0"/>
              <a:t>ainda neste ano. </a:t>
            </a:r>
            <a:r>
              <a:rPr lang="pt-BR" sz="1600" dirty="0" smtClean="0"/>
              <a:t>Definir universo </a:t>
            </a:r>
            <a:r>
              <a:rPr lang="pt-BR" sz="1600" dirty="0"/>
              <a:t>para este piloto, com </a:t>
            </a:r>
            <a:r>
              <a:rPr lang="pt-BR" sz="1600" dirty="0" err="1"/>
              <a:t>excepcionalizações</a:t>
            </a:r>
            <a:r>
              <a:rPr lang="pt-BR" sz="1600" dirty="0"/>
              <a:t> </a:t>
            </a:r>
            <a:r>
              <a:rPr lang="pt-BR" sz="1600" dirty="0" smtClean="0"/>
              <a:t>p/ </a:t>
            </a:r>
            <a:r>
              <a:rPr lang="pt-BR" sz="1600" dirty="0"/>
              <a:t>fases </a:t>
            </a:r>
            <a:r>
              <a:rPr lang="pt-BR" sz="1600" dirty="0" smtClean="0"/>
              <a:t>posteriores</a:t>
            </a: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1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7380312" y="652534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9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026086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27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CETIP 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6/8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376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9081640" cy="368890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9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CETIP –30/9 – T</a:t>
            </a:r>
            <a:r>
              <a:rPr lang="pt-BR" sz="1900" dirty="0" err="1" smtClean="0">
                <a:solidFill>
                  <a:schemeClr val="tx1"/>
                </a:solidFill>
              </a:rPr>
              <a:t>ecnisa</a:t>
            </a:r>
            <a:r>
              <a:rPr lang="pt-BR" sz="1900" dirty="0" smtClean="0">
                <a:solidFill>
                  <a:schemeClr val="tx1"/>
                </a:solidFill>
              </a:rPr>
              <a:t>, Rossi, </a:t>
            </a:r>
            <a:r>
              <a:rPr lang="pt-BR" sz="1900" smtClean="0">
                <a:solidFill>
                  <a:schemeClr val="tx1"/>
                </a:solidFill>
              </a:rPr>
              <a:t>Cetip, </a:t>
            </a:r>
            <a:r>
              <a:rPr lang="pt-BR" sz="1900" dirty="0">
                <a:solidFill>
                  <a:schemeClr val="tx1"/>
                </a:solidFill>
              </a:rPr>
              <a:t>ABRAINC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480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600" b="1" dirty="0" smtClean="0"/>
              <a:t>Objetivos </a:t>
            </a:r>
            <a:r>
              <a:rPr lang="pt-BR" sz="1600" b="1" dirty="0"/>
              <a:t>da 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Auxílio </a:t>
            </a:r>
            <a:r>
              <a:rPr lang="pt-BR" sz="1600" dirty="0"/>
              <a:t>na decisão de crédito, </a:t>
            </a:r>
            <a:r>
              <a:rPr lang="pt-BR" sz="1600" dirty="0" smtClean="0"/>
              <a:t>com identificação </a:t>
            </a:r>
            <a:r>
              <a:rPr lang="pt-BR" sz="1600" dirty="0"/>
              <a:t>de </a:t>
            </a:r>
            <a:r>
              <a:rPr lang="pt-BR" sz="1600" i="1" dirty="0" err="1" smtClean="0"/>
              <a:t>flippers</a:t>
            </a:r>
            <a:r>
              <a:rPr lang="pt-BR" sz="1600" dirty="0" smtClean="0"/>
              <a:t> e enriquecimento de informações – </a:t>
            </a:r>
            <a:r>
              <a:rPr lang="pt-BR" sz="1600" dirty="0" err="1" smtClean="0"/>
              <a:t>ex</a:t>
            </a:r>
            <a:r>
              <a:rPr lang="pt-BR" sz="1600" dirty="0" smtClean="0"/>
              <a:t>: acoplamento a banco para obtenção de sua visão sobre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Verificação de possibilidade de custo/benefício para ambas as partes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Dados a serem enviados e informações a serem disponibilizadas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sz="1600" b="1" dirty="0" smtClean="0"/>
              <a:t>O futuro dos processos – consultoria CETIP?</a:t>
            </a:r>
          </a:p>
          <a:p>
            <a:r>
              <a:rPr lang="pt-BR" dirty="0"/>
              <a:t> </a:t>
            </a:r>
          </a:p>
          <a:p>
            <a:r>
              <a:rPr lang="pt-BR" sz="1600" b="1" dirty="0"/>
              <a:t>Autorização dos clientes para criação da 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Carga inicial (legado) -  incorporadoras:  eventos e cláusula que para que  informações referentes a contratos assinados possam ser enviadas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Futuras contratações: </a:t>
            </a:r>
            <a:r>
              <a:rPr lang="pt-BR" sz="1600" dirty="0" smtClean="0"/>
              <a:t>cláusula </a:t>
            </a:r>
            <a:r>
              <a:rPr lang="pt-BR" sz="1600" dirty="0"/>
              <a:t>que autoriza a utilização das </a:t>
            </a:r>
            <a:r>
              <a:rPr lang="pt-BR" sz="1600" dirty="0" smtClean="0"/>
              <a:t>informações. Alcides/Tecnisa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Acompanhamento </a:t>
            </a:r>
            <a:r>
              <a:rPr lang="pt-BR" sz="1600" dirty="0"/>
              <a:t>- eventos após a assinatura (distrato, entrega chaves, pedido de crédito negado, última consulta à base, etc. Incorporadoras: eventos, informações enviadas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sz="1600" b="1" dirty="0" smtClean="0"/>
              <a:t>Acesso </a:t>
            </a:r>
            <a:r>
              <a:rPr lang="pt-BR" sz="1600" b="1" dirty="0"/>
              <a:t>à base e regras de uso: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Solução para robôs p/  </a:t>
            </a:r>
            <a:r>
              <a:rPr lang="pt-BR" sz="1600" dirty="0"/>
              <a:t>consultas às bases </a:t>
            </a:r>
            <a:r>
              <a:rPr lang="pt-BR" sz="1600" dirty="0" smtClean="0"/>
              <a:t>externas e consulta em tela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Acesso </a:t>
            </a:r>
            <a:r>
              <a:rPr lang="pt-BR" sz="1600" dirty="0"/>
              <a:t>à base </a:t>
            </a:r>
            <a:r>
              <a:rPr lang="pt-BR" sz="1600" dirty="0" smtClean="0"/>
              <a:t>p/ </a:t>
            </a:r>
            <a:r>
              <a:rPr lang="pt-BR" sz="1600" dirty="0"/>
              <a:t>funcionários das incorporadoras que alimentarem a </a:t>
            </a:r>
            <a:r>
              <a:rPr lang="pt-BR" sz="1600" dirty="0" smtClean="0"/>
              <a:t>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Regras </a:t>
            </a:r>
            <a:r>
              <a:rPr lang="pt-BR" sz="1600" dirty="0"/>
              <a:t>de utilização e alimentação e atualização </a:t>
            </a:r>
            <a:r>
              <a:rPr lang="pt-BR" sz="1600" dirty="0" smtClean="0"/>
              <a:t>p/ identificar mau uso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118461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Defesa da Concorrência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6755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Defesa da Concorrência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</a:t>
            </a:r>
            <a:r>
              <a:rPr lang="pt-BR" sz="1700"/>
              <a:t>) </a:t>
            </a:r>
            <a:r>
              <a:rPr lang="pt-BR" sz="170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289878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366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Informações FIPE – apresentação de 1º relatório </a:t>
            </a:r>
            <a:r>
              <a:rPr lang="pt-BR" dirty="0" smtClean="0"/>
              <a:t>– 16h às 16:30h </a:t>
            </a:r>
            <a:endParaRPr lang="pt-BR" dirty="0"/>
          </a:p>
          <a:p>
            <a:r>
              <a:rPr lang="pt-BR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</a:t>
            </a:r>
            <a:r>
              <a:rPr lang="pt-BR" b="1" dirty="0"/>
              <a:t>de Negócios, </a:t>
            </a:r>
            <a:r>
              <a:rPr lang="pt-BR" b="1" dirty="0" err="1" smtClean="0"/>
              <a:t>Distratos</a:t>
            </a:r>
            <a:r>
              <a:rPr lang="pt-BR" b="1" dirty="0" smtClean="0"/>
              <a:t> </a:t>
            </a:r>
            <a:r>
              <a:rPr lang="pt-BR" dirty="0" smtClean="0"/>
              <a:t>- 16:30h às 17h</a:t>
            </a:r>
            <a:endParaRPr lang="pt-BR" dirty="0"/>
          </a:p>
          <a:p>
            <a:r>
              <a:rPr lang="pt-BR" dirty="0"/>
              <a:t> 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Atualizações</a:t>
            </a:r>
            <a:r>
              <a:rPr lang="pt-BR" dirty="0" smtClean="0"/>
              <a:t> – 17h às 17:30h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Registro </a:t>
            </a:r>
            <a:r>
              <a:rPr lang="pt-BR" dirty="0"/>
              <a:t>Eletrônico, desbloqueio de </a:t>
            </a:r>
            <a:r>
              <a:rPr lang="pt-BR" dirty="0" smtClean="0"/>
              <a:t>recursos</a:t>
            </a:r>
            <a:r>
              <a:rPr lang="pt-BR" dirty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Aperfeiçoamentos </a:t>
            </a:r>
            <a:r>
              <a:rPr lang="pt-BR" dirty="0"/>
              <a:t>de relatórios </a:t>
            </a:r>
            <a:r>
              <a:rPr lang="pt-BR" dirty="0" smtClean="0"/>
              <a:t>bancários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Questões tributárias -  </a:t>
            </a:r>
            <a:r>
              <a:rPr lang="pt-BR" dirty="0"/>
              <a:t>Tributação na </a:t>
            </a:r>
            <a:r>
              <a:rPr lang="pt-BR" dirty="0" smtClean="0"/>
              <a:t>Permuta, RET </a:t>
            </a:r>
            <a:r>
              <a:rPr lang="pt-BR" dirty="0"/>
              <a:t>4% e os estoques</a:t>
            </a:r>
          </a:p>
          <a:p>
            <a:r>
              <a:rPr lang="pt-BR" dirty="0"/>
              <a:t> 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78318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67307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/>
            <a:endParaRPr lang="en-US" sz="2400" b="1" dirty="0">
              <a:sym typeface="Helvetica" charset="0"/>
            </a:endParaRPr>
          </a:p>
          <a:p>
            <a:pPr algn="ctr"/>
            <a:endParaRPr lang="en-US" sz="2400" b="1" dirty="0">
              <a:sym typeface="Helvetica" charset="0"/>
            </a:endParaRPr>
          </a:p>
          <a:p>
            <a:pPr algn="ctr"/>
            <a:endParaRPr lang="en-US" sz="2400" b="1" dirty="0">
              <a:sym typeface="Helvetica" charset="0"/>
            </a:endParaRPr>
          </a:p>
          <a:p>
            <a:pPr algn="ctr"/>
            <a:endParaRPr lang="en-US" sz="2400" b="1" dirty="0">
              <a:sym typeface="Helvetica" charset="0"/>
            </a:endParaRPr>
          </a:p>
          <a:p>
            <a:pPr algn="ctr"/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Informações</a:t>
            </a:r>
            <a:r>
              <a:rPr lang="en-US" sz="2400" b="1" dirty="0">
                <a:sym typeface="Helvetica" charset="0"/>
              </a:rPr>
              <a:t> </a:t>
            </a: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sobre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o setor – </a:t>
            </a:r>
          </a:p>
          <a:p>
            <a:pPr algn="ctr"/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/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Dados FIPE </a:t>
            </a:r>
          </a:p>
          <a:p>
            <a:pPr algn="ctr"/>
            <a:endParaRPr lang="en-US" sz="2400" b="1" dirty="0">
              <a:sym typeface="Helvetica" charset="0"/>
            </a:endParaRPr>
          </a:p>
          <a:p>
            <a:pPr algn="ctr"/>
            <a:endParaRPr lang="en-US" sz="2400" b="1" dirty="0">
              <a:sym typeface="Helvetica" charset="0"/>
            </a:endParaRPr>
          </a:p>
          <a:p>
            <a:pPr algn="ctr"/>
            <a:endParaRPr lang="en-US" sz="2400" b="1" dirty="0">
              <a:sym typeface="Helvetica" charset="0"/>
            </a:endParaRPr>
          </a:p>
          <a:p>
            <a:pPr algn="ctr"/>
            <a:endParaRPr lang="en-US" sz="2400" b="1" dirty="0">
              <a:sym typeface="Helvetica" charset="0"/>
            </a:endParaRPr>
          </a:p>
          <a:p>
            <a:pPr algn="ctr"/>
            <a:endParaRPr lang="en-US" sz="2400" b="1" dirty="0">
              <a:sym typeface="Helvetica" charset="0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22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202013"/>
            <a:ext cx="17652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defTabSz="914145" eaLnBrk="0" hangingPunct="0"/>
            <a:r>
              <a:rPr lang="pt-BR" sz="2000" b="1" dirty="0"/>
              <a:t>Status - FIPE</a:t>
            </a:r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8543169" y="6525344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</a:t>
            </a:r>
            <a:endParaRPr lang="pt-BR" sz="1050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/>
          </p:nvPr>
        </p:nvGraphicFramePr>
        <p:xfrm>
          <a:off x="61913" y="976313"/>
          <a:ext cx="9020175" cy="490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r:id="rId5" imgW="9020222" imgH="4905388" progId="Excel.Sheet.12">
                  <p:embed/>
                </p:oleObj>
              </mc:Choice>
              <mc:Fallback>
                <p:oleObj name="Worksheet" r:id="rId5" imgW="9020222" imgH="490538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913" y="976313"/>
                        <a:ext cx="9020175" cy="4905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1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83568" y="1124744"/>
            <a:ext cx="7697787" cy="388824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Modelo de Negócios, </a:t>
            </a:r>
            <a:r>
              <a:rPr lang="pt-BR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Distratos</a:t>
            </a:r>
            <a:r>
              <a:rPr lang="pt-BR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, Modelo de Vendas</a:t>
            </a:r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 smtClean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 </a:t>
            </a:r>
          </a:p>
          <a:p>
            <a:pPr>
              <a:defRPr/>
            </a:pPr>
            <a:endParaRPr lang="pt-BR" sz="2400" b="1" dirty="0"/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83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8" y="137436"/>
            <a:ext cx="8696325" cy="171938"/>
          </a:xfrm>
        </p:spPr>
        <p:txBody>
          <a:bodyPr vert="horz" lIns="0" tIns="0" rIns="0" bIns="0" rtlCol="0" anchor="t">
            <a:noAutofit/>
          </a:bodyPr>
          <a:lstStyle/>
          <a:p>
            <a:pPr defTabSz="914145"/>
            <a:r>
              <a:rPr lang="pt-BR" sz="2000" b="1" dirty="0">
                <a:latin typeface="Arial" charset="0"/>
                <a:ea typeface="+mn-ea"/>
                <a:cs typeface="Arial" charset="0"/>
              </a:rPr>
              <a:t>Modelo de vendas – aproximação com o MP</a:t>
            </a:r>
            <a:br>
              <a:rPr lang="pt-BR" sz="2000" b="1" dirty="0">
                <a:latin typeface="Arial" charset="0"/>
                <a:ea typeface="+mn-ea"/>
                <a:cs typeface="Arial" charset="0"/>
              </a:rPr>
            </a:b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6266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/>
          </a:p>
          <a:p>
            <a:endParaRPr lang="pt-BR" sz="1700" b="1" dirty="0" smtClean="0"/>
          </a:p>
          <a:p>
            <a:endParaRPr lang="pt-BR" sz="1700" b="1" dirty="0"/>
          </a:p>
          <a:p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pPr lvl="0"/>
            <a:r>
              <a:rPr lang="pt-BR" sz="1700" b="1" dirty="0" smtClean="0"/>
              <a:t>MRV e HM viraram chave. Questões trabalhistas -  Marcos Lopes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Lei Complementar – a partir de 1/1/2015 – Supersimples - 6% até R$ 180 mil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Corretores Associados – PL Edinho Bentes aprovado na Câmara; agora Senado</a:t>
            </a:r>
          </a:p>
          <a:p>
            <a:r>
              <a:rPr lang="pt-BR" sz="1700" dirty="0" smtClean="0"/>
              <a:t>(Loteamento Fechado também aprovado na Câmara)</a:t>
            </a:r>
          </a:p>
          <a:p>
            <a:pPr lvl="0"/>
            <a:endParaRPr lang="pt-BR" sz="1700" b="1" dirty="0"/>
          </a:p>
          <a:p>
            <a:pPr lvl="0"/>
            <a:r>
              <a:rPr lang="pt-BR" sz="1700" b="1" dirty="0" smtClean="0"/>
              <a:t>Acórdão Turma Uniformização TJ-SP – com previsão contratual, CA</a:t>
            </a:r>
          </a:p>
          <a:p>
            <a:pPr lvl="0"/>
            <a:endParaRPr lang="pt-BR" sz="1700" b="1" dirty="0" smtClean="0"/>
          </a:p>
          <a:p>
            <a:pPr lvl="0"/>
            <a:r>
              <a:rPr lang="pt-BR" sz="1700" b="1" dirty="0" smtClean="0"/>
              <a:t>SJRP -  </a:t>
            </a:r>
            <a:r>
              <a:rPr lang="pt-BR" sz="1700" dirty="0" smtClean="0"/>
              <a:t>Gurupi e Redentora – Corretagem não apartada</a:t>
            </a:r>
          </a:p>
          <a:p>
            <a:pPr lvl="0"/>
            <a:endParaRPr lang="pt-BR" sz="1700" b="1" dirty="0"/>
          </a:p>
          <a:p>
            <a:pPr lvl="0"/>
            <a:r>
              <a:rPr lang="pt-BR" sz="1700" b="1" dirty="0" smtClean="0"/>
              <a:t>Autuação </a:t>
            </a:r>
            <a:r>
              <a:rPr lang="pt-BR" sz="1700" b="1" dirty="0"/>
              <a:t>INSS – Brasília, </a:t>
            </a:r>
            <a:r>
              <a:rPr lang="pt-BR" sz="1700" b="1" dirty="0" smtClean="0"/>
              <a:t>Porto Alegre; </a:t>
            </a:r>
            <a:r>
              <a:rPr lang="pt-BR" sz="1700" b="1" dirty="0"/>
              <a:t>decisões contrárias </a:t>
            </a:r>
            <a:r>
              <a:rPr lang="pt-BR" sz="1700" b="1" dirty="0" smtClean="0"/>
              <a:t>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Ainda não alinhamento para retomada de discussão</a:t>
            </a:r>
            <a:endParaRPr lang="pt-BR" sz="1700" dirty="0"/>
          </a:p>
          <a:p>
            <a:pPr lvl="0"/>
            <a:endParaRPr lang="pt-BR" sz="1700" b="1" dirty="0"/>
          </a:p>
          <a:p>
            <a:pPr lvl="0"/>
            <a:r>
              <a:rPr lang="pt-BR" sz="1700" b="1" dirty="0"/>
              <a:t>Minuta-padrão RJ – </a:t>
            </a:r>
            <a:r>
              <a:rPr lang="pt-BR" sz="1700" dirty="0"/>
              <a:t>apresentação Comitê Jurídico ABRAINC – 21/10 – Dr. Maury, Dr. </a:t>
            </a:r>
            <a:r>
              <a:rPr lang="pt-BR" sz="1700" dirty="0" err="1"/>
              <a:t>Werson</a:t>
            </a:r>
            <a:r>
              <a:rPr lang="pt-BR" sz="1700" dirty="0"/>
              <a:t> Rego, </a:t>
            </a:r>
            <a:r>
              <a:rPr lang="pt-BR" sz="1700" dirty="0" err="1"/>
              <a:t>Murillo</a:t>
            </a:r>
            <a:r>
              <a:rPr lang="pt-BR" sz="1700" dirty="0"/>
              <a:t> </a:t>
            </a:r>
            <a:r>
              <a:rPr lang="pt-BR" sz="1700" dirty="0" err="1"/>
              <a:t>Allevato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Judiciário: na dúvida, defesa do + frágil.  </a:t>
            </a:r>
            <a:r>
              <a:rPr lang="pt-BR" sz="1600" dirty="0" err="1"/>
              <a:t>Auto-regulação</a:t>
            </a:r>
            <a:r>
              <a:rPr lang="pt-BR" sz="1600" dirty="0"/>
              <a:t> e </a:t>
            </a:r>
            <a:r>
              <a:rPr lang="pt-BR" sz="1600" dirty="0" err="1"/>
              <a:t>desjudicialização</a:t>
            </a:r>
            <a:r>
              <a:rPr lang="pt-BR" sz="1600" dirty="0"/>
              <a:t> por equilíbrio.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RJ-CNJ-MJ- estados. Apresentação reunião </a:t>
            </a:r>
            <a:r>
              <a:rPr lang="pt-BR" sz="1600" dirty="0" smtClean="0"/>
              <a:t>CD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Participação efetiva para correção de pontos controversos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sz="1600" b="1" smtClean="0"/>
              <a:t>Um </a:t>
            </a:r>
            <a:r>
              <a:rPr lang="pt-BR" sz="1600" b="1" dirty="0"/>
              <a:t>novo modelo é </a:t>
            </a:r>
            <a:r>
              <a:rPr lang="pt-BR" sz="1600" b="1"/>
              <a:t>possível</a:t>
            </a:r>
            <a:r>
              <a:rPr lang="pt-BR" sz="1600" b="1" smtClean="0"/>
              <a:t>?</a:t>
            </a:r>
            <a:endParaRPr lang="pt-BR" sz="2000" b="1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5" y="764706"/>
            <a:ext cx="8624887" cy="58814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sz="1700" b="1" dirty="0"/>
              <a:t>C</a:t>
            </a:r>
            <a:r>
              <a:rPr lang="pt-BR" sz="1700" b="1" dirty="0" smtClean="0"/>
              <a:t>ontratação pela empresa, </a:t>
            </a:r>
            <a:r>
              <a:rPr lang="pt-BR" sz="1700" b="1" dirty="0"/>
              <a:t>apesar de carregar maiores custos iniciais, tem reflexos positivos no médio e longo prazo para </a:t>
            </a:r>
            <a:r>
              <a:rPr lang="pt-BR" sz="1700" b="1" dirty="0" smtClean="0"/>
              <a:t>associadas </a:t>
            </a:r>
            <a:r>
              <a:rPr lang="pt-BR" sz="1700" b="1" dirty="0"/>
              <a:t>e para o setor.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2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646913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algn="l" defTabSz="914145"/>
            <a:r>
              <a:rPr lang="pt-BR" sz="2000" b="1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Distratos</a:t>
            </a: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- </a:t>
            </a: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Para minimizar efeitos de forma imediata</a:t>
            </a:r>
            <a:r>
              <a:rPr lang="pt-BR" sz="2000" b="1" dirty="0">
                <a:latin typeface="Arial" charset="0"/>
                <a:ea typeface="+mn-ea"/>
                <a:cs typeface="Arial" charset="0"/>
              </a:rPr>
              <a:t/>
            </a:r>
            <a:br>
              <a:rPr lang="pt-BR" sz="2000" b="1" dirty="0">
                <a:latin typeface="Arial" charset="0"/>
                <a:ea typeface="+mn-ea"/>
                <a:cs typeface="Arial" charset="0"/>
              </a:rPr>
            </a:br>
            <a:endParaRPr lang="en-US" sz="2000" b="1" dirty="0"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62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u="sng" dirty="0" smtClean="0"/>
              <a:t>1 - Concessão de crédito</a:t>
            </a:r>
            <a:r>
              <a:rPr lang="pt-BR" sz="1700" b="1" dirty="0" smtClean="0"/>
              <a:t> - Comitê </a:t>
            </a:r>
            <a:r>
              <a:rPr lang="pt-BR" sz="1700" b="1" dirty="0"/>
              <a:t>Financeiro </a:t>
            </a:r>
            <a:r>
              <a:rPr lang="pt-BR" sz="1700" b="1" dirty="0" smtClean="0"/>
              <a:t>ABRAINC</a:t>
            </a:r>
            <a:endParaRPr lang="pt-BR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Ratings/ Integração com informações de </a:t>
            </a:r>
            <a:r>
              <a:rPr lang="pt-BR" sz="1700" dirty="0" smtClean="0"/>
              <a:t>crédito - CETIP – Gafisa, </a:t>
            </a:r>
            <a:r>
              <a:rPr lang="pt-BR" sz="1700" dirty="0" err="1" smtClean="0"/>
              <a:t>Cyrela</a:t>
            </a:r>
            <a:r>
              <a:rPr lang="pt-BR" sz="1700" dirty="0" smtClean="0"/>
              <a:t>, Rossi. 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Reunião com CETIP e Diretoria de Crédito Itaú em 14/11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sz="1700" b="1" dirty="0" smtClean="0"/>
              <a:t>2 </a:t>
            </a:r>
            <a:r>
              <a:rPr lang="pt-BR" sz="1700" b="1" dirty="0"/>
              <a:t>- </a:t>
            </a:r>
            <a:r>
              <a:rPr lang="pt-BR" sz="1700" b="1" u="sng" dirty="0"/>
              <a:t>Modelo de Negócios/ </a:t>
            </a:r>
            <a:r>
              <a:rPr lang="pt-BR" sz="1700" b="1" u="sng" dirty="0" smtClean="0"/>
              <a:t>Bancos</a:t>
            </a:r>
            <a:endParaRPr lang="pt-BR" sz="1700" b="1" u="sng" dirty="0"/>
          </a:p>
          <a:p>
            <a:r>
              <a:rPr lang="pt-BR" sz="1700" b="1" dirty="0"/>
              <a:t>GT - </a:t>
            </a:r>
            <a:r>
              <a:rPr lang="pt-BR" sz="1700" dirty="0"/>
              <a:t>Rafael Novellino, Marcelo Borges, Carlos </a:t>
            </a:r>
            <a:r>
              <a:rPr lang="pt-BR" sz="1700" dirty="0" err="1"/>
              <a:t>Piani</a:t>
            </a:r>
            <a:r>
              <a:rPr lang="pt-BR" sz="1700" dirty="0"/>
              <a:t>, Rodrigo Luna, Gafisa, </a:t>
            </a:r>
            <a:r>
              <a:rPr lang="pt-BR" sz="1700" dirty="0" smtClean="0"/>
              <a:t>ABRAINC</a:t>
            </a:r>
            <a:endParaRPr lang="pt-BR" sz="17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/>
              <a:t>Repasse antecipado </a:t>
            </a:r>
            <a:r>
              <a:rPr lang="pt-BR" sz="1700" dirty="0"/>
              <a:t>– piloto em curso – reunião </a:t>
            </a:r>
            <a:r>
              <a:rPr lang="pt-BR" sz="1700" dirty="0" smtClean="0"/>
              <a:t>4/11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/>
              <a:t>Discussão sobre médio prazo </a:t>
            </a:r>
            <a:r>
              <a:rPr lang="pt-BR" sz="1700" dirty="0"/>
              <a:t>- processos</a:t>
            </a:r>
          </a:p>
          <a:p>
            <a:endParaRPr lang="pt-BR" sz="1700" dirty="0"/>
          </a:p>
          <a:p>
            <a:r>
              <a:rPr lang="pt-BR" sz="1700" b="1" dirty="0"/>
              <a:t>3</a:t>
            </a:r>
            <a:r>
              <a:rPr lang="pt-BR" sz="1700" b="1" dirty="0" smtClean="0"/>
              <a:t> </a:t>
            </a:r>
            <a:r>
              <a:rPr lang="pt-BR" sz="1700" b="1" dirty="0"/>
              <a:t>- </a:t>
            </a:r>
            <a:r>
              <a:rPr lang="pt-BR" sz="1700" b="1" u="sng" dirty="0"/>
              <a:t>Ajustes legislativos</a:t>
            </a:r>
            <a:r>
              <a:rPr lang="pt-BR" sz="1700" b="1" dirty="0"/>
              <a:t> – GT Legislativo - </a:t>
            </a:r>
            <a:r>
              <a:rPr lang="pt-BR" sz="1700" dirty="0"/>
              <a:t>Rubens </a:t>
            </a:r>
            <a:r>
              <a:rPr lang="pt-BR" sz="1700" dirty="0" err="1"/>
              <a:t>Menin</a:t>
            </a:r>
            <a:r>
              <a:rPr lang="pt-BR" sz="1700" dirty="0"/>
              <a:t>, Flavio </a:t>
            </a:r>
            <a:r>
              <a:rPr lang="pt-BR" sz="1700" dirty="0" err="1"/>
              <a:t>Zarzur</a:t>
            </a:r>
            <a:r>
              <a:rPr lang="pt-BR" sz="1700" dirty="0"/>
              <a:t>, Ronaldo Cury, Claudio Bernardes, ABRAINC, Luiz Fernando </a:t>
            </a:r>
            <a:r>
              <a:rPr lang="pt-BR" sz="1700" dirty="0" smtClean="0"/>
              <a:t>Moura</a:t>
            </a:r>
            <a:endParaRPr lang="pt-BR" sz="17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/>
              <a:t>Imagem </a:t>
            </a:r>
            <a:r>
              <a:rPr lang="pt-BR" sz="1700" b="1" dirty="0"/>
              <a:t>do setor e esclarecimentos </a:t>
            </a:r>
            <a:r>
              <a:rPr lang="pt-BR" sz="1700" dirty="0"/>
              <a:t>– Cartilha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/>
              <a:t>Definições </a:t>
            </a:r>
            <a:r>
              <a:rPr lang="pt-BR" sz="1700" b="1" dirty="0"/>
              <a:t>legais sobre retenção </a:t>
            </a:r>
            <a:r>
              <a:rPr lang="pt-BR" sz="1700" dirty="0"/>
              <a:t>– trabalho proativo com Legislativo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Empresas ABRAINC – 44 Deputados Federais e 6 Senadores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Plano de Acompanhamento ABRAINC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Plano de acompanhamento com Secovi e CBIC: definições, </a:t>
            </a:r>
            <a:r>
              <a:rPr lang="pt-BR" dirty="0" smtClean="0"/>
              <a:t>implementação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sz="1700" b="1" u="sng" dirty="0"/>
              <a:t>4 - Jurisprudência</a:t>
            </a:r>
            <a:r>
              <a:rPr lang="pt-BR" sz="1700" b="1" dirty="0"/>
              <a:t> - GT Judiciário com Comitê Jurídico ABRAINC – cont.</a:t>
            </a:r>
          </a:p>
          <a:p>
            <a:r>
              <a:rPr lang="pt-BR" sz="1700" b="1" dirty="0"/>
              <a:t>GT Judiciário -  </a:t>
            </a:r>
            <a:r>
              <a:rPr lang="pt-BR" sz="1700" dirty="0"/>
              <a:t>Claudio Carvalho, MF, JC </a:t>
            </a:r>
            <a:r>
              <a:rPr lang="pt-BR" sz="1700" dirty="0" err="1"/>
              <a:t>Lazaretti</a:t>
            </a:r>
            <a:r>
              <a:rPr lang="pt-BR" sz="1700" dirty="0"/>
              <a:t>, Denise, VL, CB, LFM, ABRAINC</a:t>
            </a:r>
            <a:endParaRPr lang="pt-BR" sz="17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sz="1700" dirty="0" smtClean="0"/>
              <a:t> </a:t>
            </a:r>
            <a:endParaRPr lang="pt-BR" sz="1700" b="1" u="sng" dirty="0"/>
          </a:p>
        </p:txBody>
      </p:sp>
      <p:sp>
        <p:nvSpPr>
          <p:cNvPr id="7" name="CaixaDeTexto 6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3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2339070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35220</TotalTime>
  <Words>1087</Words>
  <Application>Microsoft Office PowerPoint</Application>
  <PresentationFormat>Apresentação na tela (4:3)</PresentationFormat>
  <Paragraphs>283</Paragraphs>
  <Slides>19</Slides>
  <Notes>6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Helvetica</vt:lpstr>
      <vt:lpstr>Tahoma</vt:lpstr>
      <vt:lpstr>Design padrão</vt:lpstr>
      <vt:lpstr>Worksheet</vt:lpstr>
      <vt:lpstr>Apresentação do PowerPoint</vt:lpstr>
      <vt:lpstr>Defesa da Concorrência </vt:lpstr>
      <vt:lpstr>Defesa da Concorrência </vt:lpstr>
      <vt:lpstr>Pauta</vt:lpstr>
      <vt:lpstr>Apresentação do PowerPoint</vt:lpstr>
      <vt:lpstr>Apresentação do PowerPoint</vt:lpstr>
      <vt:lpstr>Apresentação do PowerPoint</vt:lpstr>
      <vt:lpstr>Modelo de vendas – aproximação com o MP  </vt:lpstr>
      <vt:lpstr>Distratos - Para minimizar efeitos de forma imediata </vt:lpstr>
      <vt:lpstr>Distratos – GT Judiciário - Jurisprudência </vt:lpstr>
      <vt:lpstr>Distratos – GT Judiciário - Jurisprudência </vt:lpstr>
      <vt:lpstr>Apresentação do PowerPoint</vt:lpstr>
      <vt:lpstr>Relatórios e Extratos</vt:lpstr>
      <vt:lpstr>Apresentação do PowerPoint</vt:lpstr>
      <vt:lpstr>Produtividade – desburocratização – Registros e bancos</vt:lpstr>
      <vt:lpstr>Burocracia, Licenciamentos – O Custo da Burocracia</vt:lpstr>
      <vt:lpstr>Registros encontro em 29/9 com Bancos, ARISP, CETIP</vt:lpstr>
      <vt:lpstr>Apresentação do PowerPoint</vt:lpstr>
      <vt:lpstr>CETIP –30/9 – Tecnisa, Rossi, Cetip, ABRAINC 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3110</cp:revision>
  <cp:lastPrinted>2014-08-22T11:18:02Z</cp:lastPrinted>
  <dcterms:created xsi:type="dcterms:W3CDTF">2009-08-13T21:08:28Z</dcterms:created>
  <dcterms:modified xsi:type="dcterms:W3CDTF">2014-11-24T11:44:06Z</dcterms:modified>
</cp:coreProperties>
</file>