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5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481" r:id="rId2"/>
    <p:sldId id="720" r:id="rId3"/>
    <p:sldId id="1156" r:id="rId4"/>
    <p:sldId id="1307" r:id="rId5"/>
    <p:sldId id="1348" r:id="rId6"/>
    <p:sldId id="1334" r:id="rId7"/>
    <p:sldId id="1279" r:id="rId8"/>
    <p:sldId id="1312" r:id="rId9"/>
    <p:sldId id="1309" r:id="rId10"/>
    <p:sldId id="1310" r:id="rId11"/>
    <p:sldId id="1311" r:id="rId12"/>
    <p:sldId id="1284" r:id="rId13"/>
    <p:sldId id="1320" r:id="rId14"/>
    <p:sldId id="1315" r:id="rId15"/>
    <p:sldId id="1316" r:id="rId16"/>
    <p:sldId id="1317" r:id="rId17"/>
    <p:sldId id="1321" r:id="rId18"/>
    <p:sldId id="1349" r:id="rId19"/>
    <p:sldId id="1322" r:id="rId20"/>
    <p:sldId id="1350" r:id="rId21"/>
    <p:sldId id="1325" r:id="rId22"/>
    <p:sldId id="1258" r:id="rId23"/>
    <p:sldId id="1283" r:id="rId24"/>
    <p:sldId id="1333" r:id="rId25"/>
    <p:sldId id="1288" r:id="rId26"/>
    <p:sldId id="1318" r:id="rId27"/>
    <p:sldId id="1319" r:id="rId28"/>
    <p:sldId id="1332" r:id="rId29"/>
    <p:sldId id="1194" r:id="rId30"/>
    <p:sldId id="1335" r:id="rId31"/>
    <p:sldId id="1337" r:id="rId32"/>
    <p:sldId id="1338" r:id="rId33"/>
    <p:sldId id="1339" r:id="rId34"/>
    <p:sldId id="1341" r:id="rId35"/>
    <p:sldId id="1342" r:id="rId36"/>
    <p:sldId id="1343" r:id="rId37"/>
    <p:sldId id="1344" r:id="rId38"/>
    <p:sldId id="1347" r:id="rId39"/>
    <p:sldId id="1345" r:id="rId40"/>
    <p:sldId id="1346" r:id="rId41"/>
    <p:sldId id="1326" r:id="rId4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lex%20Lange\AppData\Roaming\Microsoft\Excel\Pasta3%20(version%202).xlsb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%20Lange\AppData\Roaming\Microsoft\Excel\Pasta3%20(version%202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%20Lange\AppData\Roaming\Microsoft\Excel\Pasta3%20(version%202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00" dirty="0" smtClean="0"/>
              <a:t>RECEITAS</a:t>
            </a:r>
            <a:r>
              <a:rPr lang="pt-BR" sz="1600" baseline="0" dirty="0" smtClean="0"/>
              <a:t> ORDINÁRIAS: CONTRIBUIÇÕES POR EMPRESA - 2013</a:t>
            </a:r>
            <a:endParaRPr lang="pt-BR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Plan2!$C$1</c:f>
              <c:strCache>
                <c:ptCount val="1"/>
                <c:pt idx="0">
                  <c:v>ORÇADO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Plan2!$B$2:$B$23</c:f>
              <c:strCache>
                <c:ptCount val="22"/>
                <c:pt idx="0">
                  <c:v>Cyrela</c:v>
                </c:pt>
                <c:pt idx="1">
                  <c:v>MRV</c:v>
                </c:pt>
                <c:pt idx="2">
                  <c:v>PDG</c:v>
                </c:pt>
                <c:pt idx="3">
                  <c:v>Gafisa </c:v>
                </c:pt>
                <c:pt idx="4">
                  <c:v>Brookfield</c:v>
                </c:pt>
                <c:pt idx="5">
                  <c:v>Rossi</c:v>
                </c:pt>
                <c:pt idx="6">
                  <c:v>Direcional </c:v>
                </c:pt>
                <c:pt idx="7">
                  <c:v>Even</c:v>
                </c:pt>
                <c:pt idx="8">
                  <c:v>Eztec </c:v>
                </c:pt>
                <c:pt idx="9">
                  <c:v>JHSF</c:v>
                </c:pt>
                <c:pt idx="10">
                  <c:v>Odebrecht</c:v>
                </c:pt>
                <c:pt idx="11">
                  <c:v>Tecnisa </c:v>
                </c:pt>
                <c:pt idx="12">
                  <c:v>Moura Dubeux</c:v>
                </c:pt>
                <c:pt idx="13">
                  <c:v>Cury</c:v>
                </c:pt>
                <c:pt idx="14">
                  <c:v>Emccamp</c:v>
                </c:pt>
                <c:pt idx="15">
                  <c:v>HM</c:v>
                </c:pt>
                <c:pt idx="16">
                  <c:v>Rodobens</c:v>
                </c:pt>
                <c:pt idx="17">
                  <c:v>Trisul</c:v>
                </c:pt>
                <c:pt idx="18">
                  <c:v>Viver</c:v>
                </c:pt>
                <c:pt idx="19">
                  <c:v>Wtorre</c:v>
                </c:pt>
                <c:pt idx="20">
                  <c:v>João Fortes</c:v>
                </c:pt>
                <c:pt idx="21">
                  <c:v>C. Hosken</c:v>
                </c:pt>
              </c:strCache>
            </c:strRef>
          </c:cat>
          <c:val>
            <c:numRef>
              <c:f>Plan2!$C$2:$C$23</c:f>
              <c:numCache>
                <c:formatCode>_-* #,##0_-;\-* #,##0_-;_-* "-"??_-;_-@_-</c:formatCode>
                <c:ptCount val="22"/>
                <c:pt idx="0">
                  <c:v>235600</c:v>
                </c:pt>
                <c:pt idx="1">
                  <c:v>235600</c:v>
                </c:pt>
                <c:pt idx="2">
                  <c:v>235600</c:v>
                </c:pt>
                <c:pt idx="3">
                  <c:v>176732.52000000002</c:v>
                </c:pt>
                <c:pt idx="4">
                  <c:v>176700</c:v>
                </c:pt>
                <c:pt idx="5">
                  <c:v>176700</c:v>
                </c:pt>
                <c:pt idx="6">
                  <c:v>117800</c:v>
                </c:pt>
                <c:pt idx="7">
                  <c:v>117800</c:v>
                </c:pt>
                <c:pt idx="8">
                  <c:v>117800</c:v>
                </c:pt>
                <c:pt idx="9">
                  <c:v>117800</c:v>
                </c:pt>
                <c:pt idx="10">
                  <c:v>117800</c:v>
                </c:pt>
                <c:pt idx="11">
                  <c:v>117800</c:v>
                </c:pt>
                <c:pt idx="12">
                  <c:v>68170</c:v>
                </c:pt>
                <c:pt idx="13">
                  <c:v>58900</c:v>
                </c:pt>
                <c:pt idx="14">
                  <c:v>58900</c:v>
                </c:pt>
                <c:pt idx="15">
                  <c:v>58900</c:v>
                </c:pt>
                <c:pt idx="16">
                  <c:v>58900</c:v>
                </c:pt>
                <c:pt idx="17">
                  <c:v>58900</c:v>
                </c:pt>
                <c:pt idx="18">
                  <c:v>53480</c:v>
                </c:pt>
                <c:pt idx="19">
                  <c:v>27100</c:v>
                </c:pt>
                <c:pt idx="20">
                  <c:v>58900</c:v>
                </c:pt>
                <c:pt idx="21">
                  <c:v>58900</c:v>
                </c:pt>
              </c:numCache>
            </c:numRef>
          </c:val>
        </c:ser>
        <c:ser>
          <c:idx val="1"/>
          <c:order val="1"/>
          <c:tx>
            <c:strRef>
              <c:f>Plan2!$D$1</c:f>
              <c:strCache>
                <c:ptCount val="1"/>
                <c:pt idx="0">
                  <c:v>REALIZADO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Plan2!$B$2:$B$23</c:f>
              <c:strCache>
                <c:ptCount val="22"/>
                <c:pt idx="0">
                  <c:v>Cyrela</c:v>
                </c:pt>
                <c:pt idx="1">
                  <c:v>MRV</c:v>
                </c:pt>
                <c:pt idx="2">
                  <c:v>PDG</c:v>
                </c:pt>
                <c:pt idx="3">
                  <c:v>Gafisa </c:v>
                </c:pt>
                <c:pt idx="4">
                  <c:v>Brookfield</c:v>
                </c:pt>
                <c:pt idx="5">
                  <c:v>Rossi</c:v>
                </c:pt>
                <c:pt idx="6">
                  <c:v>Direcional </c:v>
                </c:pt>
                <c:pt idx="7">
                  <c:v>Even</c:v>
                </c:pt>
                <c:pt idx="8">
                  <c:v>Eztec </c:v>
                </c:pt>
                <c:pt idx="9">
                  <c:v>JHSF</c:v>
                </c:pt>
                <c:pt idx="10">
                  <c:v>Odebrecht</c:v>
                </c:pt>
                <c:pt idx="11">
                  <c:v>Tecnisa </c:v>
                </c:pt>
                <c:pt idx="12">
                  <c:v>Moura Dubeux</c:v>
                </c:pt>
                <c:pt idx="13">
                  <c:v>Cury</c:v>
                </c:pt>
                <c:pt idx="14">
                  <c:v>Emccamp</c:v>
                </c:pt>
                <c:pt idx="15">
                  <c:v>HM</c:v>
                </c:pt>
                <c:pt idx="16">
                  <c:v>Rodobens</c:v>
                </c:pt>
                <c:pt idx="17">
                  <c:v>Trisul</c:v>
                </c:pt>
                <c:pt idx="18">
                  <c:v>Viver</c:v>
                </c:pt>
                <c:pt idx="19">
                  <c:v>Wtorre</c:v>
                </c:pt>
                <c:pt idx="20">
                  <c:v>João Fortes</c:v>
                </c:pt>
                <c:pt idx="21">
                  <c:v>C. Hosken</c:v>
                </c:pt>
              </c:strCache>
            </c:strRef>
          </c:cat>
          <c:val>
            <c:numRef>
              <c:f>Plan2!$D$2:$D$23</c:f>
              <c:numCache>
                <c:formatCode>_-* #,##0_-;\-* #,##0_-;_-* "-"??_-;_-@_-</c:formatCode>
                <c:ptCount val="22"/>
                <c:pt idx="0">
                  <c:v>235600</c:v>
                </c:pt>
                <c:pt idx="1">
                  <c:v>235600</c:v>
                </c:pt>
                <c:pt idx="2">
                  <c:v>235600</c:v>
                </c:pt>
                <c:pt idx="3">
                  <c:v>176732.52000000002</c:v>
                </c:pt>
                <c:pt idx="4">
                  <c:v>176700</c:v>
                </c:pt>
                <c:pt idx="5">
                  <c:v>176700</c:v>
                </c:pt>
                <c:pt idx="6">
                  <c:v>117800</c:v>
                </c:pt>
                <c:pt idx="7">
                  <c:v>117800</c:v>
                </c:pt>
                <c:pt idx="8">
                  <c:v>117800</c:v>
                </c:pt>
                <c:pt idx="9">
                  <c:v>117800</c:v>
                </c:pt>
                <c:pt idx="10">
                  <c:v>117800</c:v>
                </c:pt>
                <c:pt idx="11">
                  <c:v>117800</c:v>
                </c:pt>
                <c:pt idx="12">
                  <c:v>68170</c:v>
                </c:pt>
                <c:pt idx="13">
                  <c:v>58900</c:v>
                </c:pt>
                <c:pt idx="14">
                  <c:v>58900</c:v>
                </c:pt>
                <c:pt idx="15">
                  <c:v>58900</c:v>
                </c:pt>
                <c:pt idx="16">
                  <c:v>58900</c:v>
                </c:pt>
                <c:pt idx="17">
                  <c:v>58900</c:v>
                </c:pt>
                <c:pt idx="18">
                  <c:v>53480</c:v>
                </c:pt>
                <c:pt idx="19">
                  <c:v>27100</c:v>
                </c:pt>
                <c:pt idx="20">
                  <c:v>21680</c:v>
                </c:pt>
                <c:pt idx="21">
                  <c:v>0</c:v>
                </c:pt>
              </c:numCache>
            </c:numRef>
          </c:val>
        </c:ser>
        <c:ser>
          <c:idx val="2"/>
          <c:order val="2"/>
          <c:tx>
            <c:strRef>
              <c:f>Plan2!$E$1</c:f>
              <c:strCache>
                <c:ptCount val="1"/>
                <c:pt idx="0">
                  <c:v>EM ABERTO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Plan2!$B$2:$B$23</c:f>
              <c:strCache>
                <c:ptCount val="22"/>
                <c:pt idx="0">
                  <c:v>Cyrela</c:v>
                </c:pt>
                <c:pt idx="1">
                  <c:v>MRV</c:v>
                </c:pt>
                <c:pt idx="2">
                  <c:v>PDG</c:v>
                </c:pt>
                <c:pt idx="3">
                  <c:v>Gafisa </c:v>
                </c:pt>
                <c:pt idx="4">
                  <c:v>Brookfield</c:v>
                </c:pt>
                <c:pt idx="5">
                  <c:v>Rossi</c:v>
                </c:pt>
                <c:pt idx="6">
                  <c:v>Direcional </c:v>
                </c:pt>
                <c:pt idx="7">
                  <c:v>Even</c:v>
                </c:pt>
                <c:pt idx="8">
                  <c:v>Eztec </c:v>
                </c:pt>
                <c:pt idx="9">
                  <c:v>JHSF</c:v>
                </c:pt>
                <c:pt idx="10">
                  <c:v>Odebrecht</c:v>
                </c:pt>
                <c:pt idx="11">
                  <c:v>Tecnisa </c:v>
                </c:pt>
                <c:pt idx="12">
                  <c:v>Moura Dubeux</c:v>
                </c:pt>
                <c:pt idx="13">
                  <c:v>Cury</c:v>
                </c:pt>
                <c:pt idx="14">
                  <c:v>Emccamp</c:v>
                </c:pt>
                <c:pt idx="15">
                  <c:v>HM</c:v>
                </c:pt>
                <c:pt idx="16">
                  <c:v>Rodobens</c:v>
                </c:pt>
                <c:pt idx="17">
                  <c:v>Trisul</c:v>
                </c:pt>
                <c:pt idx="18">
                  <c:v>Viver</c:v>
                </c:pt>
                <c:pt idx="19">
                  <c:v>Wtorre</c:v>
                </c:pt>
                <c:pt idx="20">
                  <c:v>João Fortes</c:v>
                </c:pt>
                <c:pt idx="21">
                  <c:v>C. Hosken</c:v>
                </c:pt>
              </c:strCache>
            </c:strRef>
          </c:cat>
          <c:val>
            <c:numRef>
              <c:f>Plan2!$E$2:$E$23</c:f>
              <c:numCache>
                <c:formatCode>_-* #,##0_-;\-* #,##0_-;_-* "-"??_-;_-@_-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-37220</c:v>
                </c:pt>
                <c:pt idx="21">
                  <c:v>-58900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8237952"/>
        <c:axId val="263931800"/>
      </c:barChart>
      <c:catAx>
        <c:axId val="19823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31800"/>
        <c:crosses val="autoZero"/>
        <c:auto val="1"/>
        <c:lblAlgn val="ctr"/>
        <c:lblOffset val="100"/>
        <c:noMultiLvlLbl val="0"/>
      </c:catAx>
      <c:valAx>
        <c:axId val="263931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823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RECEITAS ORDINÁRIAS - 2013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1417602799650044"/>
          <c:y val="0.1621255691606856"/>
          <c:w val="0.85249063867016628"/>
          <c:h val="0.819120626576819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Plan2!$B$24</c:f>
              <c:strCache>
                <c:ptCount val="1"/>
                <c:pt idx="0">
                  <c:v>Total Geral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-1.0538439473114318E-16"/>
                  <c:y val="-3.50503129326044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(Plan2!$C$1,Plan2!$D$1,Plan2!$E$1)</c:f>
              <c:strCache>
                <c:ptCount val="3"/>
                <c:pt idx="0">
                  <c:v>ORÇADO</c:v>
                </c:pt>
                <c:pt idx="1">
                  <c:v>REALIZADO </c:v>
                </c:pt>
                <c:pt idx="2">
                  <c:v>EM ABERTO</c:v>
                </c:pt>
              </c:strCache>
            </c:strRef>
          </c:cat>
          <c:val>
            <c:numRef>
              <c:f>(Plan2!$C$24,Plan2!$D$24,Plan2!$E$24)</c:f>
              <c:numCache>
                <c:formatCode>_-* #,##0_-;\-* #,##0_-;_-* "-"??_-;_-@_-</c:formatCode>
                <c:ptCount val="3"/>
                <c:pt idx="0">
                  <c:v>2504782.52</c:v>
                </c:pt>
                <c:pt idx="1">
                  <c:v>2408662.52</c:v>
                </c:pt>
                <c:pt idx="2">
                  <c:v>-96120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63932192"/>
        <c:axId val="263933368"/>
      </c:barChart>
      <c:catAx>
        <c:axId val="26393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33368"/>
        <c:crosses val="autoZero"/>
        <c:auto val="1"/>
        <c:lblAlgn val="ctr"/>
        <c:lblOffset val="100"/>
        <c:noMultiLvlLbl val="0"/>
      </c:catAx>
      <c:valAx>
        <c:axId val="263933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3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ORÇAMENTO</a:t>
            </a:r>
            <a:r>
              <a:rPr lang="pt-BR" baseline="0" dirty="0"/>
              <a:t> ABRAINC 2013 </a:t>
            </a:r>
            <a:r>
              <a:rPr lang="pt-BR" baseline="0" dirty="0" smtClean="0"/>
              <a:t>– REALIZADO JUN-DEZ* </a:t>
            </a:r>
            <a:r>
              <a:rPr lang="pt-BR" baseline="0" dirty="0"/>
              <a:t>(MM)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7.1992852556892525E-3"/>
          <c:y val="0.16535871429432489"/>
          <c:w val="0.96360629092745476"/>
          <c:h val="0.505800689318845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'Consolidado Orçamento 2013'!$C$4</c:f>
              <c:strCache>
                <c:ptCount val="1"/>
                <c:pt idx="0">
                  <c:v>ORÇADO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'Consolidado Orçamento 2013'!$B$5:$B$18</c:f>
              <c:strCache>
                <c:ptCount val="14"/>
                <c:pt idx="0">
                  <c:v>TOTAL</c:v>
                </c:pt>
                <c:pt idx="1">
                  <c:v>1.  Mão de Obra &amp; Encargos</c:v>
                </c:pt>
                <c:pt idx="2">
                  <c:v>2. Benefícios</c:v>
                </c:pt>
                <c:pt idx="3">
                  <c:v>3. Treinamento</c:v>
                </c:pt>
                <c:pt idx="4">
                  <c:v>4. Ocupação</c:v>
                </c:pt>
                <c:pt idx="5">
                  <c:v>5. Comunicação</c:v>
                </c:pt>
                <c:pt idx="6">
                  <c:v>6. Viagens e Reembolsos</c:v>
                </c:pt>
                <c:pt idx="7">
                  <c:v>7. Escritório</c:v>
                </c:pt>
                <c:pt idx="8">
                  <c:v>8. Serviços Terceiros</c:v>
                </c:pt>
                <c:pt idx="9">
                  <c:v>9. Informática</c:v>
                </c:pt>
                <c:pt idx="10">
                  <c:v>10. Despesas Gerais</c:v>
                </c:pt>
                <c:pt idx="11">
                  <c:v>11. Marketing Institucional</c:v>
                </c:pt>
                <c:pt idx="12">
                  <c:v>12. Imobilizado</c:v>
                </c:pt>
                <c:pt idx="13">
                  <c:v>13. Contigência</c:v>
                </c:pt>
              </c:strCache>
            </c:strRef>
          </c:cat>
          <c:val>
            <c:numRef>
              <c:f>'Consolidado Orçamento 2013'!$C$5:$C$18</c:f>
              <c:numCache>
                <c:formatCode>_-* #,##0_-;\-* #,##0_-;_-* "-"??_-;_-@_-</c:formatCode>
                <c:ptCount val="14"/>
                <c:pt idx="0">
                  <c:v>979500</c:v>
                </c:pt>
                <c:pt idx="1">
                  <c:v>500000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4000</c:v>
                </c:pt>
                <c:pt idx="6">
                  <c:v>67000</c:v>
                </c:pt>
                <c:pt idx="7">
                  <c:v>0</c:v>
                </c:pt>
                <c:pt idx="8">
                  <c:v>40000</c:v>
                </c:pt>
                <c:pt idx="9">
                  <c:v>24000</c:v>
                </c:pt>
                <c:pt idx="10">
                  <c:v>93000</c:v>
                </c:pt>
                <c:pt idx="11">
                  <c:v>218500</c:v>
                </c:pt>
                <c:pt idx="12">
                  <c:v>13000</c:v>
                </c:pt>
                <c:pt idx="13">
                  <c:v>20000</c:v>
                </c:pt>
              </c:numCache>
            </c:numRef>
          </c:val>
        </c:ser>
        <c:ser>
          <c:idx val="1"/>
          <c:order val="1"/>
          <c:tx>
            <c:strRef>
              <c:f>'Consolidado Orçamento 2013'!$D$4</c:f>
              <c:strCache>
                <c:ptCount val="1"/>
                <c:pt idx="0">
                  <c:v>REALIZADO R$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'Consolidado Orçamento 2013'!$B$5:$B$18</c:f>
              <c:strCache>
                <c:ptCount val="14"/>
                <c:pt idx="0">
                  <c:v>TOTAL</c:v>
                </c:pt>
                <c:pt idx="1">
                  <c:v>1.  Mão de Obra &amp; Encargos</c:v>
                </c:pt>
                <c:pt idx="2">
                  <c:v>2. Benefícios</c:v>
                </c:pt>
                <c:pt idx="3">
                  <c:v>3. Treinamento</c:v>
                </c:pt>
                <c:pt idx="4">
                  <c:v>4. Ocupação</c:v>
                </c:pt>
                <c:pt idx="5">
                  <c:v>5. Comunicação</c:v>
                </c:pt>
                <c:pt idx="6">
                  <c:v>6. Viagens e Reembolsos</c:v>
                </c:pt>
                <c:pt idx="7">
                  <c:v>7. Escritório</c:v>
                </c:pt>
                <c:pt idx="8">
                  <c:v>8. Serviços Terceiros</c:v>
                </c:pt>
                <c:pt idx="9">
                  <c:v>9. Informática</c:v>
                </c:pt>
                <c:pt idx="10">
                  <c:v>10. Despesas Gerais</c:v>
                </c:pt>
                <c:pt idx="11">
                  <c:v>11. Marketing Institucional</c:v>
                </c:pt>
                <c:pt idx="12">
                  <c:v>12. Imobilizado</c:v>
                </c:pt>
                <c:pt idx="13">
                  <c:v>13. Contigência</c:v>
                </c:pt>
              </c:strCache>
            </c:strRef>
          </c:cat>
          <c:val>
            <c:numRef>
              <c:f>'Consolidado Orçamento 2013'!$D$5:$D$18</c:f>
              <c:numCache>
                <c:formatCode>_-* #,##0_-;\-* #,##0_-;_-* "-"??_-;_-@_-</c:formatCode>
                <c:ptCount val="14"/>
                <c:pt idx="0">
                  <c:v>778150.01</c:v>
                </c:pt>
                <c:pt idx="1">
                  <c:v>396903.04000000004</c:v>
                </c:pt>
                <c:pt idx="2">
                  <c:v>19526.739999999998</c:v>
                </c:pt>
                <c:pt idx="3">
                  <c:v>750</c:v>
                </c:pt>
                <c:pt idx="4">
                  <c:v>0</c:v>
                </c:pt>
                <c:pt idx="5">
                  <c:v>13102.400000000001</c:v>
                </c:pt>
                <c:pt idx="6">
                  <c:v>71704.27</c:v>
                </c:pt>
                <c:pt idx="7">
                  <c:v>2867.05</c:v>
                </c:pt>
                <c:pt idx="8">
                  <c:v>19201.05</c:v>
                </c:pt>
                <c:pt idx="9">
                  <c:v>19388.919999999998</c:v>
                </c:pt>
                <c:pt idx="10">
                  <c:v>4974.57</c:v>
                </c:pt>
                <c:pt idx="11">
                  <c:v>220651.08999999997</c:v>
                </c:pt>
                <c:pt idx="12">
                  <c:v>5075</c:v>
                </c:pt>
                <c:pt idx="13">
                  <c:v>4005.88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63933760"/>
        <c:axId val="263932976"/>
      </c:barChart>
      <c:catAx>
        <c:axId val="263933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32976"/>
        <c:crosses val="autoZero"/>
        <c:auto val="1"/>
        <c:lblAlgn val="ctr"/>
        <c:lblOffset val="100"/>
        <c:noMultiLvlLbl val="0"/>
      </c:catAx>
      <c:valAx>
        <c:axId val="263932976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26393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20/12/2013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835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695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289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94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20/12/2013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ovi.com.br/campanhas/secovi/2013/arquivos/7-video-admi-niteroi.zip" TargetMode="External"/><Relationship Id="rId2" Type="http://schemas.openxmlformats.org/officeDocument/2006/relationships/hyperlink" Target="http://youtu.be/c1Yti6IxfH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resalimpa.org.br/index.php/empresa-limpa/pacto-contra-a-corrupcao/o-pact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9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/12/2013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60648"/>
            <a:ext cx="8901113" cy="216619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Repensar a cidade – o setor e seus impactos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4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Mobilidade, planejamento urbano, integração</a:t>
            </a:r>
          </a:p>
          <a:p>
            <a:pPr lvl="0"/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Projeto Gentilezas Urbanas – Secovi</a:t>
            </a: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Outros estudos, projetos, benchmarks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Arq. Futuro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Casa do Saber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MIPIM</a:t>
            </a: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pt-BR" sz="1600" u="sng" dirty="0">
                <a:hlinkClick r:id="rId2"/>
              </a:rPr>
              <a:t>http://</a:t>
            </a:r>
            <a:r>
              <a:rPr lang="pt-BR" sz="1600" u="sng" dirty="0" smtClean="0">
                <a:hlinkClick r:id="rId2"/>
              </a:rPr>
              <a:t>youtu.be/c1Yti6IxfHY</a:t>
            </a:r>
            <a:r>
              <a:rPr lang="pt-BR" sz="1600" u="sng" dirty="0" smtClean="0"/>
              <a:t> </a:t>
            </a:r>
            <a:r>
              <a:rPr lang="pt-BR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ou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1600" dirty="0"/>
              <a:t> </a:t>
            </a:r>
            <a:r>
              <a:rPr lang="pt-BR" sz="1600" u="sng" dirty="0" smtClean="0">
                <a:hlinkClick r:id="rId3"/>
              </a:rPr>
              <a:t>http</a:t>
            </a:r>
            <a:r>
              <a:rPr lang="pt-BR" sz="1600" u="sng" dirty="0">
                <a:hlinkClick r:id="rId3"/>
              </a:rPr>
              <a:t>://</a:t>
            </a:r>
            <a:r>
              <a:rPr lang="pt-BR" sz="1600" u="sng" dirty="0" smtClean="0">
                <a:hlinkClick r:id="rId3"/>
              </a:rPr>
              <a:t>www.secovi.com.br/campanhas/secovi/2013/arquivos/7-video-admi-niteroi.zip</a:t>
            </a: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1704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Regras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Relacionamento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ABRAINC –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Resp. Social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Propostas alinhadas com benefícios para a sociedade, cidades e o setor, buscando o aprimoramento e desenvolvimento da incorporação</a:t>
            </a:r>
          </a:p>
          <a:p>
            <a:endParaRPr lang="pt-BR" dirty="0" smtClean="0"/>
          </a:p>
          <a:p>
            <a:r>
              <a:rPr lang="pt-BR" dirty="0" smtClean="0"/>
              <a:t>Reuniões agendadas </a:t>
            </a:r>
            <a:r>
              <a:rPr lang="pt-BR" dirty="0"/>
              <a:t>e </a:t>
            </a:r>
            <a:r>
              <a:rPr lang="pt-BR" dirty="0" smtClean="0"/>
              <a:t>pautadas </a:t>
            </a:r>
            <a:r>
              <a:rPr lang="pt-BR" dirty="0"/>
              <a:t>de acordo com interesses da </a:t>
            </a:r>
            <a:r>
              <a:rPr lang="pt-BR" dirty="0" smtClean="0"/>
              <a:t>ABRAINC . Opiniões emitidas em linha com estes interesses e definições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1ª) </a:t>
            </a:r>
            <a:r>
              <a:rPr lang="pt-BR" dirty="0" smtClean="0"/>
              <a:t>Reuniões com órgãos </a:t>
            </a:r>
            <a:r>
              <a:rPr lang="pt-BR" dirty="0"/>
              <a:t>de governo </a:t>
            </a:r>
            <a:r>
              <a:rPr lang="pt-BR" dirty="0" smtClean="0"/>
              <a:t>marcadas </a:t>
            </a:r>
            <a:r>
              <a:rPr lang="pt-BR" dirty="0"/>
              <a:t>em linha com definições dos Comitês e Diretoria, com conhecimento do diretor-executivo da associação.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2ª) </a:t>
            </a:r>
            <a:r>
              <a:rPr lang="pt-BR" dirty="0" smtClean="0"/>
              <a:t>Falam </a:t>
            </a:r>
            <a:r>
              <a:rPr lang="pt-BR" dirty="0"/>
              <a:t>em nome da ABRAINC o presidente e vice-presidente do Conselho, os diretores e o diretor executivo, </a:t>
            </a:r>
            <a:r>
              <a:rPr lang="pt-BR" dirty="0" smtClean="0"/>
              <a:t>sempre em </a:t>
            </a:r>
            <a:r>
              <a:rPr lang="pt-BR" dirty="0"/>
              <a:t>linha com as definições </a:t>
            </a:r>
            <a:r>
              <a:rPr lang="pt-BR" dirty="0" smtClean="0"/>
              <a:t>dos Comitês</a:t>
            </a:r>
            <a:r>
              <a:rPr lang="pt-BR" dirty="0"/>
              <a:t>, Diretoria e Conselho Deliberativo.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(3º) M</a:t>
            </a:r>
            <a:r>
              <a:rPr lang="pt-BR" dirty="0" smtClean="0"/>
              <a:t>anifestações </a:t>
            </a:r>
            <a:r>
              <a:rPr lang="pt-BR" dirty="0"/>
              <a:t>a órgãos de comunicação </a:t>
            </a:r>
            <a:r>
              <a:rPr lang="pt-BR" dirty="0" smtClean="0"/>
              <a:t>em </a:t>
            </a:r>
            <a:r>
              <a:rPr lang="pt-BR" dirty="0"/>
              <a:t>linha com Manual de Comunicação da ABRAINC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4ª) Em todas as manifestações, </a:t>
            </a:r>
            <a:r>
              <a:rPr lang="pt-BR" dirty="0" smtClean="0"/>
              <a:t>observância </a:t>
            </a:r>
            <a:r>
              <a:rPr lang="pt-BR" dirty="0"/>
              <a:t>das regras de defesa da concorrência.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5º) C</a:t>
            </a:r>
            <a:r>
              <a:rPr lang="pt-BR" dirty="0" smtClean="0"/>
              <a:t>ompromisso com </a:t>
            </a:r>
            <a:r>
              <a:rPr lang="pt-BR" dirty="0"/>
              <a:t>a </a:t>
            </a:r>
            <a:r>
              <a:rPr lang="pt-BR" dirty="0" smtClean="0"/>
              <a:t>qualidade - coerência</a:t>
            </a:r>
            <a:r>
              <a:rPr lang="pt-BR" dirty="0"/>
              <a:t>, </a:t>
            </a:r>
            <a:r>
              <a:rPr lang="pt-BR" dirty="0" smtClean="0"/>
              <a:t>imparcialidade</a:t>
            </a:r>
            <a:r>
              <a:rPr lang="pt-BR" dirty="0"/>
              <a:t>, </a:t>
            </a:r>
            <a:r>
              <a:rPr lang="pt-BR" dirty="0" smtClean="0"/>
              <a:t>rigor </a:t>
            </a:r>
            <a:r>
              <a:rPr lang="pt-BR" dirty="0"/>
              <a:t>e </a:t>
            </a:r>
            <a:r>
              <a:rPr lang="pt-BR" dirty="0" smtClean="0"/>
              <a:t>precisão </a:t>
            </a:r>
            <a:r>
              <a:rPr lang="pt-BR" dirty="0"/>
              <a:t>das informações </a:t>
            </a:r>
            <a:r>
              <a:rPr lang="pt-BR" dirty="0" smtClean="0"/>
              <a:t>nas </a:t>
            </a:r>
            <a:r>
              <a:rPr lang="pt-BR" dirty="0"/>
              <a:t>contribuições </a:t>
            </a:r>
            <a:r>
              <a:rPr lang="pt-BR" dirty="0" smtClean="0"/>
              <a:t>dos associados.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05244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28575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 smtClean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1154260"/>
            <a:ext cx="7697787" cy="373435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Encaminhamentos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/>
              <a:t>Modelo de Vendas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/>
              <a:t>Modelo de Negócios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/>
              <a:t>Prefeitura e Plano Diretor São Paulo– </a:t>
            </a:r>
            <a:r>
              <a:rPr lang="pt-BR" sz="2800" dirty="0" err="1"/>
              <a:t>Falconi</a:t>
            </a:r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PMCMV3 -  Desbloqueio de Recursos</a:t>
            </a:r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/>
              <a:t>Outras atualizações</a:t>
            </a:r>
          </a:p>
          <a:p>
            <a:pPr marL="457200" indent="-457200" defTabSz="914145" hangingPunct="0">
              <a:buFont typeface="Arial" panose="020B0604020202020204" pitchFamily="34" charset="0"/>
              <a:buChar char="•"/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16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8" y="285750"/>
            <a:ext cx="8250238" cy="5231482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 smtClean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1154260"/>
            <a:ext cx="7697787" cy="8104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lvl="0" algn="ctr"/>
            <a:r>
              <a:rPr lang="pt-BR" sz="2800" dirty="0" smtClean="0"/>
              <a:t>Modelo </a:t>
            </a:r>
            <a:r>
              <a:rPr lang="pt-BR" sz="2800" dirty="0"/>
              <a:t>de Vendas</a:t>
            </a:r>
          </a:p>
          <a:p>
            <a:pPr marL="457200" indent="-457200" defTabSz="914145" hangingPunct="0">
              <a:buFont typeface="Arial" panose="020B0604020202020204" pitchFamily="34" charset="0"/>
              <a:buChar char="•"/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09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euniões para discussão e posicionamento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</a:t>
            </a:r>
            <a:r>
              <a:rPr lang="pt-BR" b="1" dirty="0"/>
              <a:t>Jurídico </a:t>
            </a:r>
            <a:r>
              <a:rPr lang="pt-BR" dirty="0"/>
              <a:t>– </a:t>
            </a:r>
            <a:r>
              <a:rPr lang="pt-BR" dirty="0" smtClean="0"/>
              <a:t>debates sobre o assunto em 12 reuniões de 2013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11/04, </a:t>
            </a:r>
            <a:r>
              <a:rPr lang="pt-BR" dirty="0" smtClean="0"/>
              <a:t>4/06</a:t>
            </a:r>
            <a:r>
              <a:rPr lang="pt-BR" dirty="0"/>
              <a:t>, 11/07, </a:t>
            </a:r>
            <a:r>
              <a:rPr lang="pt-BR" dirty="0" smtClean="0"/>
              <a:t>8/08</a:t>
            </a:r>
            <a:r>
              <a:rPr lang="pt-BR" dirty="0"/>
              <a:t>, </a:t>
            </a:r>
            <a:r>
              <a:rPr lang="pt-BR" dirty="0" smtClean="0"/>
              <a:t>5/09</a:t>
            </a:r>
            <a:r>
              <a:rPr lang="pt-BR" dirty="0"/>
              <a:t>, 12/09, 10/10 (com BMA)  14/11, </a:t>
            </a:r>
            <a:r>
              <a:rPr lang="pt-BR" dirty="0" smtClean="0"/>
              <a:t>4/12; reuniões específicas sobre o assunto em </a:t>
            </a:r>
            <a:r>
              <a:rPr lang="pt-BR" dirty="0"/>
              <a:t>3/07, 5/09, 4/12 (</a:t>
            </a:r>
            <a:r>
              <a:rPr lang="pt-BR" dirty="0" err="1"/>
              <a:t>Houses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onsistência, comercial, contencioso, fiscal, financiamentos, reputação, defesa da concorrência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 </a:t>
            </a:r>
            <a:r>
              <a:rPr lang="pt-BR" dirty="0"/>
              <a:t>fechado a partir de 11/7</a:t>
            </a:r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Comitê </a:t>
            </a:r>
            <a:r>
              <a:rPr lang="pt-BR" b="1" dirty="0"/>
              <a:t>de </a:t>
            </a:r>
            <a:r>
              <a:rPr lang="pt-BR" b="1" dirty="0" smtClean="0"/>
              <a:t>Incorporação - </a:t>
            </a:r>
            <a:r>
              <a:rPr lang="pt-BR" dirty="0"/>
              <a:t>7</a:t>
            </a:r>
            <a:r>
              <a:rPr lang="pt-BR" dirty="0" smtClean="0"/>
              <a:t> </a:t>
            </a:r>
            <a:r>
              <a:rPr lang="pt-BR" dirty="0"/>
              <a:t>reuniões </a:t>
            </a:r>
            <a:r>
              <a:rPr lang="pt-BR" dirty="0" smtClean="0"/>
              <a:t>–: 22/3, 4/7, 1/8, 12/09</a:t>
            </a:r>
            <a:r>
              <a:rPr lang="pt-BR" dirty="0"/>
              <a:t>, 10/10, 14/11, </a:t>
            </a:r>
            <a:r>
              <a:rPr lang="pt-BR" dirty="0" smtClean="0"/>
              <a:t>05/12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 </a:t>
            </a:r>
            <a:r>
              <a:rPr lang="pt-BR" dirty="0"/>
              <a:t>fechado em julho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Recomendações para Diretoria e Conselho Deliberativo</a:t>
            </a:r>
            <a:endParaRPr lang="pt-BR" b="1" dirty="0"/>
          </a:p>
          <a:p>
            <a:pPr marL="0" lvl="1"/>
            <a:endParaRPr lang="pt-BR" b="1" dirty="0" smtClean="0"/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Conselho </a:t>
            </a:r>
            <a:r>
              <a:rPr lang="pt-BR" b="1" dirty="0"/>
              <a:t>Deliberativo -  </a:t>
            </a:r>
            <a:r>
              <a:rPr lang="pt-BR" b="1" dirty="0" smtClean="0"/>
              <a:t>2/8, 11/10 e 6/12; continuidade em 13/12</a:t>
            </a:r>
            <a:endParaRPr lang="pt-BR" b="1" dirty="0"/>
          </a:p>
          <a:p>
            <a:pPr marL="0" lvl="1"/>
            <a:endParaRPr lang="pt-BR" b="1" dirty="0" smtClean="0"/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Total – </a:t>
            </a:r>
            <a:r>
              <a:rPr lang="pt-BR" dirty="0" smtClean="0"/>
              <a:t>23 reuniões, 18 já com recomendações Jurídico/Incorporação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33028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</a:t>
            </a: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Vendas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dirty="0" smtClean="0"/>
              <a:t>Entendimento Diretoria, em sequência a </a:t>
            </a:r>
            <a:r>
              <a:rPr lang="pt-BR" dirty="0"/>
              <a:t>discussões e recomendações dos Comitês Jurídico e de </a:t>
            </a:r>
            <a:r>
              <a:rPr lang="pt-BR" dirty="0" smtClean="0"/>
              <a:t>Incorporações:</a:t>
            </a:r>
          </a:p>
          <a:p>
            <a:pPr marL="0" lvl="1"/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/>
              <a:t>O</a:t>
            </a:r>
            <a:r>
              <a:rPr lang="pt-BR" b="1" dirty="0" smtClean="0"/>
              <a:t> </a:t>
            </a:r>
            <a:r>
              <a:rPr lang="pt-BR" b="1" dirty="0"/>
              <a:t>modelo de corretagem </a:t>
            </a:r>
            <a:r>
              <a:rPr lang="pt-BR" b="1" dirty="0" smtClean="0"/>
              <a:t>com contratação pela empresa, </a:t>
            </a:r>
            <a:r>
              <a:rPr lang="pt-BR" b="1" dirty="0"/>
              <a:t>apesar de carregar maiores custos iniciais, tem reflexos positivos no médio e longo prazo para suas associadas e para o setor. </a:t>
            </a:r>
          </a:p>
          <a:p>
            <a:pPr marL="0" lvl="1"/>
            <a:endParaRPr lang="pt-BR" b="1" dirty="0"/>
          </a:p>
          <a:p>
            <a:pPr marL="0" lvl="1"/>
            <a:endParaRPr lang="pt-BR" b="1" dirty="0" smtClean="0"/>
          </a:p>
          <a:p>
            <a:pPr marL="0" lvl="1"/>
            <a:r>
              <a:rPr lang="pt-BR" b="1" dirty="0" smtClean="0"/>
              <a:t>Proposta decorrente deste entendimento:</a:t>
            </a:r>
          </a:p>
          <a:p>
            <a:pPr marL="0" lvl="1"/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0" lvl="1"/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Manutenção de apoio aos aperfeiçoamentos em curso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Formalização </a:t>
            </a:r>
            <a:r>
              <a:rPr lang="pt-BR" dirty="0"/>
              <a:t>via Corretores Associados – </a:t>
            </a:r>
            <a:r>
              <a:rPr lang="pt-BR" dirty="0" smtClean="0"/>
              <a:t>Receita, INSS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24843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6351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Conselho Deliberativo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94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Proposta decorrente deste entendimento (CD, 12/10):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 e acompanhamento – data de início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perfeiçoamento das práticas, sempre com defesa da concorrência</a:t>
            </a:r>
          </a:p>
          <a:p>
            <a:pPr marL="0" lvl="1"/>
            <a:endParaRPr lang="pt-BR" sz="2000" dirty="0" smtClean="0"/>
          </a:p>
          <a:p>
            <a:pPr marL="0" lvl="1"/>
            <a:r>
              <a:rPr lang="pt-BR" b="1" dirty="0"/>
              <a:t>Discussão sobre passado: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Corretagem apartada e não apartada tem respaldo legal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Posicionamento em eventual resposta a Ação em curso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0"/>
            <a:r>
              <a:rPr lang="pt-BR" b="1" dirty="0" smtClean="0"/>
              <a:t>Imobiliárias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VP Comercialização Secovi </a:t>
            </a:r>
            <a:r>
              <a:rPr lang="pt-BR" dirty="0"/>
              <a:t>- Corretores Associados </a:t>
            </a:r>
            <a:r>
              <a:rPr lang="pt-BR" dirty="0" smtClean="0"/>
              <a:t>- </a:t>
            </a:r>
            <a:r>
              <a:rPr lang="pt-BR" dirty="0" err="1" smtClean="0"/>
              <a:t>Appy</a:t>
            </a:r>
            <a:r>
              <a:rPr lang="pt-BR" dirty="0" smtClean="0"/>
              <a:t>&amp; </a:t>
            </a:r>
            <a:r>
              <a:rPr lang="pt-BR" dirty="0" err="1" smtClean="0"/>
              <a:t>Klepacz</a:t>
            </a:r>
            <a:r>
              <a:rPr lang="pt-BR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Aperfeiçoamento na contratação – médio prazo – Receita, INSS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Apoio </a:t>
            </a:r>
            <a:r>
              <a:rPr lang="pt-BR" dirty="0" smtClean="0"/>
              <a:t>e definições de curto prazo: comunicação à imobiliárias</a:t>
            </a:r>
            <a:endParaRPr lang="pt-BR" dirty="0"/>
          </a:p>
          <a:p>
            <a:pPr lvl="0"/>
            <a:endParaRPr lang="pt-BR" dirty="0" smtClean="0"/>
          </a:p>
          <a:p>
            <a:r>
              <a:rPr lang="pt-BR" b="1" dirty="0" smtClean="0"/>
              <a:t>Negociações</a:t>
            </a:r>
            <a:r>
              <a:rPr lang="pt-BR" dirty="0" smtClean="0"/>
              <a:t> </a:t>
            </a:r>
            <a:r>
              <a:rPr lang="pt-BR" dirty="0"/>
              <a:t>por cada empresa com suas imobiliárias. Convite para diálogo por representantes ABRAINC</a:t>
            </a:r>
          </a:p>
          <a:p>
            <a:pPr lvl="0"/>
            <a:endParaRPr lang="pt-BR" b="1" dirty="0"/>
          </a:p>
          <a:p>
            <a:r>
              <a:rPr lang="pt-BR" b="1" dirty="0" err="1"/>
              <a:t>Houses</a:t>
            </a:r>
            <a:r>
              <a:rPr lang="pt-BR" dirty="0"/>
              <a:t> -  definições por cada empresa; acompanhamento – reunião </a:t>
            </a:r>
            <a:r>
              <a:rPr lang="pt-BR" dirty="0" smtClean="0"/>
              <a:t>4/12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Incentivos adequados, estruturas várias, autônomo, PJ ou </a:t>
            </a:r>
            <a:r>
              <a:rPr lang="pt-BR" dirty="0" smtClean="0"/>
              <a:t>CLT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Comunicação</a:t>
            </a:r>
            <a:r>
              <a:rPr lang="pt-BR" dirty="0" smtClean="0"/>
              <a:t> - consenso </a:t>
            </a:r>
            <a:r>
              <a:rPr lang="pt-BR" dirty="0"/>
              <a:t>sobre comunicação institucional pelas </a:t>
            </a:r>
            <a:r>
              <a:rPr lang="pt-BR" dirty="0" smtClean="0"/>
              <a:t>entidade~; discussão em aberto sobre abordagem </a:t>
            </a:r>
            <a:r>
              <a:rPr lang="pt-BR" dirty="0"/>
              <a:t>específica sobre modelo de </a:t>
            </a:r>
            <a:r>
              <a:rPr lang="pt-BR" dirty="0" smtClean="0"/>
              <a:t>corretagem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2709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28575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 smtClean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1154260"/>
            <a:ext cx="7697787" cy="8104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lvl="0" algn="ctr"/>
            <a:r>
              <a:rPr lang="pt-BR" sz="2800" dirty="0" smtClean="0"/>
              <a:t>Modelo </a:t>
            </a:r>
            <a:r>
              <a:rPr lang="pt-BR" sz="2800" dirty="0"/>
              <a:t>de </a:t>
            </a:r>
            <a:r>
              <a:rPr lang="pt-BR" sz="2800" dirty="0" smtClean="0"/>
              <a:t>Negócios</a:t>
            </a:r>
            <a:endParaRPr lang="pt-BR" sz="2800" dirty="0"/>
          </a:p>
          <a:p>
            <a:pPr marL="457200" indent="-457200" defTabSz="914145" hangingPunct="0">
              <a:buFont typeface="Arial" panose="020B0604020202020204" pitchFamily="34" charset="0"/>
              <a:buChar char="•"/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2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Comitês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Incorporação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Técnico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, Financeiro ,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Jurídico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Modelo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de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Negócios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Vendas definitivas – pré-vendas, repasses antecipados</a:t>
            </a:r>
          </a:p>
          <a:p>
            <a:endParaRPr lang="pt-BR" b="1" dirty="0" smtClean="0"/>
          </a:p>
          <a:p>
            <a:r>
              <a:rPr lang="pt-BR" b="1" dirty="0" smtClean="0"/>
              <a:t>Alinhamento </a:t>
            </a:r>
            <a:r>
              <a:rPr lang="pt-BR" b="1" dirty="0"/>
              <a:t>banco-incorporadora pela qualidade da carteira</a:t>
            </a:r>
            <a:r>
              <a:rPr lang="pt-BR" b="1" dirty="0" smtClean="0"/>
              <a:t>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articipação </a:t>
            </a:r>
            <a:r>
              <a:rPr lang="pt-BR" dirty="0"/>
              <a:t>direta dos Bancos no momento da venda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Garantia do repasse atrai bancos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Questões a serem resolvidas: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FGTS antes do Habite-se pelos compradores – 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INCC</a:t>
            </a:r>
            <a:r>
              <a:rPr lang="pt-BR" i="1" dirty="0" smtClean="0"/>
              <a:t> </a:t>
            </a:r>
            <a:r>
              <a:rPr lang="pt-BR" i="1" dirty="0"/>
              <a:t>- </a:t>
            </a:r>
            <a:r>
              <a:rPr lang="pt-BR" dirty="0"/>
              <a:t>redução de prazo possível com entrada FGTS </a:t>
            </a:r>
            <a:r>
              <a:rPr lang="pt-BR" b="1" dirty="0" smtClean="0"/>
              <a:t>- </a:t>
            </a:r>
            <a:r>
              <a:rPr lang="pt-BR" dirty="0" smtClean="0"/>
              <a:t>Comitê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ABECIP  - 4/12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jurídicas; discussão institucional vs. caso a caso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Riscos adicionais: relação com compradores, </a:t>
            </a:r>
            <a:r>
              <a:rPr lang="pt-BR" dirty="0" smtClean="0"/>
              <a:t>responsabilidades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Portabilidade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Respostas às questões – Comitê de Incorporação</a:t>
            </a:r>
            <a:endParaRPr lang="pt-BR" b="1" dirty="0">
              <a:solidFill>
                <a:srgbClr val="002060"/>
              </a:solidFill>
            </a:endParaRPr>
          </a:p>
          <a:p>
            <a:endParaRPr lang="pt-BR" dirty="0"/>
          </a:p>
          <a:p>
            <a:r>
              <a:rPr lang="pt-BR" b="1" dirty="0" smtClean="0"/>
              <a:t>Min. Fazenda e Justiça </a:t>
            </a:r>
            <a:r>
              <a:rPr lang="pt-BR" b="1" dirty="0"/>
              <a:t>e Encontros </a:t>
            </a:r>
            <a:r>
              <a:rPr lang="pt-BR" b="1" dirty="0" smtClean="0"/>
              <a:t>Magistratura </a:t>
            </a:r>
            <a:r>
              <a:rPr lang="pt-BR" b="1" dirty="0"/>
              <a:t>- devolução de </a:t>
            </a:r>
            <a:r>
              <a:rPr lang="pt-BR" b="1" dirty="0" smtClean="0"/>
              <a:t>recursos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noção de opção e os desequilíbrios no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Retomar discussão bem de encomenda vs. bem de consumo.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Exemplos internacionais - gradações</a:t>
            </a:r>
            <a:r>
              <a:rPr lang="pt-BR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Encaminhamento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55884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28575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 smtClean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1154260"/>
            <a:ext cx="7697787" cy="8104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lvl="0" algn="ctr"/>
            <a:r>
              <a:rPr lang="pt-BR" sz="2800" dirty="0" smtClean="0"/>
              <a:t>Prefeitura SP – Plano Diretor, Trabalho </a:t>
            </a:r>
            <a:r>
              <a:rPr lang="pt-BR" sz="2800" dirty="0" err="1" smtClean="0"/>
              <a:t>Falconi</a:t>
            </a:r>
            <a:endParaRPr lang="pt-BR" sz="2800" dirty="0"/>
          </a:p>
          <a:p>
            <a:pPr marL="457200" indent="-457200" defTabSz="914145" hangingPunct="0">
              <a:buFont typeface="Arial" panose="020B0604020202020204" pitchFamily="34" charset="0"/>
              <a:buChar char="•"/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92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764704"/>
            <a:ext cx="8624887" cy="452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ABRAINC –  </a:t>
            </a:r>
            <a:r>
              <a:rPr lang="pt-BR" dirty="0"/>
              <a:t>Atualizações, posicionamento e </a:t>
            </a:r>
            <a:r>
              <a:rPr lang="pt-BR" dirty="0" smtClean="0"/>
              <a:t>ações -13h às 13:50h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Pacto </a:t>
            </a:r>
            <a:r>
              <a:rPr lang="pt-BR" dirty="0" err="1" smtClean="0"/>
              <a:t>Anti</a:t>
            </a:r>
            <a:r>
              <a:rPr lang="pt-BR" dirty="0" smtClean="0"/>
              <a:t>- Corrupção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Conduta e </a:t>
            </a:r>
            <a:r>
              <a:rPr lang="pt-BR" dirty="0" err="1" smtClean="0"/>
              <a:t>Compliance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Aperfeiçoamentos e comunicação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Encaminhamentos</a:t>
            </a:r>
            <a:r>
              <a:rPr lang="pt-BR" dirty="0" smtClean="0"/>
              <a:t> – das 13:50h às 14:30h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Vendas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Negócios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e Plano Diretor São Paulo– </a:t>
            </a:r>
            <a:r>
              <a:rPr lang="pt-BR" dirty="0" err="1" smtClean="0"/>
              <a:t>Falconi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PMCMV3 – desbloqueio de recursos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Outras atualizações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Orçamento 2014– </a:t>
            </a:r>
            <a:r>
              <a:rPr lang="pt-BR" dirty="0" smtClean="0"/>
              <a:t>14:30h às 15h</a:t>
            </a:r>
            <a:endParaRPr lang="pt-BR" b="1" dirty="0"/>
          </a:p>
          <a:p>
            <a:endParaRPr lang="en-US" sz="2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pt-BR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Prefeitura de São Paulo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91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Acompanhamento </a:t>
            </a:r>
            <a:r>
              <a:rPr lang="pt-BR" b="1" dirty="0"/>
              <a:t>mensal </a:t>
            </a:r>
            <a:r>
              <a:rPr lang="pt-BR" b="1" dirty="0" smtClean="0"/>
              <a:t>Prefeito </a:t>
            </a:r>
            <a:r>
              <a:rPr lang="pt-BR" dirty="0"/>
              <a:t>– </a:t>
            </a:r>
            <a:r>
              <a:rPr lang="pt-BR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– 25/6, 29/7, 16/9 e 30/10 </a:t>
            </a:r>
            <a:r>
              <a:rPr lang="pt-BR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– Faixa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Secovi, </a:t>
            </a:r>
            <a:r>
              <a:rPr lang="pt-BR" dirty="0" err="1" smtClean="0"/>
              <a:t>Sinduscon</a:t>
            </a:r>
            <a:r>
              <a:rPr lang="pt-BR" dirty="0" smtClean="0"/>
              <a:t> e APEOP. Encaminhamentos até a próxima::</a:t>
            </a: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Convênio CETESB/SVMA </a:t>
            </a:r>
            <a:r>
              <a:rPr lang="pt-BR" dirty="0" smtClean="0"/>
              <a:t>- duplicidade </a:t>
            </a:r>
            <a:r>
              <a:rPr lang="pt-BR" dirty="0"/>
              <a:t>e superposições nas </a:t>
            </a:r>
            <a:r>
              <a:rPr lang="pt-BR" dirty="0" smtClean="0"/>
              <a:t>análises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CETESB: Lei dos Mananciais – flexibilização por Governador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Retrofit</a:t>
            </a:r>
            <a:r>
              <a:rPr lang="pt-BR" dirty="0"/>
              <a:t>: propostas por </a:t>
            </a:r>
            <a:r>
              <a:rPr lang="pt-BR" dirty="0" smtClean="0"/>
              <a:t>viabilização – bombeiros, acessibilidade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en-US" b="1" dirty="0" err="1">
                <a:cs typeface="Arial" pitchFamily="34" charset="0"/>
                <a:sym typeface="Arial" pitchFamily="34" charset="0"/>
              </a:rPr>
              <a:t>Aprovações</a:t>
            </a:r>
            <a:r>
              <a:rPr lang="en-US" b="1" dirty="0">
                <a:cs typeface="Arial" pitchFamily="34" charset="0"/>
                <a:sym typeface="Arial" pitchFamily="34" charset="0"/>
              </a:rPr>
              <a:t> – </a:t>
            </a:r>
            <a:r>
              <a:rPr lang="en-US" b="1" dirty="0" err="1">
                <a:cs typeface="Arial" pitchFamily="34" charset="0"/>
                <a:sym typeface="Arial" pitchFamily="34" charset="0"/>
              </a:rPr>
              <a:t>Prefeitura</a:t>
            </a:r>
            <a:r>
              <a:rPr lang="en-US" b="1" dirty="0">
                <a:cs typeface="Arial" pitchFamily="34" charset="0"/>
                <a:sym typeface="Arial" pitchFamily="34" charset="0"/>
              </a:rPr>
              <a:t> de São Paulo- </a:t>
            </a:r>
            <a:r>
              <a:rPr lang="pt-BR" b="1" dirty="0">
                <a:cs typeface="Arial" pitchFamily="34" charset="0"/>
              </a:rPr>
              <a:t>Projeto MBC/ Consultoria </a:t>
            </a:r>
            <a:r>
              <a:rPr lang="pt-BR" b="1" dirty="0" err="1" smtClean="0">
                <a:cs typeface="Arial" pitchFamily="34" charset="0"/>
              </a:rPr>
              <a:t>Falconi</a:t>
            </a:r>
            <a:endParaRPr lang="pt-BR" b="1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Boas práticas replicáveis para outras prefeituras; </a:t>
            </a:r>
            <a:r>
              <a:rPr lang="pt-BR" i="1" dirty="0"/>
              <a:t>benchmarks</a:t>
            </a:r>
            <a:r>
              <a:rPr lang="pt-BR" dirty="0"/>
              <a:t>, exemplos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</a:t>
            </a:r>
            <a:r>
              <a:rPr lang="pt-BR" dirty="0" err="1"/>
              <a:t>Wtorre</a:t>
            </a:r>
            <a:r>
              <a:rPr lang="pt-BR" dirty="0"/>
              <a:t>, </a:t>
            </a:r>
            <a:r>
              <a:rPr lang="pt-BR" dirty="0" err="1"/>
              <a:t>Cyrela</a:t>
            </a:r>
            <a:r>
              <a:rPr lang="pt-BR" dirty="0"/>
              <a:t>, </a:t>
            </a:r>
            <a:r>
              <a:rPr lang="pt-BR" dirty="0" err="1"/>
              <a:t>Even</a:t>
            </a:r>
            <a:r>
              <a:rPr lang="pt-BR" dirty="0"/>
              <a:t>, </a:t>
            </a:r>
            <a:r>
              <a:rPr lang="pt-BR" dirty="0" err="1"/>
              <a:t>Brookfield</a:t>
            </a:r>
            <a:r>
              <a:rPr lang="pt-BR" dirty="0"/>
              <a:t>, OR, Rossi</a:t>
            </a:r>
          </a:p>
          <a:p>
            <a:endParaRPr lang="pt-BR" dirty="0"/>
          </a:p>
          <a:p>
            <a:r>
              <a:rPr lang="pt-BR" b="1" dirty="0"/>
              <a:t>Discussões com SEL - Secretária Paula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Formalização - Assinatura de convênio pela SEL – alçada perante Secretarias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Envolvimento de SVMA, SMT, SC e SIURB – redirecionamento a NR3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Prefeito envolvido com 1as entregas -  visibilidade na assinatura</a:t>
            </a:r>
          </a:p>
          <a:p>
            <a:endParaRPr lang="pt-BR" dirty="0"/>
          </a:p>
          <a:p>
            <a:r>
              <a:rPr lang="pt-BR" b="1" dirty="0"/>
              <a:t>Planos de Ação </a:t>
            </a:r>
            <a:r>
              <a:rPr lang="pt-BR" b="1" dirty="0" err="1"/>
              <a:t>Falconi</a:t>
            </a:r>
            <a:r>
              <a:rPr lang="pt-BR" b="1" dirty="0"/>
              <a:t> - 8/11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Entregas/ </a:t>
            </a:r>
            <a:r>
              <a:rPr lang="pt-BR" dirty="0"/>
              <a:t>SEL (2 meses), Outras secretarias (4 meses), SLC e cadastros unificados (6 meses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>
                <a:solidFill>
                  <a:srgbClr val="002060"/>
                </a:solidFill>
              </a:rPr>
              <a:t>Definição com Secretária Paula sobre Consultoria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Proposta de novo modelo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0480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28575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 smtClean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1154260"/>
            <a:ext cx="7697787" cy="8104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lvl="0" algn="ctr"/>
            <a:r>
              <a:rPr lang="pt-BR" sz="2800" dirty="0" smtClean="0"/>
              <a:t>PMCMV3, outros assuntos</a:t>
            </a:r>
            <a:endParaRPr lang="pt-BR" sz="2800" dirty="0"/>
          </a:p>
          <a:p>
            <a:pPr marL="457200" indent="-457200" defTabSz="914145" hangingPunct="0">
              <a:buFont typeface="Arial" panose="020B0604020202020204" pitchFamily="34" charset="0"/>
              <a:buChar char="•"/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48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Apresentação à caixa em 6/12 e a Min. Planejamento e Cidades em 12/12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Não incremento da carga fiscal - alinhamento com demografia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 de solução de mercado sempre que possível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Alteração </a:t>
            </a:r>
            <a:r>
              <a:rPr lang="pt-BR" dirty="0"/>
              <a:t>dos Limites das Cidades </a:t>
            </a:r>
            <a:r>
              <a:rPr lang="pt-BR" dirty="0" smtClean="0"/>
              <a:t>– </a:t>
            </a:r>
            <a:r>
              <a:rPr lang="pt-BR" dirty="0" err="1" smtClean="0"/>
              <a:t>RMs</a:t>
            </a:r>
            <a:r>
              <a:rPr lang="pt-BR" dirty="0" smtClean="0"/>
              <a:t>; ajuste </a:t>
            </a:r>
            <a:r>
              <a:rPr lang="pt-BR" dirty="0"/>
              <a:t>nos subsídios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TP </a:t>
            </a:r>
            <a:r>
              <a:rPr lang="pt-BR" dirty="0"/>
              <a:t>com LTV de 90</a:t>
            </a:r>
            <a:r>
              <a:rPr lang="pt-BR" dirty="0" smtClean="0"/>
              <a:t>%; alteração </a:t>
            </a:r>
            <a:r>
              <a:rPr lang="pt-BR" dirty="0"/>
              <a:t>nas taxas de juros e prazos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Temas levantados pelo Min. </a:t>
            </a:r>
            <a:r>
              <a:rPr lang="pt-BR" b="1" dirty="0" smtClean="0"/>
              <a:t>Planejamento: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Difícil “piora” no </a:t>
            </a:r>
            <a:r>
              <a:rPr lang="pt-BR" dirty="0"/>
              <a:t>Faixa 1: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TP: inclusiva </a:t>
            </a:r>
            <a:r>
              <a:rPr lang="pt-BR" dirty="0"/>
              <a:t>mas </a:t>
            </a:r>
            <a:r>
              <a:rPr lang="pt-BR" dirty="0" smtClean="0"/>
              <a:t>podendo piorar </a:t>
            </a:r>
            <a:r>
              <a:rPr lang="pt-BR" dirty="0"/>
              <a:t>o risco sistêmico. </a:t>
            </a:r>
            <a:r>
              <a:rPr lang="pt-BR" dirty="0" smtClean="0"/>
              <a:t>Sem generalização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RM Capitais </a:t>
            </a:r>
            <a:r>
              <a:rPr lang="pt-BR" dirty="0"/>
              <a:t>x Outras cidades: s</a:t>
            </a:r>
            <a:r>
              <a:rPr lang="pt-BR" dirty="0" smtClean="0"/>
              <a:t>egregar soluções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</a:t>
            </a:r>
            <a:r>
              <a:rPr lang="pt-BR" dirty="0" smtClean="0"/>
              <a:t>igração </a:t>
            </a:r>
            <a:r>
              <a:rPr lang="pt-BR" dirty="0"/>
              <a:t>em massa para Faixa </a:t>
            </a:r>
            <a:r>
              <a:rPr lang="pt-BR" dirty="0" smtClean="0"/>
              <a:t>2 – limites nos recursos do </a:t>
            </a:r>
            <a:r>
              <a:rPr lang="pt-BR" dirty="0"/>
              <a:t>FGTS (empréstimos</a:t>
            </a:r>
            <a:r>
              <a:rPr lang="pt-BR" dirty="0" smtClean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>
                <a:solidFill>
                  <a:srgbClr val="002060"/>
                </a:solidFill>
              </a:rPr>
              <a:t>Mudanças nas práticas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70C0"/>
                </a:solidFill>
              </a:rPr>
              <a:t>Diferentemente do combinado, não será possível uso dos recursos em amortizações PF contra assinatura (BACEN?)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70C0"/>
                </a:solidFill>
              </a:rPr>
              <a:t>Implantação a ser definida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Banco Central </a:t>
            </a:r>
            <a:r>
              <a:rPr lang="pt-BR" dirty="0"/>
              <a:t>– Registros - Desembolsos – reunião DENOR Sergio Odilon – 3/9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 de pagamento de 90% do valor no protocolo do 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Discussão sobre garantias e práticas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Descruzamento </a:t>
            </a:r>
            <a:r>
              <a:rPr lang="pt-BR" dirty="0"/>
              <a:t>de garantias – </a:t>
            </a:r>
            <a:r>
              <a:rPr lang="pt-BR" dirty="0" smtClean="0"/>
              <a:t>parecer a respeito?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072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115295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Relações de </a:t>
            </a:r>
            <a:r>
              <a:rPr lang="pt-BR" sz="18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Trabalho</a:t>
            </a:r>
            <a:r>
              <a:rPr lang="en-US" sz="18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MPT – 15ª região</a:t>
            </a:r>
          </a:p>
          <a:p>
            <a:pPr>
              <a:defRPr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>
                <a:solidFill>
                  <a:srgbClr val="002060"/>
                </a:solidFill>
              </a:rPr>
              <a:t>Proposta de reunião CEOS- Jurídicos – alinhamento empresas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>
                <a:solidFill>
                  <a:srgbClr val="002060"/>
                </a:solidFill>
              </a:rPr>
              <a:t>Reunião prévia 8/1, 10:30h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b="1" dirty="0" smtClean="0"/>
              <a:t>PL </a:t>
            </a:r>
            <a:r>
              <a:rPr lang="pt-BR" b="1" dirty="0"/>
              <a:t>4330 </a:t>
            </a:r>
            <a:endParaRPr lang="pt-BR" b="1" dirty="0" smtClean="0"/>
          </a:p>
          <a:p>
            <a:pPr>
              <a:defRPr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Líderes partidários, </a:t>
            </a:r>
            <a:r>
              <a:rPr lang="pt-BR" dirty="0" err="1" smtClean="0"/>
              <a:t>Anamatra</a:t>
            </a:r>
            <a:r>
              <a:rPr lang="pt-BR" dirty="0" smtClean="0"/>
              <a:t>: votação após as eleições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Campanha CNI -  defesa dos direitos do empreiteiro – convencimento parlamentar, comunicação de massa – PAF, disponibilização para contribuição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>
              <a:defRPr/>
            </a:pPr>
            <a:r>
              <a:rPr lang="pt-BR" b="1" dirty="0"/>
              <a:t>Quotas - PCD</a:t>
            </a:r>
            <a:r>
              <a:rPr lang="pt-BR" dirty="0"/>
              <a:t>. </a:t>
            </a:r>
            <a:endParaRPr lang="pt-BR" dirty="0" smtClean="0"/>
          </a:p>
          <a:p>
            <a:pPr lvl="0">
              <a:defRPr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Anúncios publicados e a firma de convênios são relevantes.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Discussão no Comitê de RH com </a:t>
            </a:r>
            <a:r>
              <a:rPr lang="pt-BR" dirty="0" err="1"/>
              <a:t>Demarest</a:t>
            </a:r>
            <a:r>
              <a:rPr lang="pt-BR" dirty="0"/>
              <a:t> referente à bem sucedida ação por adequação das quotas pela </a:t>
            </a:r>
            <a:r>
              <a:rPr lang="pt-BR" dirty="0" err="1"/>
              <a:t>Swissport</a:t>
            </a:r>
            <a:r>
              <a:rPr lang="pt-BR" dirty="0"/>
              <a:t> de acordo com periculosidade das funções. Buscaremos acesso a </a:t>
            </a:r>
            <a:r>
              <a:rPr lang="pt-BR" dirty="0" err="1"/>
              <a:t>Sinduscon</a:t>
            </a:r>
            <a:r>
              <a:rPr lang="pt-BR" dirty="0"/>
              <a:t> SP para discutir o assunto.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Reunião com </a:t>
            </a:r>
            <a:r>
              <a:rPr lang="pt-BR" dirty="0" err="1"/>
              <a:t>Sinduscon</a:t>
            </a:r>
            <a:r>
              <a:rPr lang="pt-BR" dirty="0"/>
              <a:t> SP para tratar o </a:t>
            </a:r>
            <a:r>
              <a:rPr lang="pt-BR" dirty="0" smtClean="0"/>
              <a:t>assunto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94164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Registros - cartórios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Registro Eletrônico – Piloto Caixa - acompanhar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Aprovação e regulação de remessa eletrônica de títulos por PDFA. Regulamentação de XML - Registro Eletrônico esperada para breve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CNJ: </a:t>
            </a:r>
            <a:r>
              <a:rPr lang="pt-BR" dirty="0" smtClean="0"/>
              <a:t>homologação esperada para a </a:t>
            </a:r>
            <a:r>
              <a:rPr lang="pt-BR" dirty="0"/>
              <a:t>2ª quinzena de janeiro.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Ações por nossa parte podem ser oportunas quando da aprovação do </a:t>
            </a:r>
            <a:r>
              <a:rPr lang="pt-BR" dirty="0" smtClean="0"/>
              <a:t>XML.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Teotônio (18/12) – agenda com Márcio </a:t>
            </a:r>
            <a:r>
              <a:rPr lang="pt-BR" b="1" dirty="0" err="1" smtClean="0">
                <a:solidFill>
                  <a:srgbClr val="002060"/>
                </a:solidFill>
              </a:rPr>
              <a:t>Holland</a:t>
            </a:r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b="1" dirty="0" smtClean="0"/>
              <a:t>Substituição </a:t>
            </a:r>
            <a:r>
              <a:rPr lang="pt-BR" b="1" dirty="0"/>
              <a:t>de Objeto de Pé por Formulário de Referência CVM</a:t>
            </a:r>
            <a:r>
              <a:rPr lang="pt-BR" dirty="0"/>
              <a:t> </a:t>
            </a:r>
            <a:r>
              <a:rPr lang="pt-BR" dirty="0" smtClean="0"/>
              <a:t>- ok</a:t>
            </a:r>
            <a:r>
              <a:rPr lang="pt-BR" i="1" dirty="0" smtClean="0"/>
              <a:t> 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r>
              <a:rPr lang="pt-BR" b="1" dirty="0"/>
              <a:t>Reunião 12/12 – </a:t>
            </a:r>
            <a:r>
              <a:rPr lang="pt-BR" b="1" dirty="0" smtClean="0"/>
              <a:t>Brasília. Min. </a:t>
            </a:r>
            <a:r>
              <a:rPr lang="pt-BR" b="1" dirty="0" err="1" smtClean="0"/>
              <a:t>Plan</a:t>
            </a:r>
            <a:r>
              <a:rPr lang="pt-BR" b="1" dirty="0" smtClean="0"/>
              <a:t>:</a:t>
            </a:r>
            <a:r>
              <a:rPr lang="pt-BR" dirty="0" smtClean="0"/>
              <a:t> documento para janeiro (novo encontro)</a:t>
            </a:r>
            <a:r>
              <a:rPr lang="pt-BR" dirty="0"/>
              <a:t> 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Registro Eletrônico – </a:t>
            </a:r>
            <a:r>
              <a:rPr lang="pt-BR" dirty="0" smtClean="0"/>
              <a:t>reforço nos </a:t>
            </a:r>
            <a:r>
              <a:rPr lang="pt-BR" dirty="0"/>
              <a:t>prazos para informatização </a:t>
            </a:r>
            <a:r>
              <a:rPr lang="pt-BR" dirty="0" smtClean="0"/>
              <a:t>PMCMV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Cobrança parcelada </a:t>
            </a:r>
            <a:r>
              <a:rPr lang="pt-BR" dirty="0" smtClean="0"/>
              <a:t>– ajustes </a:t>
            </a:r>
            <a:r>
              <a:rPr lang="pt-BR" dirty="0"/>
              <a:t>na </a:t>
            </a:r>
            <a:r>
              <a:rPr lang="pt-BR" dirty="0" smtClean="0"/>
              <a:t>penalização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roposta </a:t>
            </a:r>
            <a:r>
              <a:rPr lang="pt-BR" dirty="0"/>
              <a:t>de </a:t>
            </a:r>
            <a:r>
              <a:rPr lang="pt-BR" i="1" dirty="0" err="1"/>
              <a:t>check-list</a:t>
            </a:r>
            <a:r>
              <a:rPr lang="pt-BR" dirty="0"/>
              <a:t> unificado </a:t>
            </a:r>
            <a:r>
              <a:rPr lang="pt-BR" dirty="0" smtClean="0"/>
              <a:t>com CBIC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razo p/ </a:t>
            </a:r>
            <a:r>
              <a:rPr lang="pt-BR" dirty="0"/>
              <a:t>guia de ITBI por </a:t>
            </a:r>
            <a:r>
              <a:rPr lang="pt-BR" dirty="0" smtClean="0"/>
              <a:t>Prefeituras - após isso, desnecessário recolhimento</a:t>
            </a:r>
            <a:r>
              <a:rPr lang="pt-BR" dirty="0"/>
              <a:t>.</a:t>
            </a:r>
          </a:p>
          <a:p>
            <a:endParaRPr lang="pt-BR" b="1" dirty="0" smtClean="0"/>
          </a:p>
          <a:p>
            <a:r>
              <a:rPr lang="pt-BR" b="1" dirty="0" smtClean="0"/>
              <a:t>Outros </a:t>
            </a:r>
            <a:r>
              <a:rPr lang="pt-BR" b="1" dirty="0"/>
              <a:t>encaminhamentos discutidos</a:t>
            </a:r>
            <a:r>
              <a:rPr lang="pt-BR" dirty="0"/>
              <a:t>, </a:t>
            </a:r>
            <a:r>
              <a:rPr lang="pt-BR" dirty="0" smtClean="0"/>
              <a:t>para </a:t>
            </a:r>
            <a:r>
              <a:rPr lang="pt-BR" dirty="0"/>
              <a:t>verificação de viabilidade: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Territorialidade - </a:t>
            </a:r>
            <a:r>
              <a:rPr lang="pt-BR" dirty="0" smtClean="0"/>
              <a:t>competição</a:t>
            </a:r>
            <a:r>
              <a:rPr lang="pt-BR" dirty="0"/>
              <a:t>, com territórios atendidos por cada cartório? Segurança jurídica: como localizar </a:t>
            </a:r>
            <a:r>
              <a:rPr lang="pt-BR" dirty="0" smtClean="0"/>
              <a:t>cartório de </a:t>
            </a:r>
            <a:r>
              <a:rPr lang="pt-BR" dirty="0"/>
              <a:t>determinado registro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Definição de responsabilidades: prefeituras e cartórios (</a:t>
            </a:r>
            <a:r>
              <a:rPr lang="pt-BR" dirty="0" smtClean="0"/>
              <a:t>resp. </a:t>
            </a:r>
            <a:r>
              <a:rPr lang="pt-BR" dirty="0"/>
              <a:t>registral)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Suscitação de dúvida com prazo menor ou </a:t>
            </a:r>
            <a:r>
              <a:rPr lang="pt-BR" dirty="0" smtClean="0"/>
              <a:t>Ouvidoria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Res. 4088 do </a:t>
            </a:r>
            <a:r>
              <a:rPr lang="pt-BR" dirty="0" smtClean="0"/>
              <a:t>CMN: regulamentação - integração bancos </a:t>
            </a:r>
            <a:r>
              <a:rPr lang="pt-BR" dirty="0"/>
              <a:t>de </a:t>
            </a:r>
            <a:r>
              <a:rPr lang="pt-BR" dirty="0" smtClean="0"/>
              <a:t>dados/cartórios.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9830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6632"/>
            <a:ext cx="8443912" cy="281831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/RET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Desoneração da Folha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Subsistem dúvidas sobre CND, fiscalização futura, não remissão à CEI – caderno a ser enviado à RFB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de RH – conversa com Miguel Jorge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 de exemplos ANAMAT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Profissionalização da entidade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Meyer: proposta de contato com Bernard </a:t>
            </a:r>
            <a:r>
              <a:rPr lang="pt-BR" dirty="0" err="1" smtClean="0"/>
              <a:t>Appy</a:t>
            </a:r>
            <a:endParaRPr lang="pt-BR" dirty="0" smtClean="0"/>
          </a:p>
          <a:p>
            <a:endParaRPr lang="pt-BR" dirty="0"/>
          </a:p>
          <a:p>
            <a:r>
              <a:rPr lang="pt-BR" b="1" dirty="0"/>
              <a:t>RET 4% para estoque vendido após conclusão da obra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Luiz Paes/</a:t>
            </a:r>
            <a:r>
              <a:rPr lang="pt-BR" dirty="0" err="1" smtClean="0"/>
              <a:t>Melhim</a:t>
            </a:r>
            <a:r>
              <a:rPr lang="pt-BR" dirty="0" smtClean="0"/>
              <a:t> </a:t>
            </a:r>
            <a:r>
              <a:rPr lang="pt-BR" dirty="0" err="1" smtClean="0"/>
              <a:t>Chalhub</a:t>
            </a:r>
            <a:r>
              <a:rPr lang="pt-BR" dirty="0" smtClean="0"/>
              <a:t> </a:t>
            </a:r>
            <a:r>
              <a:rPr lang="pt-BR" dirty="0"/>
              <a:t>-  assimetria -  postergação de vendas.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Impacto em definições das empresas, inclusive aquelas referentes a permutas, lucro real vs. lucro presumido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Ato Normativo da Receita ou mesmo MP/Lei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Amadurecer convencimento CBIC para conversa com </a:t>
            </a:r>
            <a:r>
              <a:rPr lang="pt-BR" dirty="0" smtClean="0"/>
              <a:t>Receita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Ação preventiva – medida cautelar?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8815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Orçamento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445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Contribuições Ordinárias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Pendências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1ª Contribuição - Carvalho </a:t>
            </a:r>
            <a:r>
              <a:rPr lang="pt-BR" dirty="0" err="1" smtClean="0"/>
              <a:t>Hosken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Homex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2a Contribuição e projetos: Carvalho </a:t>
            </a:r>
            <a:r>
              <a:rPr lang="pt-BR" dirty="0" err="1" smtClean="0"/>
              <a:t>Hosken</a:t>
            </a:r>
            <a:r>
              <a:rPr lang="pt-BR" dirty="0" smtClean="0"/>
              <a:t>, </a:t>
            </a:r>
            <a:r>
              <a:rPr lang="pt-BR" dirty="0" err="1" smtClean="0"/>
              <a:t>Homex</a:t>
            </a:r>
            <a:r>
              <a:rPr lang="pt-BR" dirty="0" smtClean="0"/>
              <a:t> e João Fortes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Saldo </a:t>
            </a:r>
            <a:r>
              <a:rPr lang="pt-BR"/>
              <a:t>– </a:t>
            </a:r>
            <a:r>
              <a:rPr lang="pt-BR" smtClean="0"/>
              <a:t>19/12 </a:t>
            </a:r>
            <a:r>
              <a:rPr lang="pt-BR" dirty="0"/>
              <a:t>– R$ </a:t>
            </a:r>
            <a:r>
              <a:rPr lang="pt-BR" dirty="0" smtClean="0"/>
              <a:t>40.399,00 </a:t>
            </a:r>
            <a:r>
              <a:rPr lang="pt-BR" dirty="0"/>
              <a:t>+ R$ </a:t>
            </a:r>
            <a:r>
              <a:rPr lang="pt-BR" dirty="0" smtClean="0"/>
              <a:t>1.712.411 </a:t>
            </a:r>
            <a:r>
              <a:rPr lang="pt-BR" dirty="0"/>
              <a:t>(aplicados, 100% CDI</a:t>
            </a:r>
            <a:r>
              <a:rPr lang="pt-BR" dirty="0" smtClean="0"/>
              <a:t>)</a:t>
            </a:r>
          </a:p>
          <a:p>
            <a:endParaRPr lang="pt-BR" b="1" dirty="0" smtClean="0"/>
          </a:p>
          <a:p>
            <a:r>
              <a:rPr lang="pt-BR" b="1" dirty="0" smtClean="0"/>
              <a:t>Reuniões </a:t>
            </a:r>
            <a:r>
              <a:rPr lang="pt-BR" b="1" dirty="0"/>
              <a:t>Diretoria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Janeiro -  data proposta  – quarta 5ª-feira do mês – 23/1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partir de fevereiro, definição de padrão - segunda ou terceira 5ª-feira de cada 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Feriados com interferência na terceira 5ª-feira: 18 de abril, 6ª-feira (Páscoa), 19 de junho, 5ª-feira (Corpus Christi), 20 de novembro (5ª-feira)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Feriados judaicos – 16 de outubro, terceira 5ª-feira, S. </a:t>
            </a:r>
            <a:r>
              <a:rPr lang="pt-BR" dirty="0" err="1" smtClean="0"/>
              <a:t>Atzeret</a:t>
            </a:r>
            <a:r>
              <a:rPr lang="pt-BR" dirty="0" smtClean="0"/>
              <a:t> – Total 4 datas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Proposta: 2ª quinta feira de cada mês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Reforço </a:t>
            </a:r>
            <a:r>
              <a:rPr lang="pt-BR" b="1" dirty="0"/>
              <a:t>na estrutura – comunicação e dados - como viabilizar</a:t>
            </a:r>
          </a:p>
          <a:p>
            <a:pPr lvl="0"/>
            <a:r>
              <a:rPr lang="pt-BR" b="1" dirty="0" smtClean="0"/>
              <a:t>Aproximação </a:t>
            </a:r>
            <a:r>
              <a:rPr lang="pt-BR" b="1" dirty="0"/>
              <a:t>com candidatos à Presidência: </a:t>
            </a:r>
            <a:r>
              <a:rPr lang="pt-BR" dirty="0"/>
              <a:t>Posicionamento + </a:t>
            </a:r>
            <a:r>
              <a:rPr lang="pt-BR" dirty="0" smtClean="0"/>
              <a:t>PMCMV3</a:t>
            </a:r>
            <a:endParaRPr lang="pt-BR" b="1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88125"/>
              </p:ext>
            </p:extLst>
          </p:nvPr>
        </p:nvGraphicFramePr>
        <p:xfrm>
          <a:off x="1259632" y="4653136"/>
          <a:ext cx="6912769" cy="792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051"/>
                <a:gridCol w="528165"/>
                <a:gridCol w="767844"/>
                <a:gridCol w="543348"/>
                <a:gridCol w="761337"/>
                <a:gridCol w="515150"/>
                <a:gridCol w="415373"/>
                <a:gridCol w="585644"/>
                <a:gridCol w="489121"/>
                <a:gridCol w="640955"/>
                <a:gridCol w="602996"/>
                <a:gridCol w="561785"/>
              </a:tblGrid>
              <a:tr h="272686">
                <a:tc gridSpan="1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Calendário - 2014 - Diretoria - Tecnisa - 13h (*9 Feriado Judaico)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9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Jan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Fev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Març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Abr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Maio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Jun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Jul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Ago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Set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Out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Nov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Dez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59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23 *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778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38285" y="11747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20</a:t>
            </a:r>
            <a:endParaRPr lang="en-US" sz="10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297909"/>
              </p:ext>
            </p:extLst>
          </p:nvPr>
        </p:nvGraphicFramePr>
        <p:xfrm>
          <a:off x="611560" y="731838"/>
          <a:ext cx="8075240" cy="583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3" imgW="7324777" imgH="5219918" progId="Excel.Sheet.12">
                  <p:embed/>
                </p:oleObj>
              </mc:Choice>
              <mc:Fallback>
                <p:oleObj name="Worksheet" r:id="rId3" imgW="7324777" imgH="52199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731838"/>
                        <a:ext cx="8075240" cy="583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859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07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29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6260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ORÇAMENTO 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07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490798"/>
              </p:ext>
            </p:extLst>
          </p:nvPr>
        </p:nvGraphicFramePr>
        <p:xfrm>
          <a:off x="1004552" y="1302590"/>
          <a:ext cx="7023831" cy="4497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941696" y="5960313"/>
            <a:ext cx="4872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Inadimplência:  Carvalho </a:t>
            </a:r>
            <a:r>
              <a:rPr lang="pt-BR" sz="1200" dirty="0" err="1"/>
              <a:t>Hosken</a:t>
            </a:r>
            <a:r>
              <a:rPr lang="pt-BR" sz="1200" dirty="0"/>
              <a:t> =&gt; 58.900 / João Fortes =&gt; 37.220 </a:t>
            </a:r>
          </a:p>
        </p:txBody>
      </p:sp>
      <p:sp>
        <p:nvSpPr>
          <p:cNvPr id="9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" name="Retângulo 1"/>
          <p:cNvSpPr/>
          <p:nvPr/>
        </p:nvSpPr>
        <p:spPr>
          <a:xfrm>
            <a:off x="171406" y="10734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Receitas Ordinárias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32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204936"/>
              </p:ext>
            </p:extLst>
          </p:nvPr>
        </p:nvGraphicFramePr>
        <p:xfrm>
          <a:off x="1447801" y="1325336"/>
          <a:ext cx="6628040" cy="4271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71406" y="10734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Receitas Ordinárias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II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1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126999"/>
              </p:ext>
            </p:extLst>
          </p:nvPr>
        </p:nvGraphicFramePr>
        <p:xfrm>
          <a:off x="163286" y="1140279"/>
          <a:ext cx="8828314" cy="4757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511629" y="5614307"/>
            <a:ext cx="19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Até 16/12</a:t>
            </a:r>
            <a:endParaRPr lang="pt-BR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71406" y="10734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Receitas Ordinárias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IIII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18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90058" y="1268760"/>
            <a:ext cx="42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PROJETOS ABRAINC - 2013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7311" y="4554728"/>
            <a:ext cx="328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Pagamentos </a:t>
            </a:r>
            <a:r>
              <a:rPr lang="pt-BR" dirty="0"/>
              <a:t>p</a:t>
            </a:r>
            <a:r>
              <a:rPr lang="pt-BR" dirty="0" smtClean="0"/>
              <a:t>endentes de cotas de projeto:</a:t>
            </a:r>
          </a:p>
          <a:p>
            <a:r>
              <a:rPr lang="pt-BR" dirty="0" smtClean="0"/>
              <a:t>Carvalho </a:t>
            </a:r>
            <a:r>
              <a:rPr lang="pt-BR" dirty="0" err="1" smtClean="0"/>
              <a:t>Hosken</a:t>
            </a:r>
            <a:r>
              <a:rPr lang="pt-BR" dirty="0" smtClean="0"/>
              <a:t> =&gt; 19.550</a:t>
            </a:r>
          </a:p>
          <a:p>
            <a:r>
              <a:rPr lang="pt-BR" dirty="0" smtClean="0"/>
              <a:t>João Fortes =&gt; 19.550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9" y="2062351"/>
            <a:ext cx="8966579" cy="1148108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317311" y="3660547"/>
            <a:ext cx="423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    Com impostos</a:t>
            </a:r>
          </a:p>
          <a:p>
            <a:r>
              <a:rPr lang="pt-BR" dirty="0" smtClean="0"/>
              <a:t>**   Faturado direto para Empresas</a:t>
            </a:r>
            <a:endParaRPr lang="pt-BR" dirty="0"/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71406" y="10734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2013</a:t>
            </a:r>
            <a:endParaRPr lang="pt-BR" dirty="0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IV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91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619321" y="1246212"/>
          <a:ext cx="7952991" cy="435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Worksheet" r:id="rId4" imgW="7210276" imgH="3952790" progId="Excel.Sheet.12">
                  <p:embed/>
                </p:oleObj>
              </mc:Choice>
              <mc:Fallback>
                <p:oleObj name="Worksheet" r:id="rId4" imgW="7210276" imgH="39527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321" y="1246212"/>
                        <a:ext cx="7952991" cy="435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71406" y="10734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Cash </a:t>
            </a:r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2013</a:t>
            </a:r>
            <a:endParaRPr lang="pt-BR" dirty="0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V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362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42446" y="1522579"/>
            <a:ext cx="579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RECURSOS FINANCEIROS – ABRAINC DEZ/2013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79" y="2402860"/>
            <a:ext cx="7470650" cy="1742028"/>
          </a:xfrm>
          <a:prstGeom prst="rect">
            <a:avLst/>
          </a:prstGeom>
        </p:spPr>
      </p:pic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71406" y="10734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Fechamento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VI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52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71086" y="1168439"/>
            <a:ext cx="662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PROPOSTA ORÇAMENTO </a:t>
            </a:r>
            <a:r>
              <a:rPr lang="pt-BR" dirty="0" smtClean="0"/>
              <a:t>DESPESAS ORDINÁRIAS 2014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86" y="2331209"/>
            <a:ext cx="6708303" cy="3099404"/>
          </a:xfrm>
          <a:prstGeom prst="rect">
            <a:avLst/>
          </a:prstGeom>
        </p:spPr>
      </p:pic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71406" y="107340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Orçamento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16216" y="6453336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VII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2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73908" y="1102908"/>
            <a:ext cx="3418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INCREMENTOS 2014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9" y="1617232"/>
            <a:ext cx="8810331" cy="93086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791" y="2701636"/>
            <a:ext cx="2775703" cy="317953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873155" y="4014402"/>
            <a:ext cx="2307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COTAS – INCREMENTOS 2014</a:t>
            </a:r>
            <a:endParaRPr lang="pt-BR" dirty="0"/>
          </a:p>
        </p:txBody>
      </p:sp>
      <p:sp>
        <p:nvSpPr>
          <p:cNvPr id="12" name="Seta para a direita 11"/>
          <p:cNvSpPr/>
          <p:nvPr/>
        </p:nvSpPr>
        <p:spPr>
          <a:xfrm>
            <a:off x="4401403" y="4097204"/>
            <a:ext cx="552734" cy="1222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171406" y="10734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Incrementos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VII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49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71406" y="10734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96752"/>
            <a:ext cx="7282572" cy="4813256"/>
          </a:xfrm>
          <a:prstGeom prst="rect">
            <a:avLst/>
          </a:prstGeom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IX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2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Posicionamento e estrutura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Posicionamento ABRAINC – Comitê de Comunicação/Diretoria</a:t>
            </a:r>
          </a:p>
          <a:p>
            <a:endParaRPr lang="pt-BR" b="1" dirty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Desburocratização</a:t>
            </a:r>
            <a:r>
              <a:rPr lang="pt-BR" dirty="0" smtClean="0"/>
              <a:t> </a:t>
            </a:r>
            <a:r>
              <a:rPr lang="pt-BR" dirty="0"/>
              <a:t>– processos claros, transparentes, sem </a:t>
            </a:r>
            <a:r>
              <a:rPr lang="pt-BR" dirty="0" smtClean="0"/>
              <a:t>discricionariedade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Diagnósticos, propostas, implementação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Construção de compromissos do setor e de seus participantes</a:t>
            </a:r>
          </a:p>
          <a:p>
            <a:pPr marL="800100" lvl="1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Ciclo de negócios e produtividade</a:t>
            </a:r>
            <a:r>
              <a:rPr lang="pt-BR" dirty="0" smtClean="0"/>
              <a:t> –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empresas, o setor e o aprimoramento de sua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contribuição</a:t>
            </a:r>
            <a:endParaRPr lang="pt-BR" dirty="0" smtClean="0"/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Qualidade</a:t>
            </a:r>
            <a:r>
              <a:rPr lang="pt-BR" dirty="0"/>
              <a:t>, inovação, </a:t>
            </a:r>
            <a:r>
              <a:rPr lang="pt-BR" dirty="0" smtClean="0"/>
              <a:t>qualidade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Estudos, propostas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Repensar </a:t>
            </a:r>
            <a:r>
              <a:rPr lang="pt-BR" b="1" dirty="0"/>
              <a:t>a cidade </a:t>
            </a:r>
            <a:r>
              <a:rPr lang="pt-BR" dirty="0"/>
              <a:t>-  mobilidade, planejamento urbano, </a:t>
            </a:r>
            <a:r>
              <a:rPr lang="pt-BR" dirty="0" smtClean="0"/>
              <a:t>integração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Debates, propostas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Motivador interno</a:t>
            </a:r>
            <a:r>
              <a:rPr lang="pt-BR" dirty="0" smtClean="0"/>
              <a:t>: a </a:t>
            </a:r>
            <a:r>
              <a:rPr lang="pt-BR" dirty="0"/>
              <a:t>boa reputação </a:t>
            </a:r>
            <a:r>
              <a:rPr lang="pt-BR" dirty="0" smtClean="0"/>
              <a:t>das empresas e de sua atividade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8685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7" y="1957508"/>
            <a:ext cx="8807676" cy="297936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25015" y="1110223"/>
            <a:ext cx="52004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700" dirty="0"/>
              <a:t>COTAS - PROJETOS 2014</a:t>
            </a:r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71406" y="10734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488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0837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ABECIP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3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500" b="1" dirty="0" smtClean="0"/>
              <a:t>1- Este projeto deve ser tratado institucionalmente ou caso a caso?</a:t>
            </a:r>
          </a:p>
          <a:p>
            <a:r>
              <a:rPr lang="pt-BR" sz="1500" dirty="0" smtClean="0"/>
              <a:t>R: Questões são gerais: parâmetros de crédito, riscos. Escala de abordagem geral traz mais conforto p/ desenvolvimentos de TI</a:t>
            </a:r>
          </a:p>
          <a:p>
            <a:endParaRPr lang="pt-BR" sz="1500" dirty="0"/>
          </a:p>
          <a:p>
            <a:r>
              <a:rPr lang="pt-BR" sz="1500" b="1" dirty="0" smtClean="0"/>
              <a:t>2 – Riscos jurídicos crescem muito para os bancos, e precificação não acompanha. </a:t>
            </a:r>
            <a:r>
              <a:rPr lang="pt-BR" sz="1500" b="1" dirty="0" err="1" smtClean="0"/>
              <a:t>Ex</a:t>
            </a:r>
            <a:r>
              <a:rPr lang="pt-BR" sz="1500" b="1" dirty="0" smtClean="0"/>
              <a:t>: responsabilidade perante compradores, materiais usados, </a:t>
            </a:r>
            <a:r>
              <a:rPr lang="pt-BR" sz="1500" b="1" dirty="0" err="1" smtClean="0"/>
              <a:t>distratos</a:t>
            </a:r>
            <a:r>
              <a:rPr lang="pt-BR" sz="1500" b="1" dirty="0" smtClean="0"/>
              <a:t>. Histórico de problemas nesta direção</a:t>
            </a:r>
          </a:p>
          <a:p>
            <a:r>
              <a:rPr lang="pt-BR" sz="1500" dirty="0" smtClean="0"/>
              <a:t>R: delimitação de responsabilidades e </a:t>
            </a:r>
            <a:r>
              <a:rPr lang="pt-BR" sz="1500" dirty="0" err="1" smtClean="0"/>
              <a:t>co-obrigações</a:t>
            </a:r>
            <a:endParaRPr lang="pt-BR" sz="1500" dirty="0" smtClean="0"/>
          </a:p>
          <a:p>
            <a:endParaRPr lang="pt-BR" sz="1500" dirty="0"/>
          </a:p>
          <a:p>
            <a:r>
              <a:rPr lang="pt-BR" sz="1500" b="1" dirty="0" smtClean="0"/>
              <a:t>3- Papel do incorporador desaparece com 100% de vendas</a:t>
            </a:r>
          </a:p>
          <a:p>
            <a:r>
              <a:rPr lang="pt-BR" sz="1500" dirty="0" smtClean="0"/>
              <a:t>R: Milhares de empreendimentos e centenas de milhares de unidades no PMCMV exemplificam que este não é o caso.</a:t>
            </a:r>
          </a:p>
          <a:p>
            <a:endParaRPr lang="pt-BR" sz="1500" dirty="0"/>
          </a:p>
          <a:p>
            <a:r>
              <a:rPr lang="pt-BR" sz="1500" b="1" dirty="0" smtClean="0"/>
              <a:t>4 </a:t>
            </a:r>
            <a:r>
              <a:rPr lang="pt-BR" sz="1500" b="1" dirty="0"/>
              <a:t>– Órgãos de defesa poderiam entender que alteração busca diminuir direitos dos consumidores</a:t>
            </a:r>
          </a:p>
          <a:p>
            <a:r>
              <a:rPr lang="pt-BR" sz="1500" dirty="0"/>
              <a:t>R: Não há este intuito. As alterações trazem vantagens de prazos, custos e segurança aos compradores</a:t>
            </a:r>
          </a:p>
          <a:p>
            <a:endParaRPr lang="pt-BR" sz="1500" dirty="0" smtClean="0"/>
          </a:p>
          <a:p>
            <a:r>
              <a:rPr lang="pt-BR" sz="1500" b="1" dirty="0" smtClean="0"/>
              <a:t>5– Portabilidade faz com que riscos maiores não garantam fidelização</a:t>
            </a:r>
          </a:p>
          <a:p>
            <a:r>
              <a:rPr lang="pt-BR" sz="1500" dirty="0" smtClean="0"/>
              <a:t>R: O novo modelo traz oportunidade de aproximação e retenção do cliente satisfeito com o banco</a:t>
            </a:r>
          </a:p>
          <a:p>
            <a:endParaRPr lang="pt-BR" sz="1500" dirty="0"/>
          </a:p>
          <a:p>
            <a:r>
              <a:rPr lang="pt-BR" sz="1500" b="1" dirty="0" smtClean="0"/>
              <a:t>6- Outros caminhos menos custosos. </a:t>
            </a:r>
            <a:r>
              <a:rPr lang="pt-BR" sz="1500" b="1" dirty="0" err="1" smtClean="0"/>
              <a:t>Ex</a:t>
            </a:r>
            <a:r>
              <a:rPr lang="pt-BR" sz="1500" b="1" dirty="0" smtClean="0"/>
              <a:t>: aprimoramento da concessão de crédito pelas empresas, defesa de alteração no relacionamento com Min. Justiça e Fazenda</a:t>
            </a:r>
          </a:p>
          <a:p>
            <a:r>
              <a:rPr lang="pt-BR" sz="1500" dirty="0" smtClean="0"/>
              <a:t>R: empresas já aprimoram crédito, mas desequilíbrio é estrutural. Min. Justiça e Min. Fazenda: verificação de viabilidade de discussão do CDC</a:t>
            </a:r>
          </a:p>
        </p:txBody>
      </p:sp>
    </p:spTree>
    <p:extLst>
      <p:ext uri="{BB962C8B-B14F-4D97-AF65-F5344CB8AC3E}">
        <p14:creationId xmlns:p14="http://schemas.microsoft.com/office/powerpoint/2010/main" val="963683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1 - Desburocratização e transparência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1 - Pacto </a:t>
            </a:r>
            <a:r>
              <a:rPr lang="pt-BR" b="1" dirty="0"/>
              <a:t>Empresarial pela Integridade e Contra a Corrupçã</a:t>
            </a:r>
            <a:r>
              <a:rPr lang="pt-BR" dirty="0"/>
              <a:t>o – Instituto Ethos</a:t>
            </a:r>
          </a:p>
          <a:p>
            <a:r>
              <a:rPr lang="pt-BR" b="1" dirty="0"/>
              <a:t>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www.empresalimpa.org.br/index.php/empresa-limpa/pacto-contra-a-corrupcao/o-pacto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Visão positiva por Comitês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</a:t>
            </a:r>
            <a:r>
              <a:rPr lang="pt-BR" dirty="0"/>
              <a:t>por possível adesão ABRAINC, Secovi, </a:t>
            </a:r>
            <a:r>
              <a:rPr lang="pt-BR" dirty="0" err="1"/>
              <a:t>Sinduscon</a:t>
            </a:r>
            <a:r>
              <a:rPr lang="pt-BR" dirty="0"/>
              <a:t>, Prefeitura </a:t>
            </a:r>
            <a:r>
              <a:rPr lang="pt-BR" dirty="0" smtClean="0"/>
              <a:t>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Adesão mais aperfeiçoamentos (Comitê de Incorporação)</a:t>
            </a:r>
            <a:endParaRPr lang="pt-BR" dirty="0"/>
          </a:p>
          <a:p>
            <a:endParaRPr lang="pt-BR" b="1" dirty="0"/>
          </a:p>
          <a:p>
            <a:endParaRPr lang="pt-BR" dirty="0"/>
          </a:p>
          <a:p>
            <a:r>
              <a:rPr lang="pt-BR" b="1" dirty="0"/>
              <a:t>2</a:t>
            </a:r>
            <a:r>
              <a:rPr lang="pt-BR" b="1" dirty="0" smtClean="0"/>
              <a:t> – Discussão sobre aperfeiçoamentos nos processos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de Incorporação (18/12) - propostas </a:t>
            </a:r>
            <a:r>
              <a:rPr lang="pt-BR" dirty="0" err="1" smtClean="0"/>
              <a:t>inciais</a:t>
            </a:r>
            <a:r>
              <a:rPr lang="pt-BR" dirty="0" smtClean="0"/>
              <a:t>, reunião 7/1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/>
              <a:t>3</a:t>
            </a:r>
            <a:r>
              <a:rPr lang="pt-BR" b="1" dirty="0" smtClean="0"/>
              <a:t> - Reforço </a:t>
            </a:r>
            <a:r>
              <a:rPr lang="pt-BR" b="1" dirty="0"/>
              <a:t>na </a:t>
            </a:r>
            <a:r>
              <a:rPr lang="pt-BR" b="1" dirty="0" smtClean="0"/>
              <a:t>estrutura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Profissional </a:t>
            </a:r>
            <a:r>
              <a:rPr lang="pt-BR" b="1" dirty="0"/>
              <a:t>de comunicação </a:t>
            </a:r>
            <a:r>
              <a:rPr lang="pt-BR" dirty="0"/>
              <a:t>- alavancar presença do setor e da </a:t>
            </a:r>
            <a:r>
              <a:rPr lang="pt-BR" dirty="0" smtClean="0"/>
              <a:t>Associação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4 - </a:t>
            </a:r>
            <a:r>
              <a:rPr lang="pt-BR" b="1" dirty="0"/>
              <a:t>Trabalhos MBC/</a:t>
            </a:r>
            <a:r>
              <a:rPr lang="pt-BR" b="1" dirty="0" err="1"/>
              <a:t>Booz</a:t>
            </a:r>
            <a:r>
              <a:rPr lang="pt-BR" b="1" dirty="0"/>
              <a:t>, MBC/</a:t>
            </a:r>
            <a:r>
              <a:rPr lang="pt-BR" b="1" dirty="0" err="1"/>
              <a:t>Falconi</a:t>
            </a:r>
            <a:endParaRPr lang="pt-BR" b="1" dirty="0"/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1303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1 - Desburocratização e transparência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92514" y="908720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79512" y="930206"/>
            <a:ext cx="87358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ESTRATÉGIA DE TRANSFORMAÇÃO DO TEMA CORRUPÇÃO DO SETOR IMOBILIÁRIO</a:t>
            </a:r>
            <a:endParaRPr lang="pt-BR" sz="16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737259"/>
            <a:ext cx="1445265" cy="16613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87575" y="2114272"/>
            <a:ext cx="147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Eficiência de processos/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737259"/>
            <a:ext cx="1445265" cy="16613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32185" y="1988840"/>
            <a:ext cx="1287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711501"/>
            <a:ext cx="1445265" cy="16613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0" y="2132856"/>
            <a:ext cx="165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Comunicação Externa e Interna</a:t>
            </a:r>
            <a:endParaRPr lang="pt-BR" sz="1600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62748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312620" y="3572497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578937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4797152"/>
            <a:ext cx="233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Eliminar gaps onde há possibilidade de pontos de corrupção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449735" y="4718341"/>
            <a:ext cx="2554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Estabelecer pontos (com transparência) para estimular o poder público (funcionários) a ter comportamento ilibado</a:t>
            </a: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433333" y="4657189"/>
            <a:ext cx="2554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“Rebranding” do Setor</a:t>
            </a:r>
            <a:endParaRPr lang="pt-BR" sz="16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939095" y="6141556"/>
            <a:ext cx="204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Proposta p/ reunião 07/01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48566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/>
            <a:r>
              <a:rPr lang="pt-BR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Trabalho Setorial – </a:t>
            </a:r>
            <a:r>
              <a:rPr lang="pt-BR" sz="18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Booz</a:t>
            </a:r>
            <a:r>
              <a:rPr lang="pt-BR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/MBC/ </a:t>
            </a:r>
            <a:r>
              <a:rPr lang="pt-BR" sz="18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CBIC – gargalos no setor</a:t>
            </a:r>
            <a:endParaRPr lang="en-US" sz="18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91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6 </a:t>
            </a:r>
            <a:r>
              <a:rPr lang="pt-BR" b="1" dirty="0"/>
              <a:t>categorias -</a:t>
            </a:r>
            <a:r>
              <a:rPr lang="pt-BR" dirty="0"/>
              <a:t> FAR, Faixa 2, SBPE, Condomínio Casas, </a:t>
            </a:r>
            <a:r>
              <a:rPr lang="pt-BR" i="1" dirty="0" err="1"/>
              <a:t>Mixed</a:t>
            </a:r>
            <a:r>
              <a:rPr lang="pt-BR" i="1" dirty="0"/>
              <a:t> Use</a:t>
            </a:r>
            <a:r>
              <a:rPr lang="pt-BR" dirty="0"/>
              <a:t> e </a:t>
            </a:r>
            <a:r>
              <a:rPr lang="pt-BR" dirty="0" smtClean="0"/>
              <a:t>Loteamentos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Resultado </a:t>
            </a:r>
            <a:r>
              <a:rPr lang="pt-BR" dirty="0"/>
              <a:t>final: diagnóstico/recomendações </a:t>
            </a:r>
            <a:r>
              <a:rPr lang="pt-BR" dirty="0" smtClean="0"/>
              <a:t>– Ambiente e Modelo </a:t>
            </a:r>
            <a:r>
              <a:rPr lang="pt-BR" dirty="0"/>
              <a:t>de </a:t>
            </a:r>
            <a:r>
              <a:rPr lang="pt-BR" dirty="0" smtClean="0"/>
              <a:t>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Impacto </a:t>
            </a:r>
            <a:r>
              <a:rPr lang="pt-BR" b="1" dirty="0"/>
              <a:t>dos atrasos </a:t>
            </a:r>
            <a:r>
              <a:rPr lang="pt-BR" dirty="0"/>
              <a:t>– valor estimado em R$ 19 bilhões por ano (9 a 24% do VGV). J. Gerdau: número e divulgação</a:t>
            </a:r>
          </a:p>
          <a:p>
            <a:endParaRPr lang="pt-BR" b="1" dirty="0" smtClean="0"/>
          </a:p>
          <a:p>
            <a:r>
              <a:rPr lang="pt-BR" b="1" dirty="0" smtClean="0"/>
              <a:t>Conselho </a:t>
            </a:r>
            <a:r>
              <a:rPr lang="pt-BR" b="1" dirty="0"/>
              <a:t>Deliberativo ABRAINC – </a:t>
            </a:r>
            <a:r>
              <a:rPr lang="pt-BR" b="1" dirty="0" smtClean="0"/>
              <a:t>6/12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Governo Federal</a:t>
            </a:r>
            <a:r>
              <a:rPr lang="pt-BR" dirty="0"/>
              <a:t>: convite e ações por presença de membros do 1º escalão em evento de </a:t>
            </a:r>
            <a:r>
              <a:rPr lang="pt-BR" dirty="0" smtClean="0"/>
              <a:t>19/2/2014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Municípios</a:t>
            </a:r>
            <a:r>
              <a:rPr lang="pt-BR" dirty="0"/>
              <a:t>: </a:t>
            </a:r>
            <a:r>
              <a:rPr lang="pt-BR" dirty="0" smtClean="0"/>
              <a:t>avaliação </a:t>
            </a:r>
            <a:r>
              <a:rPr lang="pt-BR" dirty="0"/>
              <a:t>crítica das condições encontradas nos diversos municípios. </a:t>
            </a:r>
            <a:r>
              <a:rPr lang="pt-BR" dirty="0" smtClean="0"/>
              <a:t>Envolvimento </a:t>
            </a:r>
            <a:r>
              <a:rPr lang="pt-BR" dirty="0"/>
              <a:t>de associações como Assoc. dos Secretários de fazenda, dos </a:t>
            </a:r>
            <a:r>
              <a:rPr lang="pt-BR" dirty="0" smtClean="0"/>
              <a:t>Procuradores </a:t>
            </a:r>
            <a:r>
              <a:rPr lang="pt-BR" dirty="0"/>
              <a:t>Municipais, dos Secretários de Habitação, ANOREG e Frente Nacional de Prefeitos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Como colocar em prática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Imprensa</a:t>
            </a:r>
            <a:r>
              <a:rPr lang="pt-BR" dirty="0"/>
              <a:t>: </a:t>
            </a:r>
            <a:r>
              <a:rPr lang="pt-BR" dirty="0" smtClean="0"/>
              <a:t>com </a:t>
            </a:r>
            <a:r>
              <a:rPr lang="pt-BR" dirty="0"/>
              <a:t>Comitê de </a:t>
            </a:r>
            <a:r>
              <a:rPr lang="pt-BR" dirty="0" smtClean="0"/>
              <a:t>Comunicação, visitas </a:t>
            </a:r>
            <a:r>
              <a:rPr lang="pt-BR" dirty="0"/>
              <a:t>aos </a:t>
            </a:r>
            <a:r>
              <a:rPr lang="pt-BR" dirty="0" smtClean="0"/>
              <a:t>editores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efetivo de marketing para divulgação e acompanhamento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Foco no PF (CBIC)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Empresa de marketing para divulgação (com CBIC)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14936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62935"/>
            <a:ext cx="8561387" cy="335528"/>
          </a:xfrm>
        </p:spPr>
        <p:txBody>
          <a:bodyPr lIns="0" tIns="0" rIns="0" bIns="0" anchor="t">
            <a:normAutofit/>
          </a:bodyPr>
          <a:lstStyle/>
          <a:p>
            <a:pPr defTabSz="914145">
              <a:defRPr/>
            </a:pP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Desburocratização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 transparência </a:t>
            </a: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cont. - </a:t>
            </a: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Conduta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338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5  </a:t>
            </a:r>
            <a:r>
              <a:rPr lang="pt-BR" b="1" dirty="0"/>
              <a:t>- Cód. Conduta </a:t>
            </a:r>
            <a:r>
              <a:rPr lang="pt-BR" dirty="0"/>
              <a:t>-  relações ente membros, órgãos governamentais </a:t>
            </a:r>
            <a:r>
              <a:rPr lang="pt-BR" dirty="0" smtClean="0"/>
              <a:t>– Comitê de Responsabilidade Social (CD -  11/10/20130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Lei Anticorrupção – Lei 12.846/2013 – em vigor em 29/1/2014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Regulação </a:t>
            </a:r>
            <a:r>
              <a:rPr lang="pt-BR" dirty="0"/>
              <a:t>em curso – foco em </a:t>
            </a:r>
            <a:r>
              <a:rPr lang="pt-BR" i="1" dirty="0" err="1"/>
              <a:t>compliance</a:t>
            </a:r>
            <a:endParaRPr lang="pt-B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2060"/>
                </a:solidFill>
              </a:rPr>
              <a:t>Estrutura de </a:t>
            </a:r>
            <a:r>
              <a:rPr lang="pt-BR" b="1" i="1" dirty="0" err="1">
                <a:solidFill>
                  <a:srgbClr val="002060"/>
                </a:solidFill>
              </a:rPr>
              <a:t>Compliance</a:t>
            </a:r>
            <a:r>
              <a:rPr lang="pt-BR" b="1" dirty="0">
                <a:solidFill>
                  <a:srgbClr val="002060"/>
                </a:solidFill>
              </a:rPr>
              <a:t> -  ABRAINC – Comitê de Responsabilidade </a:t>
            </a:r>
            <a:r>
              <a:rPr lang="pt-BR" b="1" dirty="0" smtClean="0">
                <a:solidFill>
                  <a:srgbClr val="002060"/>
                </a:solidFill>
              </a:rPr>
              <a:t>Social</a:t>
            </a:r>
          </a:p>
          <a:p>
            <a:pPr lvl="1"/>
            <a:endParaRPr lang="pt-BR" b="1" dirty="0" smtClean="0"/>
          </a:p>
          <a:p>
            <a:r>
              <a:rPr lang="pt-BR" b="1" dirty="0"/>
              <a:t>Comitê de acompanhamento do Código de Conduta</a:t>
            </a:r>
            <a:r>
              <a:rPr lang="pt-BR" dirty="0"/>
              <a:t>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Atendimento e fiscalização das diretrizes estabelecidas no Código de Princípios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Atualização do código e treinamentos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Apuração de denúncias/irregularidades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Estabelecer e aplicar as sanções previstas no Código de Conduta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14326" y="4115893"/>
            <a:ext cx="8624887" cy="200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 </a:t>
            </a:r>
            <a:r>
              <a:rPr lang="pt-BR" b="1" dirty="0"/>
              <a:t>defesa da livre concorrência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</a:t>
            </a:r>
            <a:r>
              <a:rPr lang="pt-BR" dirty="0" smtClean="0"/>
              <a:t>terceirização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149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76470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60648"/>
            <a:ext cx="8901113" cy="216619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– Ciclo e produtividade – as empresas, o setor e o aprimoramento de sua contribuição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7292" y="78924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Estudo MBC/</a:t>
            </a:r>
            <a:r>
              <a:rPr lang="pt-BR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/CBIC -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Principais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Barreiras Regulatórias e Burocráticas no Desenvolvimento do Setor Imobiliário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Brasileiro – evento 19/2/2014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endParaRPr lang="pt-BR" b="1" dirty="0" smtClean="0"/>
          </a:p>
          <a:p>
            <a:r>
              <a:rPr lang="pt-BR" b="1" dirty="0" smtClean="0"/>
              <a:t>Estudo </a:t>
            </a:r>
            <a:r>
              <a:rPr lang="pt-BR" b="1" dirty="0"/>
              <a:t>FGV </a:t>
            </a:r>
            <a:r>
              <a:rPr lang="pt-BR" dirty="0"/>
              <a:t>– empregos e impostos gerados </a:t>
            </a:r>
            <a:r>
              <a:rPr lang="pt-BR" dirty="0" smtClean="0"/>
              <a:t>– desoneração - em finalização</a:t>
            </a:r>
            <a:endParaRPr lang="pt-BR" dirty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Coleta </a:t>
            </a:r>
            <a:r>
              <a:rPr lang="pt-BR" b="1" dirty="0"/>
              <a:t>de dados FIPE </a:t>
            </a:r>
            <a:r>
              <a:rPr lang="pt-BR" b="1" dirty="0" smtClean="0"/>
              <a:t>- </a:t>
            </a:r>
            <a:r>
              <a:rPr lang="pt-BR" dirty="0" smtClean="0"/>
              <a:t>indicadores </a:t>
            </a:r>
            <a:r>
              <a:rPr lang="pt-BR" dirty="0"/>
              <a:t>de emprego, lançamentos, vendas, estoque, </a:t>
            </a:r>
            <a:r>
              <a:rPr lang="pt-BR" dirty="0" err="1"/>
              <a:t>distratos</a:t>
            </a:r>
            <a:r>
              <a:rPr lang="pt-BR" dirty="0"/>
              <a:t>, entrega, </a:t>
            </a:r>
            <a:r>
              <a:rPr lang="pt-BR" i="1" dirty="0" err="1"/>
              <a:t>land-bank</a:t>
            </a:r>
            <a:r>
              <a:rPr lang="pt-BR" dirty="0"/>
              <a:t>, repasses, inadimplência, informações </a:t>
            </a:r>
            <a:r>
              <a:rPr lang="pt-BR" dirty="0" smtClean="0"/>
              <a:t>financeiras, </a:t>
            </a:r>
            <a:r>
              <a:rPr lang="pt-BR" dirty="0"/>
              <a:t>A</a:t>
            </a:r>
            <a:r>
              <a:rPr lang="pt-BR" dirty="0" smtClean="0"/>
              <a:t>lvarás e Habite-se </a:t>
            </a:r>
            <a:r>
              <a:rPr lang="pt-BR" dirty="0"/>
              <a:t>Reunião GT Indicadores com Governo em </a:t>
            </a:r>
            <a:r>
              <a:rPr lang="pt-BR" dirty="0" smtClean="0"/>
              <a:t>12/12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Planilhas piloto distribuídas – início começo do ano</a:t>
            </a:r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Propostas Segmento Econômico </a:t>
            </a:r>
            <a:r>
              <a:rPr lang="pt-BR" dirty="0" smtClean="0"/>
              <a:t>– PMCMV3 – em discussões com Governo</a:t>
            </a:r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Ideia </a:t>
            </a:r>
            <a:r>
              <a:rPr lang="pt-BR" b="1" dirty="0"/>
              <a:t>Brasil </a:t>
            </a:r>
            <a:r>
              <a:rPr lang="pt-BR" dirty="0"/>
              <a:t>– Relações de Trabalho – Comitê de </a:t>
            </a:r>
            <a:r>
              <a:rPr lang="pt-BR" dirty="0" smtClean="0"/>
              <a:t>RH - melhores </a:t>
            </a:r>
            <a:r>
              <a:rPr lang="pt-BR" dirty="0"/>
              <a:t>práticas, sinergias, </a:t>
            </a:r>
            <a:r>
              <a:rPr lang="pt-BR" dirty="0" smtClean="0"/>
              <a:t>incentivos</a:t>
            </a:r>
            <a:r>
              <a:rPr lang="pt-BR" dirty="0"/>
              <a:t>, </a:t>
            </a:r>
            <a:r>
              <a:rPr lang="pt-BR" dirty="0" smtClean="0"/>
              <a:t>redução </a:t>
            </a:r>
            <a:r>
              <a:rPr lang="pt-BR" dirty="0"/>
              <a:t>de encargos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Responsabilidade </a:t>
            </a:r>
            <a:r>
              <a:rPr lang="pt-BR" b="1" dirty="0"/>
              <a:t>Social – </a:t>
            </a:r>
            <a:r>
              <a:rPr lang="pt-BR" dirty="0"/>
              <a:t>questionário </a:t>
            </a:r>
            <a:r>
              <a:rPr lang="pt-BR" dirty="0" smtClean="0"/>
              <a:t>Comitê </a:t>
            </a:r>
            <a:r>
              <a:rPr lang="pt-BR" dirty="0" err="1" smtClean="0"/>
              <a:t>Resp.Social</a:t>
            </a:r>
            <a:r>
              <a:rPr lang="pt-BR" dirty="0" smtClean="0"/>
              <a:t> </a:t>
            </a:r>
            <a:r>
              <a:rPr lang="pt-BR" dirty="0"/>
              <a:t>- anuário </a:t>
            </a:r>
            <a:r>
              <a:rPr lang="pt-BR" dirty="0" smtClean="0"/>
              <a:t>ABRAINC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8784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29391</TotalTime>
  <Words>2589</Words>
  <Application>Microsoft Office PowerPoint</Application>
  <PresentationFormat>Apresentação na tela (4:3)</PresentationFormat>
  <Paragraphs>497</Paragraphs>
  <Slides>41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Helvetica</vt:lpstr>
      <vt:lpstr>Times New Roman</vt:lpstr>
      <vt:lpstr>Verdana</vt:lpstr>
      <vt:lpstr>Tema do Office</vt:lpstr>
      <vt:lpstr>Worksheet</vt:lpstr>
      <vt:lpstr>Microsoft Excel Worksheet</vt:lpstr>
      <vt:lpstr>Apresentação do PowerPoint</vt:lpstr>
      <vt:lpstr>Pauta</vt:lpstr>
      <vt:lpstr>Apresentação do PowerPoint</vt:lpstr>
      <vt:lpstr>ABRAINC – Posicionamento e estrutura  </vt:lpstr>
      <vt:lpstr>1 - Desburocratização e transparência  </vt:lpstr>
      <vt:lpstr>1 - Desburocratização e transparência  </vt:lpstr>
      <vt:lpstr>Trabalho Setorial – Booz/MBC/ CBIC – gargalos no setor</vt:lpstr>
      <vt:lpstr>Desburocratização e transparência  - cont. - Código de Conduta ABRAINC </vt:lpstr>
      <vt:lpstr>2 – Ciclo e produtividade – as empresas, o setor e o aprimoramento de sua contribuição  </vt:lpstr>
      <vt:lpstr>3 – Repensar a cidade – o setor e seus impactos  </vt:lpstr>
      <vt:lpstr>Regras de Relacionamento ABRAINC – Comitê de Resp. Social </vt:lpstr>
      <vt:lpstr>Apresentação do PowerPoint</vt:lpstr>
      <vt:lpstr>Apresentação do PowerPoint</vt:lpstr>
      <vt:lpstr>Reuniões para discussão e posicionamento  </vt:lpstr>
      <vt:lpstr>Modelo de Vendas  </vt:lpstr>
      <vt:lpstr>Conselho Deliberativo </vt:lpstr>
      <vt:lpstr>Apresentação do PowerPoint</vt:lpstr>
      <vt:lpstr>Comitês de Incorporação, Técnico, Financeiro , Jurídico - Modelo de Negócios</vt:lpstr>
      <vt:lpstr>Apresentação do PowerPoint</vt:lpstr>
      <vt:lpstr>Atualizações – Prefeitura de São Paulo  </vt:lpstr>
      <vt:lpstr>Apresentação do PowerPoint</vt:lpstr>
      <vt:lpstr>PMCMV3</vt:lpstr>
      <vt:lpstr>Relações de Trabalho </vt:lpstr>
      <vt:lpstr>Registros - cartórios</vt:lpstr>
      <vt:lpstr>Desoneração/RET</vt:lpstr>
      <vt:lpstr>Apresentação do PowerPoint</vt:lpstr>
      <vt:lpstr>Atualizações ABRAINC </vt:lpstr>
      <vt:lpstr>Atualizações ABRAINC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Questões ABECIP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3096</cp:revision>
  <dcterms:created xsi:type="dcterms:W3CDTF">2009-08-13T21:08:28Z</dcterms:created>
  <dcterms:modified xsi:type="dcterms:W3CDTF">2013-12-20T22:47:24Z</dcterms:modified>
</cp:coreProperties>
</file>