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375" r:id="rId2"/>
    <p:sldId id="1376" r:id="rId3"/>
    <p:sldId id="1377" r:id="rId4"/>
    <p:sldId id="1378" r:id="rId5"/>
    <p:sldId id="1379" r:id="rId6"/>
    <p:sldId id="1360" r:id="rId7"/>
    <p:sldId id="1384" r:id="rId8"/>
    <p:sldId id="1363" r:id="rId9"/>
    <p:sldId id="1339" r:id="rId10"/>
    <p:sldId id="1340" r:id="rId11"/>
    <p:sldId id="1291" r:id="rId12"/>
    <p:sldId id="1380" r:id="rId13"/>
    <p:sldId id="1362" r:id="rId14"/>
    <p:sldId id="1373" r:id="rId15"/>
    <p:sldId id="1381" r:id="rId16"/>
    <p:sldId id="1374" r:id="rId17"/>
    <p:sldId id="1367" r:id="rId18"/>
    <p:sldId id="1372" r:id="rId19"/>
    <p:sldId id="1382" r:id="rId20"/>
    <p:sldId id="1369" r:id="rId21"/>
    <p:sldId id="1371" r:id="rId22"/>
    <p:sldId id="1383" r:id="rId23"/>
    <p:sldId id="1289" r:id="rId24"/>
    <p:sldId id="1370" r:id="rId25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21/01/2015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12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2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23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2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10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8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32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9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04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4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67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5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28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20/1/2015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03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GT Judiciário -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Jurisprudência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Cartilha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- agenda integrada, finalização, lançamento, </a:t>
            </a:r>
            <a:r>
              <a:rPr lang="pt-BR" sz="1700" dirty="0" smtClean="0">
                <a:latin typeface="BlissL" panose="02000506030000020004" pitchFamily="2" charset="0"/>
              </a:rPr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Objetivos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Documento base para construção de enunciados e </a:t>
            </a:r>
            <a:r>
              <a:rPr lang="pt-BR" sz="1700" dirty="0" smtClean="0">
                <a:latin typeface="BlissL" panose="02000506030000020004" pitchFamily="2" charset="0"/>
              </a:rPr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Verificação e finalização de texto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de reuniões para leitura final com Secovi, CBIC e ADEMI 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Lançamento </a:t>
            </a:r>
            <a:r>
              <a:rPr lang="pt-BR" sz="1700" dirty="0" smtClean="0">
                <a:latin typeface="BlissL" panose="02000506030000020004" pitchFamily="2" charset="0"/>
              </a:rPr>
              <a:t>–evento em Brasília – 18/3 – a confirmar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Agenda concatenada </a:t>
            </a:r>
            <a:r>
              <a:rPr lang="pt-BR" sz="1700" dirty="0" smtClean="0">
                <a:latin typeface="BlissL" panose="02000506030000020004" pitchFamily="2" charset="0"/>
              </a:rPr>
              <a:t>– lançamento, mesas, divulgação – Comitê de Comunicação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8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980728"/>
            <a:ext cx="8964488" cy="39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Captação e comunicação abusiva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Ana Medina, </a:t>
            </a:r>
            <a:r>
              <a:rPr lang="pt-BR" sz="1700" dirty="0" err="1" smtClean="0">
                <a:latin typeface="BlissL" panose="02000506030000020004" pitchFamily="2" charset="0"/>
              </a:rPr>
              <a:t>Crys</a:t>
            </a:r>
            <a:r>
              <a:rPr lang="pt-BR" sz="1700" dirty="0" smtClean="0">
                <a:latin typeface="BlissL" panose="02000506030000020004" pitchFamily="2" charset="0"/>
              </a:rPr>
              <a:t> Luders e Natália – contato com Escritório David Teixeira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Secovi – 15/10 - estratégia de captação de clientes vs. código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Contato SECOVI-OAB para apresentação do assunto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Associações e </a:t>
            </a:r>
            <a:r>
              <a:rPr lang="pt-BR" sz="1700" b="1" dirty="0" err="1" smtClean="0">
                <a:latin typeface="BlissL" panose="02000506030000020004" pitchFamily="2" charset="0"/>
              </a:rPr>
              <a:t>ACPs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Continuidade de acompanhamento por cada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err="1"/>
              <a:t>Distratos</a:t>
            </a:r>
            <a:r>
              <a:rPr lang="pt-BR" dirty="0"/>
              <a:t> - atualizações – comunicação, eventos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221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1835696" y="1036859"/>
            <a:ext cx="51845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>
              <a:defRPr/>
            </a:pP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Questões do Trabalho</a:t>
            </a:r>
          </a:p>
          <a:p>
            <a:pPr algn="ctr"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Terceirização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ADIN</a:t>
            </a:r>
          </a:p>
          <a:p>
            <a:pPr algn="ctr"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36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83671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Terceirização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 4330 – apoio junto com Febraban, CNI,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STJ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indicação de nome vs. </a:t>
            </a:r>
            <a:r>
              <a:rPr lang="pt-BR" sz="1700" i="1" dirty="0" smtClean="0">
                <a:latin typeface="BlissL" panose="02000506030000020004" pitchFamily="2" charset="0"/>
              </a:rPr>
              <a:t>timing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 err="1" smtClean="0">
                <a:latin typeface="BlissL" panose="02000506030000020004" pitchFamily="2" charset="0"/>
              </a:rPr>
              <a:t>Sette</a:t>
            </a:r>
            <a:r>
              <a:rPr lang="pt-BR" sz="1700" i="1" dirty="0" smtClean="0">
                <a:latin typeface="BlissL" panose="02000506030000020004" pitchFamily="2" charset="0"/>
              </a:rPr>
              <a:t> Câmara, Bastos e Oliveira – Daniel Sgai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7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Equilíbrio </a:t>
            </a:r>
            <a:r>
              <a:rPr lang="pt-BR" dirty="0"/>
              <a:t>nas relações – </a:t>
            </a:r>
            <a:r>
              <a:rPr lang="pt-BR" dirty="0" smtClean="0"/>
              <a:t>Trabalho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74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908720"/>
            <a:ext cx="8892480" cy="39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/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Análogo à Escravidão</a:t>
            </a:r>
          </a:p>
          <a:p>
            <a:pPr algn="just"/>
            <a:endParaRPr lang="pt-BR" sz="1700" dirty="0">
              <a:latin typeface="BlissL" panose="02000506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PLS 432/2013 – </a:t>
            </a:r>
            <a:r>
              <a:rPr lang="pt-BR" sz="1700" dirty="0">
                <a:latin typeface="BlissL" panose="02000506030000020004" pitchFamily="2" charset="0"/>
              </a:rPr>
              <a:t>relator Romero Jucá (PMDB/RO) – aprovação pela Comissão Mista do Congresso Nacional.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Avocação de procedimentos </a:t>
            </a:r>
            <a:r>
              <a:rPr lang="pt-BR" sz="1700" dirty="0">
                <a:latin typeface="BlissL" panose="02000506030000020004" pitchFamily="2" charset="0"/>
              </a:rPr>
              <a:t>- requerimento ABRAINC para Min. do Trabalho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Resposta MTE, com remissão a ADIN – CNA</a:t>
            </a:r>
          </a:p>
          <a:p>
            <a:pPr lvl="1" algn="just"/>
            <a:endParaRPr lang="pt-BR" sz="1700" dirty="0">
              <a:latin typeface="BlissL" panose="02000506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ADIN</a:t>
            </a:r>
            <a:r>
              <a:rPr lang="pt-BR" sz="1700" dirty="0">
                <a:latin typeface="BlissL" panose="02000506030000020004" pitchFamily="2" charset="0"/>
              </a:rPr>
              <a:t> pela ABRAINC sobre Port. Min. No </a:t>
            </a:r>
            <a:r>
              <a:rPr lang="pt-BR" sz="1700" dirty="0" smtClean="0">
                <a:latin typeface="BlissL" panose="02000506030000020004" pitchFamily="2" charset="0"/>
              </a:rPr>
              <a:t>2 – Dra. Luciana </a:t>
            </a:r>
            <a:r>
              <a:rPr lang="pt-BR" sz="1700" dirty="0" err="1" smtClean="0">
                <a:latin typeface="BlissL" panose="02000506030000020004" pitchFamily="2" charset="0"/>
              </a:rPr>
              <a:t>Lóssio</a:t>
            </a:r>
            <a:r>
              <a:rPr lang="pt-BR" sz="1700" dirty="0" smtClean="0">
                <a:latin typeface="BlissL" panose="02000506030000020004" pitchFamily="2" charset="0"/>
              </a:rPr>
              <a:t>, Dr. </a:t>
            </a:r>
            <a:r>
              <a:rPr lang="pt-BR" sz="1700" dirty="0" err="1" smtClean="0">
                <a:latin typeface="BlissL" panose="02000506030000020004" pitchFamily="2" charset="0"/>
              </a:rPr>
              <a:t>Técio</a:t>
            </a:r>
            <a:r>
              <a:rPr lang="pt-BR" sz="1700" dirty="0" smtClean="0">
                <a:latin typeface="BlissL" panose="02000506030000020004" pitchFamily="2" charset="0"/>
              </a:rPr>
              <a:t> de Lins e Silva</a:t>
            </a:r>
          </a:p>
          <a:p>
            <a:pPr algn="just"/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Liminar concedida por Ministro </a:t>
            </a:r>
            <a:r>
              <a:rPr lang="pt-BR" sz="1700" dirty="0" err="1" smtClean="0">
                <a:latin typeface="BlissL" panose="02000506030000020004" pitchFamily="2" charset="0"/>
              </a:rPr>
              <a:t>Lewandovsky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1" algn="just"/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Apreciação em fevereiro pelo STF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algn="just"/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Equilíbrio </a:t>
            </a:r>
            <a:r>
              <a:rPr lang="pt-BR" dirty="0"/>
              <a:t>nas relações – </a:t>
            </a:r>
            <a:r>
              <a:rPr lang="pt-BR" dirty="0" smtClean="0"/>
              <a:t>Trabalho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5290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836712"/>
            <a:ext cx="7982861" cy="508856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>
              <a:defRPr/>
            </a:pP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Outros pontos:</a:t>
            </a: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COFECI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Tabela de Responsabilização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Acessibilidade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Concentração na Matrícula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CADE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pt-BR" sz="3600" dirty="0" err="1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Compliance</a:t>
            </a: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</a:p>
          <a:p>
            <a:pPr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1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86" y="5291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COAF- </a:t>
            </a:r>
            <a:r>
              <a:rPr lang="pt-BR" sz="2400" kern="12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Cofeci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836712"/>
            <a:ext cx="9145016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Reunião 6/8 – Secovi, CBIC, COAF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err="1">
                <a:latin typeface="BlissL" panose="02000506030000020004" pitchFamily="2" charset="0"/>
              </a:rPr>
              <a:t>Cofeci</a:t>
            </a:r>
            <a:r>
              <a:rPr lang="pt-BR" sz="1700" dirty="0">
                <a:latin typeface="BlissL" panose="02000506030000020004" pitchFamily="2" charset="0"/>
              </a:rPr>
              <a:t> regulador no caso de ativo circulante; lei regula não só atividade do profissional, regula 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>
                <a:latin typeface="BlissL" panose="02000506030000020004" pitchFamily="2" charset="0"/>
              </a:rPr>
              <a:t>14 -</a:t>
            </a:r>
            <a:r>
              <a:rPr lang="pt-BR" sz="1700" dirty="0" smtClean="0">
                <a:latin typeface="BlissL" panose="02000506030000020004" pitchFamily="2" charset="0"/>
              </a:rPr>
              <a:t> fiscalização da atividade imobiliária pelo COAF será revogada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: até PF que compra e vende imóveis habitualmente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disser que é regulador 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Defesa Judicial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Escritório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 para a CBIC – participação ABRAINC e Secovi-SP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Fiscalização das incorporadoras pelo COFECI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R$ 100 mil + R$ 200 mil </a:t>
            </a:r>
            <a:r>
              <a:rPr lang="pt-BR" sz="1700" dirty="0" smtClean="0">
                <a:latin typeface="BlissL" panose="02000506030000020004" pitchFamily="2" charset="0"/>
              </a:rPr>
              <a:t>(êxito -  trânsito em julgado ou acordo, com 20% de desconto)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7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18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764704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Eletrônico </a:t>
            </a:r>
            <a:r>
              <a:rPr lang="pt-BR" sz="1700" dirty="0" smtClean="0">
                <a:latin typeface="BlissL" panose="02000506030000020004" pitchFamily="2" charset="0"/>
              </a:rPr>
              <a:t>– implementação no estado de </a:t>
            </a:r>
            <a:r>
              <a:rPr lang="pt-BR" sz="1700" dirty="0" smtClean="0">
                <a:latin typeface="BlissL" panose="02000506030000020004" pitchFamily="2" charset="0"/>
              </a:rPr>
              <a:t>SP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Desenho de processo CETIP/ARISP/ABECIP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 e implementação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Câmara de 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Agendar reunião com ARISP a partir de </a:t>
            </a:r>
            <a:r>
              <a:rPr lang="pt-BR" sz="1700" dirty="0" smtClean="0">
                <a:latin typeface="BlissL" panose="02000506030000020004" pitchFamily="2" charset="0"/>
              </a:rPr>
              <a:t>janeiro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>
                <a:latin typeface="BlissL" panose="02000506030000020004" pitchFamily="2" charset="0"/>
              </a:rPr>
              <a:t>Portaria 65 – 21/11/2014 – CNJ </a:t>
            </a:r>
            <a:r>
              <a:rPr lang="pt-BR" sz="1700" dirty="0">
                <a:latin typeface="BlissL" panose="02000506030000020004" pitchFamily="2" charset="0"/>
              </a:rPr>
              <a:t>-  regramento federal dos registros – grupo constituído com Francisco Toledo, que nos participará avanços/discussões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Documentos bancários – padronização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CEF, BB, Itaú, Bradesco,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Licenciamento </a:t>
            </a:r>
            <a:r>
              <a:rPr lang="pt-BR" sz="1700" b="1" dirty="0" smtClean="0">
                <a:latin typeface="BlissL" panose="02000506030000020004" pitchFamily="2" charset="0"/>
              </a:rPr>
              <a:t>Ambiental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Fluxos 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Decreto 59.263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Termo de Reabilitação para habite-se, 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Procedimentos em nível 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Concentração </a:t>
            </a:r>
            <a:r>
              <a:rPr lang="pt-BR" sz="1700" b="1" dirty="0">
                <a:latin typeface="BlissL" panose="02000506030000020004" pitchFamily="2" charset="0"/>
              </a:rPr>
              <a:t>na </a:t>
            </a:r>
            <a:r>
              <a:rPr lang="pt-BR" sz="1700" b="1" dirty="0" smtClean="0">
                <a:latin typeface="BlissL" panose="02000506030000020004" pitchFamily="2" charset="0"/>
              </a:rPr>
              <a:t>Matrícula, Letras Imobiliárias, Questões Tributárias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Burocracia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76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79337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O Custo da Burocracia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95536" y="982007"/>
            <a:ext cx="8624887" cy="372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CADE - Lei 12.529/2011 </a:t>
            </a:r>
            <a:r>
              <a:rPr lang="pt-BR" sz="1700" dirty="0">
                <a:latin typeface="BlissL" panose="02000506030000020004" pitchFamily="2" charset="0"/>
              </a:rPr>
              <a:t>- aprovação prévia CADE p/ atos de concentração: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BMA </a:t>
            </a:r>
            <a:r>
              <a:rPr lang="pt-BR" sz="1700" dirty="0">
                <a:latin typeface="BlissL" panose="02000506030000020004" pitchFamily="2" charset="0"/>
              </a:rPr>
              <a:t>- Bárbara </a:t>
            </a:r>
            <a:r>
              <a:rPr lang="pt-BR" sz="1700" dirty="0" err="1">
                <a:latin typeface="BlissL" panose="02000506030000020004" pitchFamily="2" charset="0"/>
              </a:rPr>
              <a:t>Rozenberg</a:t>
            </a:r>
            <a:r>
              <a:rPr lang="pt-BR" sz="1700" dirty="0">
                <a:latin typeface="BlissL" panose="02000506030000020004" pitchFamily="2" charset="0"/>
              </a:rPr>
              <a:t> - Discussão geral com IDRAC – minuta nos será enviada para avaliação sobre oportunidade – prazo CADE – </a:t>
            </a:r>
            <a:r>
              <a:rPr lang="pt-BR" sz="1700" dirty="0" smtClean="0">
                <a:latin typeface="BlissL" panose="02000506030000020004" pitchFamily="2" charset="0"/>
              </a:rPr>
              <a:t>22/4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Encontro RICS </a:t>
            </a:r>
            <a:r>
              <a:rPr lang="pt-BR" sz="1700" dirty="0" smtClean="0">
                <a:latin typeface="BlissL" panose="02000506030000020004" pitchFamily="2" charset="0"/>
              </a:rPr>
              <a:t>– Fundos (Pátria, BR) dispostos a avançar com parecer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Eletropaulo</a:t>
            </a:r>
            <a:r>
              <a:rPr lang="pt-BR" sz="1700" dirty="0" smtClean="0">
                <a:latin typeface="BlissL" panose="02000506030000020004" pitchFamily="2" charset="0"/>
              </a:rPr>
              <a:t> – definição ANEEL para subestação para mais de 2.500 KW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Marcelo Terra, Cecília M de Barros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20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1835696" y="1772816"/>
            <a:ext cx="5184576" cy="17645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>
              <a:defRPr/>
            </a:pP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 Imagem do Setor</a:t>
            </a: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95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58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980728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Seminário Temático </a:t>
            </a:r>
            <a:r>
              <a:rPr lang="pt-BR" sz="1700" b="1" dirty="0" smtClean="0">
                <a:latin typeface="BlissL" panose="02000506030000020004" pitchFamily="2" charset="0"/>
              </a:rPr>
              <a:t>ABRAINC- Arq. Mackenzie - 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Nardelli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 Incorporação e a produção da cidade </a:t>
            </a:r>
            <a:r>
              <a:rPr lang="pt-BR" sz="1700" dirty="0" smtClean="0">
                <a:latin typeface="BlissL" panose="02000506030000020004" pitchFamily="2" charset="0"/>
              </a:rPr>
              <a:t>– 10/2, até 30 pessoas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Boas práticas e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aperfeiçoar inclusão das </a:t>
            </a:r>
            <a:r>
              <a:rPr lang="pt-BR" sz="1700" dirty="0">
                <a:latin typeface="BlissL" panose="02000506030000020004" pitchFamily="2" charset="0"/>
              </a:rPr>
              <a:t>questões urbanas na </a:t>
            </a:r>
            <a:r>
              <a:rPr lang="pt-BR" sz="1700" dirty="0" smtClean="0">
                <a:latin typeface="BlissL" panose="02000506030000020004" pitchFamily="2" charset="0"/>
              </a:rPr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Elenco de questões a serem aprofundadas e </a:t>
            </a:r>
            <a:r>
              <a:rPr lang="pt-BR" sz="1700" dirty="0" err="1" smtClean="0">
                <a:latin typeface="BlissL" panose="02000506030000020004" pitchFamily="2" charset="0"/>
              </a:rPr>
              <a:t>publicizadas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Outras </a:t>
            </a:r>
            <a:r>
              <a:rPr lang="pt-BR" sz="1700" b="1" dirty="0" smtClean="0">
                <a:latin typeface="BlissL" panose="02000506030000020004" pitchFamily="2" charset="0"/>
              </a:rPr>
              <a:t>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Apresentações para alunos – incorporação na prática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NRE – Poli – definir e apoiar temas para estudos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</a:t>
            </a:r>
            <a:r>
              <a:rPr lang="pt-BR" sz="1700" dirty="0">
                <a:latin typeface="BlissL" panose="02000506030000020004" pitchFamily="2" charset="0"/>
              </a:rPr>
              <a:t>equilíbrio econômico dos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Setor -  Academia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158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42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err="1">
                <a:latin typeface="BlissL" panose="02000506030000020004" pitchFamily="2" charset="0"/>
              </a:rPr>
              <a:t>Compliance</a:t>
            </a:r>
            <a:r>
              <a:rPr lang="pt-BR" sz="1700" b="1" dirty="0">
                <a:latin typeface="BlissL" panose="02000506030000020004" pitchFamily="2" charset="0"/>
              </a:rPr>
              <a:t>, Governança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Código de Conduta aprovado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Manual </a:t>
            </a:r>
            <a:r>
              <a:rPr lang="pt-BR" sz="1700" dirty="0">
                <a:latin typeface="BlissL" panose="02000506030000020004" pitchFamily="2" charset="0"/>
              </a:rPr>
              <a:t>de Procedimentos e sua utilização, para fortalecimento da entidade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Discussão sobre Comitê de </a:t>
            </a:r>
            <a:r>
              <a:rPr lang="pt-BR" sz="1700" dirty="0" err="1">
                <a:latin typeface="BlissL" panose="02000506030000020004" pitchFamily="2" charset="0"/>
              </a:rPr>
              <a:t>Compliance</a:t>
            </a:r>
            <a:r>
              <a:rPr lang="pt-BR" sz="1700" dirty="0">
                <a:latin typeface="BlissL" panose="02000506030000020004" pitchFamily="2" charset="0"/>
              </a:rPr>
              <a:t>, para conhecimento e controle de encaminhamentos e de ações de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Defesa da Concorrência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Governança nas decisões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 BMA e outros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Comitê Jurídico, Diretoria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Setor </a:t>
            </a:r>
            <a:r>
              <a:rPr lang="pt-BR" dirty="0" smtClean="0"/>
              <a:t>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997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1835696" y="1772816"/>
            <a:ext cx="5184576" cy="17645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>
              <a:defRPr/>
            </a:pP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Outros Assuntos</a:t>
            </a: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>
              <a:defRPr/>
            </a:pPr>
            <a:endParaRPr lang="pt-BR" sz="36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79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10476656" y="4797152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836712"/>
            <a:ext cx="8624887" cy="42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Prazos de garantia propostos pela Caixa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Código Civil vs. 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Extensão para todos os prazos para 5 anos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ABRAINC: posição contra critério </a:t>
            </a:r>
            <a:r>
              <a:rPr lang="pt-BR" sz="1700" dirty="0" err="1" smtClean="0">
                <a:latin typeface="BlissL" panose="02000506030000020004" pitchFamily="2" charset="0"/>
              </a:rPr>
              <a:t>judicializante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Heterogeneidade por empresa/ local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Objetivo a médio prazo: 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Acessibilidade</a:t>
            </a:r>
            <a:r>
              <a:rPr lang="pt-BR" sz="1700" dirty="0" smtClean="0">
                <a:latin typeface="BlissL" panose="02000506030000020004" pitchFamily="2" charset="0"/>
              </a:rPr>
              <a:t> – PLS Paulo Paim, com Deputada Mara </a:t>
            </a:r>
            <a:r>
              <a:rPr lang="pt-BR" sz="1700" dirty="0" err="1" smtClean="0">
                <a:latin typeface="BlissL" panose="02000506030000020004" pitchFamily="2" charset="0"/>
              </a:rPr>
              <a:t>Gabrilli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Recursos públicos - 10% das unidades reservadas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Edifícios </a:t>
            </a:r>
            <a:r>
              <a:rPr lang="pt-BR" altLang="pt-BR" sz="1700" dirty="0" err="1">
                <a:latin typeface="BlissL" panose="02000506030000020004" pitchFamily="2" charset="0"/>
              </a:rPr>
              <a:t>multifamiliares</a:t>
            </a:r>
            <a:r>
              <a:rPr lang="pt-BR" altLang="pt-BR" sz="1700" dirty="0">
                <a:latin typeface="BlissL" panose="02000506030000020004" pitchFamily="2" charset="0"/>
              </a:rPr>
              <a:t> em geral – </a:t>
            </a:r>
            <a:r>
              <a:rPr lang="pt-BR" altLang="pt-BR" sz="1700" dirty="0" smtClean="0">
                <a:latin typeface="BlissL" panose="02000506030000020004" pitchFamily="2" charset="0"/>
              </a:rPr>
              <a:t>100</a:t>
            </a:r>
            <a:r>
              <a:rPr lang="pt-BR" altLang="pt-BR" sz="1700" dirty="0">
                <a:latin typeface="BlissL" panose="02000506030000020004" pitchFamily="2" charset="0"/>
              </a:rPr>
              <a:t>% adaptáveis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Edifícios públicos, provados com uso público – acessibilidade geral</a:t>
            </a:r>
          </a:p>
          <a:p>
            <a:pPr lvl="0"/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Outros Assuntos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51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10476656" y="4797152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908720"/>
            <a:ext cx="8624887" cy="39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Prefeitura </a:t>
            </a:r>
            <a:r>
              <a:rPr lang="pt-BR" sz="1700" b="1" dirty="0">
                <a:latin typeface="BlissL" panose="02000506030000020004" pitchFamily="2" charset="0"/>
              </a:rPr>
              <a:t>SP 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Atualizações de cadastro -  IPTU e ITBI - propostas p/ Sec. Marcos Cruz (17/6)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Ação efetiva - atualização do cadastro p/ regularização das cobranças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Revisão do fluxo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IPTU – dúvidas sobre cobrança – necessidade de motivação clara com regularização da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Base de cálculo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Acréscimos e Decréscimos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MP – contestação de parâmetros indicados pela CETESB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MP 656 – Concentração na matrícula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Qual a real segurança jurídica trazida? Que matrícula?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Espera de resposta ARISP para definição de encaminhamento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Outros Assuntos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05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637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5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251520" y="836712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Questões consumeristas - equilíbrio nas relações – </a:t>
            </a:r>
            <a:r>
              <a:rPr lang="pt-BR" dirty="0" smtClean="0">
                <a:latin typeface="BlissL" panose="02000506030000020004" pitchFamily="2" charset="0"/>
              </a:rPr>
              <a:t>– </a:t>
            </a:r>
            <a:r>
              <a:rPr lang="pt-BR" b="1" dirty="0" smtClean="0">
                <a:latin typeface="BlissL" panose="02000506030000020004" pitchFamily="2" charset="0"/>
              </a:rPr>
              <a:t>das 9h às 9:45</a:t>
            </a:r>
            <a:endParaRPr lang="pt-BR" dirty="0" smtClean="0">
              <a:latin typeface="BlissL" panose="02000506030000020004" pitchFamily="2" charset="0"/>
            </a:endParaRPr>
          </a:p>
          <a:p>
            <a:pPr lvl="0"/>
            <a:endParaRPr lang="pt-BR" b="1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BlissL" panose="02000506030000020004" pitchFamily="2" charset="0"/>
              </a:rPr>
              <a:t>Distratos</a:t>
            </a:r>
            <a:r>
              <a:rPr lang="pt-BR" dirty="0" smtClean="0">
                <a:latin typeface="BlissL" panose="02000506030000020004" pitchFamily="2" charset="0"/>
              </a:rPr>
              <a:t>, Modelo de Negócios, Cartilha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>
              <a:latin typeface="BlissL" panose="02000506030000020004" pitchFamily="2" charset="0"/>
            </a:endParaRPr>
          </a:p>
          <a:p>
            <a:pPr lvl="0"/>
            <a:r>
              <a:rPr lang="pt-BR" b="1" dirty="0" smtClean="0">
                <a:latin typeface="BlissL" panose="02000506030000020004" pitchFamily="2" charset="0"/>
              </a:rPr>
              <a:t>Questões do trabalho - </a:t>
            </a:r>
            <a:r>
              <a:rPr lang="pt-BR" dirty="0" smtClean="0">
                <a:latin typeface="BlissL" panose="02000506030000020004" pitchFamily="2" charset="0"/>
              </a:rPr>
              <a:t> - </a:t>
            </a:r>
            <a:r>
              <a:rPr lang="pt-BR" b="1" dirty="0" smtClean="0">
                <a:latin typeface="BlissL" panose="02000506030000020004" pitchFamily="2" charset="0"/>
              </a:rPr>
              <a:t>das 9:45 às 10:30h</a:t>
            </a:r>
          </a:p>
          <a:p>
            <a:pPr lvl="0"/>
            <a:endParaRPr lang="pt-BR" b="1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Terceirização, ADIN</a:t>
            </a:r>
          </a:p>
          <a:p>
            <a:pPr lvl="0"/>
            <a:endParaRPr lang="pt-BR" b="1" dirty="0" smtClean="0">
              <a:latin typeface="BlissL" panose="02000506030000020004" pitchFamily="2" charset="0"/>
            </a:endParaRPr>
          </a:p>
          <a:p>
            <a:pPr lvl="0"/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Outros pontos - das 10:30h às 11h</a:t>
            </a:r>
            <a:endParaRPr lang="pt-BR" dirty="0" smtClean="0">
              <a:latin typeface="BlissL" panose="02000506030000020004" pitchFamily="2" charset="0"/>
            </a:endParaRPr>
          </a:p>
          <a:p>
            <a:pPr lvl="0"/>
            <a:endParaRPr lang="pt-BR" b="1" dirty="0" smtClean="0">
              <a:latin typeface="BlissL" panose="02000506030000020004" pitchFamily="2" charset="0"/>
            </a:endParaRPr>
          </a:p>
          <a:p>
            <a:pPr lvl="0"/>
            <a:endParaRPr lang="pt-BR" b="1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COFECI, Tabela de Responsabilização, Acessibilidade, Concentração na Matrícula, CADE, </a:t>
            </a:r>
            <a:r>
              <a:rPr lang="pt-BR" dirty="0" err="1" smtClean="0">
                <a:latin typeface="BlissL" panose="02000506030000020004" pitchFamily="2" charset="0"/>
              </a:rPr>
              <a:t>Compliance</a:t>
            </a:r>
            <a:r>
              <a:rPr lang="pt-BR" dirty="0" smtClean="0">
                <a:latin typeface="BlissL" panose="02000506030000020004" pitchFamily="2" charset="0"/>
              </a:rPr>
              <a:t> </a:t>
            </a:r>
          </a:p>
          <a:p>
            <a:pPr lvl="1"/>
            <a:endParaRPr lang="pt-BR" dirty="0">
              <a:latin typeface="AR CHRISTY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AR CHRISTY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latin typeface="AR CHRISTY" panose="02000000000000000000" pitchFamily="2" charset="0"/>
            </a:endParaRPr>
          </a:p>
          <a:p>
            <a:endParaRPr lang="pt-BR" dirty="0">
              <a:latin typeface="BlissEB" panose="02000506050000020004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7308304" y="6525344"/>
            <a:ext cx="158417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4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-540568" y="2132856"/>
            <a:ext cx="10369152" cy="367279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>
              <a:defRPr/>
            </a:pPr>
            <a:r>
              <a:rPr lang="pt-BR" sz="4000" dirty="0" smtClean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Equilíbrio </a:t>
            </a:r>
            <a:r>
              <a:rPr lang="pt-BR" sz="40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nas </a:t>
            </a:r>
            <a:r>
              <a:rPr lang="pt-BR" sz="4000" dirty="0" smtClean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Relações:</a:t>
            </a:r>
            <a:endParaRPr lang="pt-BR" sz="40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>
              <a:defRPr/>
            </a:pP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600" dirty="0" err="1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</a:t>
            </a:r>
            <a:endParaRPr lang="pt-BR" sz="3600" dirty="0" smtClean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>
              <a:defRPr/>
            </a:pPr>
            <a:r>
              <a:rPr lang="pt-BR" sz="3600" dirty="0" smtClean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600" dirty="0">
                <a:solidFill>
                  <a:schemeClr val="bg1">
                    <a:lumMod val="65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Vendas</a:t>
            </a:r>
          </a:p>
          <a:p>
            <a:pPr algn="ctr">
              <a:defRPr/>
            </a:pPr>
            <a:endParaRPr lang="pt-BR" sz="40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1">
                  <a:lumMod val="65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62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29980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aproximação com o </a:t>
            </a: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MP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9" y="404665"/>
            <a:ext cx="8578152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imobiliárias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Autuação </a:t>
            </a:r>
            <a:r>
              <a:rPr lang="pt-BR" sz="1700" b="1" dirty="0">
                <a:latin typeface="BlissL" panose="02000506030000020004" pitchFamily="2" charset="0"/>
              </a:rPr>
              <a:t>INSS – Brasília, </a:t>
            </a:r>
            <a:r>
              <a:rPr lang="pt-BR" sz="1700" b="1" dirty="0" smtClean="0">
                <a:latin typeface="BlissL" panose="02000506030000020004" pitchFamily="2" charset="0"/>
              </a:rPr>
              <a:t>Porto Alegre; </a:t>
            </a:r>
            <a:r>
              <a:rPr lang="pt-BR" sz="1700" b="1" dirty="0">
                <a:latin typeface="BlissL" panose="02000506030000020004" pitchFamily="2" charset="0"/>
              </a:rPr>
              <a:t>decisões contrárias </a:t>
            </a:r>
            <a:r>
              <a:rPr lang="pt-BR" sz="1700" b="1" dirty="0" smtClean="0">
                <a:latin typeface="BlissL" panose="02000506030000020004" pitchFamily="2" charset="0"/>
              </a:rPr>
              <a:t>RS</a:t>
            </a:r>
          </a:p>
          <a:p>
            <a:pPr lvl="0"/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Lei Complementar – </a:t>
            </a:r>
            <a:r>
              <a:rPr lang="pt-BR" sz="1700" dirty="0" smtClean="0">
                <a:latin typeface="BlissL" panose="02000506030000020004" pitchFamily="2" charset="0"/>
              </a:rPr>
              <a:t>1/1/2015 </a:t>
            </a:r>
            <a:r>
              <a:rPr lang="pt-BR" sz="1700" dirty="0">
                <a:latin typeface="BlissL" panose="02000506030000020004" pitchFamily="2" charset="0"/>
              </a:rPr>
              <a:t>– Supersimples - 6% até R$ 180 </a:t>
            </a:r>
            <a:r>
              <a:rPr lang="pt-BR" sz="1700" dirty="0" smtClean="0">
                <a:latin typeface="BlissL" panose="02000506030000020004" pitchFamily="2" charset="0"/>
              </a:rPr>
              <a:t>mil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Corretores Associados – </a:t>
            </a:r>
            <a:r>
              <a:rPr lang="pt-BR" sz="1700" dirty="0" smtClean="0">
                <a:latin typeface="BlissL" panose="02000506030000020004" pitchFamily="2" charset="0"/>
              </a:rPr>
              <a:t>veto presidencial ao PL 1820/07; MP 656 até 19/1</a:t>
            </a:r>
            <a:endParaRPr lang="pt-BR" sz="1700" dirty="0">
              <a:latin typeface="BlissL" panose="02000506030000020004" pitchFamily="2" charset="0"/>
            </a:endParaRPr>
          </a:p>
          <a:p>
            <a:pPr lvl="0"/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4696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29980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aproximação com o </a:t>
            </a: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MP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565848" y="836712"/>
            <a:ext cx="8578152" cy="52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pPr hangingPunct="0"/>
            <a:r>
              <a:rPr lang="pt-BR" sz="1600" cap="all" dirty="0" smtClean="0"/>
              <a:t>MP 656 - CAPÍTULO XIV - DA </a:t>
            </a:r>
            <a:r>
              <a:rPr lang="pt-BR" sz="1600" cap="all" dirty="0"/>
              <a:t>PROFISSÃO DE CORRETOR DE IMÓVEIS</a:t>
            </a:r>
          </a:p>
          <a:p>
            <a:pPr hangingPunct="0"/>
            <a:endParaRPr lang="pt-BR" sz="1600" smtClean="0"/>
          </a:p>
          <a:p>
            <a:pPr hangingPunct="0"/>
            <a:r>
              <a:rPr lang="pt-BR" sz="1600" smtClean="0"/>
              <a:t>Art</a:t>
            </a:r>
            <a:r>
              <a:rPr lang="pt-BR" sz="1600" dirty="0"/>
              <a:t>. 139. O art. 6º da Lei nº 6.530, de 12 de maio de 1978, passa a vigorar acrescido dos seguintes §§ 2º a 4º, renumerando-se o atual parágrafo único para § 1º:</a:t>
            </a:r>
          </a:p>
          <a:p>
            <a:pPr hangingPunct="0"/>
            <a:r>
              <a:rPr lang="pt-BR" sz="1600" dirty="0"/>
              <a:t>“Art. 6º ..........................................................</a:t>
            </a:r>
          </a:p>
          <a:p>
            <a:pPr hangingPunct="0"/>
            <a:r>
              <a:rPr lang="pt-BR" sz="1600" dirty="0"/>
              <a:t>§ 1º ................................................................</a:t>
            </a:r>
          </a:p>
          <a:p>
            <a:pPr hangingPunct="0"/>
            <a:r>
              <a:rPr lang="pt-BR" sz="1600" dirty="0"/>
              <a:t>§ 2º O corretor de imóveis pode associar-se a uma ou mais imobiliárias, mantendo sua autonomia profissional, sem qualquer outro vínculo, inclusive empregatício e previdenciário, mediante contrato de associação específico, registrado no Sindicato dos Corretores de Imóveis ou, onde não houver sindicato instalado, registrado nas delegacias da Federação Nacional de Corretores de Imóveis.</a:t>
            </a:r>
          </a:p>
          <a:p>
            <a:pPr hangingPunct="0"/>
            <a:r>
              <a:rPr lang="pt-BR" sz="1600" dirty="0"/>
              <a:t>§ 3º Pelo contrato de que trata o § 2º deste artigo, o corretor de imóveis associado e a imobiliária coordenam, entre si, o desempenho de funções correlatas à intermediação imobiliária e ajustam critérios para a partilha dos resultados da atividade de corretagem, mediante obrigatória assistência da entidade sindical.</a:t>
            </a:r>
          </a:p>
          <a:p>
            <a:pPr hangingPunct="0"/>
            <a:r>
              <a:rPr lang="pt-BR" sz="1600" dirty="0"/>
              <a:t>§ 4º O contrato de associação não implica troca de serviços, pagamentos ou remunerações entre a imobiliária e o corretor de imóveis associado, desde que não configurados os elementos caracterizadores do vínculo empregatício previstos no art. 3º da Consolidação das Leis do Trabalho – CLT, aprovada pelo Decreto-Lei nº 5.452, de 1º de maio de 1943.” (NR)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endParaRPr lang="en-US" sz="105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8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endParaRPr lang="pt-BR" dirty="0" smtClean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Criar núcleos que constituam entendimentos - credibilidade das partes</a:t>
            </a:r>
          </a:p>
          <a:p>
            <a:pPr marL="0" lvl="1"/>
            <a:r>
              <a:rPr lang="pt-BR" b="1" dirty="0" smtClean="0">
                <a:latin typeface="BlissL" panose="02000506030000020004" pitchFamily="2" charset="0"/>
              </a:rPr>
              <a:t>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BlissL" panose="02000506030000020004" pitchFamily="2" charset="0"/>
              </a:rPr>
              <a:t>Formar </a:t>
            </a:r>
            <a:r>
              <a:rPr lang="pt-BR" b="1" dirty="0">
                <a:latin typeface="BlissL" panose="02000506030000020004" pitchFamily="2" charset="0"/>
              </a:rPr>
              <a:t>jurisprudências estabilizadoras.</a:t>
            </a:r>
          </a:p>
          <a:p>
            <a:pPr marL="0" lvl="1"/>
            <a:endParaRPr lang="pt-BR" dirty="0" smtClean="0">
              <a:latin typeface="BlissL" panose="02000506030000020004" pitchFamily="2" charset="0"/>
            </a:endParaRPr>
          </a:p>
          <a:p>
            <a:pPr marL="0" lvl="1"/>
            <a:r>
              <a:rPr lang="pt-BR" u="sng" dirty="0" smtClean="0">
                <a:latin typeface="BlissL" panose="02000506030000020004" pitchFamily="2" charset="0"/>
              </a:rPr>
              <a:t>Ações a respeito:</a:t>
            </a:r>
          </a:p>
          <a:p>
            <a:pPr marL="0" lvl="1"/>
            <a:endParaRPr lang="pt-BR" b="1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Encontro </a:t>
            </a:r>
            <a:r>
              <a:rPr lang="pt-BR" dirty="0">
                <a:latin typeface="BlissL" panose="02000506030000020004" pitchFamily="2" charset="0"/>
              </a:rPr>
              <a:t>com </a:t>
            </a:r>
            <a:r>
              <a:rPr lang="pt-BR" dirty="0" err="1">
                <a:latin typeface="BlissL" panose="02000506030000020004" pitchFamily="2" charset="0"/>
              </a:rPr>
              <a:t>Werson</a:t>
            </a:r>
            <a:r>
              <a:rPr lang="pt-BR" dirty="0">
                <a:latin typeface="BlissL" panose="02000506030000020004" pitchFamily="2" charset="0"/>
              </a:rPr>
              <a:t> Rego – </a:t>
            </a:r>
            <a:r>
              <a:rPr lang="pt-BR" dirty="0" smtClean="0">
                <a:latin typeface="BlissL" panose="02000506030000020004" pitchFamily="2" charset="0"/>
              </a:rPr>
              <a:t>a </a:t>
            </a:r>
            <a:r>
              <a:rPr lang="pt-BR" dirty="0" err="1" smtClean="0">
                <a:latin typeface="BlissL" panose="02000506030000020004" pitchFamily="2" charset="0"/>
              </a:rPr>
              <a:t>desjudicialização</a:t>
            </a:r>
            <a:r>
              <a:rPr lang="pt-BR" dirty="0" smtClean="0">
                <a:latin typeface="BlissL" panose="02000506030000020004" pitchFamily="2" charset="0"/>
              </a:rPr>
              <a:t> e seu encaminhamento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Enunciados ABRAINC – entendimentos, consensos, contribuições p/ Cartilha</a:t>
            </a:r>
          </a:p>
          <a:p>
            <a:pPr marL="457200" lvl="2"/>
            <a:endParaRPr lang="pt-BR" dirty="0" smtClean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Discussão e contribuição para a Minuta Rio de Janeiro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Cartilha - </a:t>
            </a:r>
            <a:r>
              <a:rPr lang="pt-BR" dirty="0">
                <a:latin typeface="BlissL" panose="02000506030000020004" pitchFamily="2" charset="0"/>
              </a:rPr>
              <a:t>agenda </a:t>
            </a:r>
            <a:r>
              <a:rPr lang="pt-BR" dirty="0" smtClean="0">
                <a:latin typeface="BlissL" panose="02000506030000020004" pitchFamily="2" charset="0"/>
              </a:rPr>
              <a:t>integrada, finalização</a:t>
            </a:r>
            <a:r>
              <a:rPr lang="pt-BR" dirty="0">
                <a:latin typeface="BlissL" panose="02000506030000020004" pitchFamily="2" charset="0"/>
              </a:rPr>
              <a:t>, </a:t>
            </a:r>
            <a:r>
              <a:rPr lang="pt-BR" dirty="0" smtClean="0">
                <a:latin typeface="BlissL" panose="02000506030000020004" pitchFamily="2" charset="0"/>
              </a:rPr>
              <a:t>lançamento 18/3</a:t>
            </a:r>
            <a:endParaRPr lang="pt-BR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Mesas </a:t>
            </a:r>
            <a:r>
              <a:rPr lang="pt-BR" dirty="0">
                <a:latin typeface="BlissL" panose="02000506030000020004" pitchFamily="2" charset="0"/>
              </a:rPr>
              <a:t>com </a:t>
            </a:r>
            <a:r>
              <a:rPr lang="pt-BR" dirty="0" smtClean="0">
                <a:latin typeface="BlissL" panose="02000506030000020004" pitchFamily="2" charset="0"/>
              </a:rPr>
              <a:t>Judiciário – encontro Secovi em 29/10; ajuda reformas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Encontros </a:t>
            </a:r>
            <a:r>
              <a:rPr lang="pt-BR" dirty="0">
                <a:latin typeface="BlissL" panose="02000506030000020004" pitchFamily="2" charset="0"/>
              </a:rPr>
              <a:t>com formadores de </a:t>
            </a:r>
            <a:r>
              <a:rPr lang="pt-BR" dirty="0" smtClean="0">
                <a:latin typeface="BlissL" panose="02000506030000020004" pitchFamily="2" charset="0"/>
              </a:rPr>
              <a:t>opinião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Modelo de Vendas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Equilíbrio nas relações - consumidor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7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06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397750" cy="841252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2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Comitê </a:t>
            </a:r>
            <a:r>
              <a:rPr lang="pt-BR" sz="1700" b="1" dirty="0">
                <a:latin typeface="BlissL" panose="02000506030000020004" pitchFamily="2" charset="0"/>
              </a:rPr>
              <a:t>Financeiro </a:t>
            </a:r>
            <a:r>
              <a:rPr lang="pt-BR" sz="1700" b="1" dirty="0" smtClean="0">
                <a:latin typeface="BlissL" panose="02000506030000020004" pitchFamily="2" charset="0"/>
              </a:rPr>
              <a:t>ABRAINC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Ratings/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– Gafisa,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Rossi.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com CETIP e Diretoria de Crédito Itaú em 14/11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</a:t>
            </a:r>
            <a:endParaRPr lang="pt-BR" sz="1700" b="1" u="sng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GT - </a:t>
            </a:r>
            <a:r>
              <a:rPr lang="pt-BR" sz="1700" dirty="0">
                <a:latin typeface="BlissL" panose="02000506030000020004" pitchFamily="2" charset="0"/>
              </a:rPr>
              <a:t>Rafael Novellino, Marcelo Borges, Carlos </a:t>
            </a:r>
            <a:r>
              <a:rPr lang="pt-BR" sz="1700" dirty="0" err="1">
                <a:latin typeface="BlissL" panose="02000506030000020004" pitchFamily="2" charset="0"/>
              </a:rPr>
              <a:t>Piani</a:t>
            </a:r>
            <a:r>
              <a:rPr lang="pt-BR" sz="1700" dirty="0">
                <a:latin typeface="BlissL" panose="02000506030000020004" pitchFamily="2" charset="0"/>
              </a:rPr>
              <a:t>, Rodrigo Luna, Gafisa,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Repasse antecipado </a:t>
            </a:r>
            <a:r>
              <a:rPr lang="pt-BR" sz="1700" dirty="0">
                <a:latin typeface="BlissL" panose="02000506030000020004" pitchFamily="2" charset="0"/>
              </a:rPr>
              <a:t>– piloto em </a:t>
            </a:r>
            <a:r>
              <a:rPr lang="pt-BR" sz="1700" dirty="0" smtClean="0">
                <a:latin typeface="BlissL" panose="02000506030000020004" pitchFamily="2" charset="0"/>
              </a:rPr>
              <a:t>curso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Discussão sobre médio prazo </a:t>
            </a:r>
            <a:r>
              <a:rPr lang="pt-BR" sz="1700" dirty="0">
                <a:latin typeface="BlissL" panose="02000506030000020004" pitchFamily="2" charset="0"/>
              </a:rPr>
              <a:t>- processos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- </a:t>
            </a:r>
            <a:r>
              <a:rPr lang="pt-BR" sz="1700" dirty="0">
                <a:latin typeface="BlissL" panose="02000506030000020004" pitchFamily="2" charset="0"/>
              </a:rPr>
              <a:t>Rubens </a:t>
            </a:r>
            <a:r>
              <a:rPr lang="pt-BR" sz="1700" dirty="0" err="1">
                <a:latin typeface="BlissL" panose="02000506030000020004" pitchFamily="2" charset="0"/>
              </a:rPr>
              <a:t>Menin</a:t>
            </a:r>
            <a:r>
              <a:rPr lang="pt-BR" sz="1700" dirty="0">
                <a:latin typeface="BlissL" panose="02000506030000020004" pitchFamily="2" charset="0"/>
              </a:rPr>
              <a:t>, Flavio </a:t>
            </a:r>
            <a:r>
              <a:rPr lang="pt-BR" sz="1700" dirty="0" err="1">
                <a:latin typeface="BlissL" panose="02000506030000020004" pitchFamily="2" charset="0"/>
              </a:rPr>
              <a:t>Zarzur</a:t>
            </a:r>
            <a:r>
              <a:rPr lang="pt-BR" sz="1700" dirty="0">
                <a:latin typeface="BlissL" panose="02000506030000020004" pitchFamily="2" charset="0"/>
              </a:rPr>
              <a:t>, Ronaldo Cury, Claudio Bernardes, ABRAINC, Luiz Fernando </a:t>
            </a:r>
            <a:r>
              <a:rPr lang="pt-BR" sz="1700" dirty="0" smtClean="0">
                <a:latin typeface="BlissL" panose="02000506030000020004" pitchFamily="2" charset="0"/>
              </a:rPr>
              <a:t>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Imagem </a:t>
            </a:r>
            <a:r>
              <a:rPr lang="pt-BR" sz="1700" b="1" dirty="0">
                <a:latin typeface="BlissL" panose="02000506030000020004" pitchFamily="2" charset="0"/>
              </a:rPr>
              <a:t>do setor e esclarecimentos </a:t>
            </a:r>
            <a:r>
              <a:rPr lang="pt-BR" sz="1700" dirty="0">
                <a:latin typeface="BlissL" panose="02000506030000020004" pitchFamily="2" charset="0"/>
              </a:rPr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Definições </a:t>
            </a:r>
            <a:r>
              <a:rPr lang="pt-BR" sz="1700" b="1" dirty="0">
                <a:latin typeface="BlissL" panose="02000506030000020004" pitchFamily="2" charset="0"/>
              </a:rPr>
              <a:t>legais sobre retenção </a:t>
            </a:r>
            <a:r>
              <a:rPr lang="pt-BR" sz="1700" dirty="0">
                <a:latin typeface="BlissL" panose="02000506030000020004" pitchFamily="2" charset="0"/>
              </a:rPr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com Secovi e CBIC: definições, </a:t>
            </a:r>
            <a:r>
              <a:rPr lang="pt-BR" sz="1700" dirty="0" smtClean="0">
                <a:latin typeface="BlissL" panose="02000506030000020004" pitchFamily="2" charset="0"/>
              </a:rPr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u="sng" dirty="0">
                <a:latin typeface="BlissL" panose="02000506030000020004" pitchFamily="2" charset="0"/>
              </a:rPr>
              <a:t>4 - Jurisprudência</a:t>
            </a:r>
            <a:r>
              <a:rPr lang="pt-BR" sz="1700" b="1" dirty="0">
                <a:latin typeface="BlissL" panose="02000506030000020004" pitchFamily="2" charset="0"/>
              </a:rPr>
              <a:t> - GT Judiciário com Comitê Jurídico ABRAINC – cont.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GT Judiciário -  </a:t>
            </a:r>
            <a:r>
              <a:rPr lang="pt-BR" sz="1700" dirty="0">
                <a:latin typeface="BlissL" panose="02000506030000020004" pitchFamily="2" charset="0"/>
              </a:rPr>
              <a:t>Claudio Carvalho, MF, JC </a:t>
            </a:r>
            <a:r>
              <a:rPr lang="pt-BR" sz="1700" dirty="0" err="1">
                <a:latin typeface="BlissL" panose="02000506030000020004" pitchFamily="2" charset="0"/>
              </a:rPr>
              <a:t>Lazaretti</a:t>
            </a:r>
            <a:r>
              <a:rPr lang="pt-BR" sz="1700" dirty="0">
                <a:latin typeface="BlissL" panose="02000506030000020004" pitchFamily="2" charset="0"/>
              </a:rPr>
              <a:t>, Denise, VL, CB, LFM, ABRAINC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b="1" u="sng" dirty="0">
              <a:latin typeface="BlissL" panose="02000506030000020004" pitchFamily="2" charset="0"/>
            </a:endParaRPr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31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32581</TotalTime>
  <Words>1667</Words>
  <Application>Microsoft Office PowerPoint</Application>
  <PresentationFormat>Apresentação na tela (4:3)</PresentationFormat>
  <Paragraphs>376</Paragraphs>
  <Slides>24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 CHRISTY</vt:lpstr>
      <vt:lpstr>Arial</vt:lpstr>
      <vt:lpstr>BlissEB</vt:lpstr>
      <vt:lpstr>BlissL</vt:lpstr>
      <vt:lpstr>Calibri</vt:lpstr>
      <vt:lpstr>Helvetica</vt:lpstr>
      <vt:lpstr>Design padrão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Modelo de vendas – aproximação com o MP</vt:lpstr>
      <vt:lpstr>Modelo de vendas – aproximação com o MP</vt:lpstr>
      <vt:lpstr>Apresentação do PowerPoint</vt:lpstr>
      <vt:lpstr>Distratos - Para minimizar efeitos de forma imediata </vt:lpstr>
      <vt:lpstr>Distratos – GT Judiciário - Jurisprudência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COAF- Cofeci</vt:lpstr>
      <vt:lpstr>Apresentação do PowerPoint</vt:lpstr>
      <vt:lpstr>O Custo da Burocracia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3242</cp:revision>
  <cp:lastPrinted>2013-12-11T19:29:55Z</cp:lastPrinted>
  <dcterms:created xsi:type="dcterms:W3CDTF">2009-08-13T21:08:28Z</dcterms:created>
  <dcterms:modified xsi:type="dcterms:W3CDTF">2015-01-21T13:47:26Z</dcterms:modified>
</cp:coreProperties>
</file>