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81" r:id="rId2"/>
    <p:sldId id="720" r:id="rId3"/>
    <p:sldId id="1156" r:id="rId4"/>
    <p:sldId id="1419" r:id="rId5"/>
    <p:sldId id="1447" r:id="rId6"/>
    <p:sldId id="1500" r:id="rId7"/>
    <p:sldId id="1499" r:id="rId8"/>
    <p:sldId id="1489" r:id="rId9"/>
    <p:sldId id="1490" r:id="rId10"/>
    <p:sldId id="1477" r:id="rId11"/>
    <p:sldId id="1501" r:id="rId12"/>
    <p:sldId id="1502" r:id="rId13"/>
    <p:sldId id="1449" r:id="rId14"/>
    <p:sldId id="1504" r:id="rId15"/>
    <p:sldId id="1505" r:id="rId16"/>
    <p:sldId id="1372" r:id="rId17"/>
    <p:sldId id="1507" r:id="rId18"/>
    <p:sldId id="1510" r:id="rId19"/>
    <p:sldId id="1455" r:id="rId20"/>
    <p:sldId id="1494" r:id="rId21"/>
    <p:sldId id="1492" r:id="rId22"/>
    <p:sldId id="1493" r:id="rId23"/>
    <p:sldId id="1495" r:id="rId24"/>
    <p:sldId id="1496" r:id="rId25"/>
    <p:sldId id="1481" r:id="rId26"/>
    <p:sldId id="1511" r:id="rId27"/>
    <p:sldId id="1512" r:id="rId28"/>
    <p:sldId id="1513" r:id="rId29"/>
    <p:sldId id="1514" r:id="rId30"/>
    <p:sldId id="1515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22/03/2014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3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8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3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71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40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22/03/2014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22/03/2014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20/3/2014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01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Nelson Nery, sem vinculação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 Rubens Carmo Elias, Marcelo </a:t>
            </a:r>
            <a:r>
              <a:rPr lang="pt-BR" dirty="0" err="1" smtClean="0"/>
              <a:t>Manhães</a:t>
            </a:r>
            <a:r>
              <a:rPr lang="pt-BR" dirty="0" smtClean="0"/>
              <a:t>, J. V.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Fechamento grupo/Comitê Jurídico</a:t>
            </a:r>
          </a:p>
          <a:p>
            <a:endParaRPr lang="pt-BR" dirty="0"/>
          </a:p>
          <a:p>
            <a:r>
              <a:rPr lang="pt-BR" b="1" dirty="0" smtClean="0"/>
              <a:t>Outras possíveis ações, </a:t>
            </a:r>
            <a:r>
              <a:rPr lang="pt-BR" dirty="0" smtClean="0"/>
              <a:t>para análise: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SDE </a:t>
            </a:r>
            <a:r>
              <a:rPr lang="pt-BR" dirty="0"/>
              <a:t>e </a:t>
            </a:r>
            <a:r>
              <a:rPr lang="pt-BR" dirty="0" smtClean="0"/>
              <a:t>DPDC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Declaratória Coletiva Negativa, como proposto por Dra. Ada </a:t>
            </a:r>
            <a:r>
              <a:rPr lang="pt-BR" dirty="0" smtClean="0"/>
              <a:t>Pellegrino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- questão 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108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Outros pontos </a:t>
            </a:r>
            <a:r>
              <a:rPr lang="pt-BR" dirty="0" smtClean="0"/>
              <a:t>– medidas preventivas 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Questões trabalhistas </a:t>
            </a:r>
            <a:r>
              <a:rPr lang="pt-BR" dirty="0" smtClean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Subordinação é ponto prioritário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Onerosidade é ponto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Questões fiscais </a:t>
            </a:r>
            <a:r>
              <a:rPr lang="pt-BR" dirty="0" smtClean="0"/>
              <a:t>– 0,16%</a:t>
            </a:r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devoluções – até 0,7% do valor de vendas</a:t>
            </a:r>
          </a:p>
          <a:p>
            <a:endParaRPr lang="pt-BR" b="1" dirty="0" smtClean="0"/>
          </a:p>
          <a:p>
            <a:r>
              <a:rPr lang="pt-BR" b="1" dirty="0" smtClean="0"/>
              <a:t>Questões 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IDEC, </a:t>
            </a:r>
            <a:r>
              <a:rPr lang="pt-BR" dirty="0" err="1" smtClean="0"/>
              <a:t>Idebec</a:t>
            </a:r>
            <a:r>
              <a:rPr lang="pt-BR" dirty="0" smtClean="0"/>
              <a:t>, MP-SP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percentuais vs. dados reais e vs. outros tipos de 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Brookfield</a:t>
            </a:r>
            <a:r>
              <a:rPr lang="pt-BR" dirty="0"/>
              <a:t>, </a:t>
            </a:r>
            <a:r>
              <a:rPr lang="pt-BR" dirty="0" err="1"/>
              <a:t>Cyrela</a:t>
            </a:r>
            <a:r>
              <a:rPr lang="pt-BR" dirty="0"/>
              <a:t>, MRV e Tecnisa -</a:t>
            </a:r>
            <a:r>
              <a:rPr lang="pt-BR" dirty="0" smtClean="0"/>
              <a:t> </a:t>
            </a:r>
            <a:r>
              <a:rPr lang="pt-BR" dirty="0"/>
              <a:t>subsídios sobre </a:t>
            </a:r>
            <a:r>
              <a:rPr lang="pt-BR" dirty="0" smtClean="0"/>
              <a:t>este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456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01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Parecer para defesa de </a:t>
            </a:r>
            <a:r>
              <a:rPr lang="pt-BR" b="1" dirty="0" smtClean="0">
                <a:solidFill>
                  <a:srgbClr val="002060"/>
                </a:solidFill>
              </a:rPr>
              <a:t>tese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Odebrecht </a:t>
            </a:r>
            <a:r>
              <a:rPr lang="pt-BR" dirty="0">
                <a:solidFill>
                  <a:srgbClr val="002060"/>
                </a:solidFill>
              </a:rPr>
              <a:t>- </a:t>
            </a:r>
            <a:r>
              <a:rPr lang="pt-BR" dirty="0"/>
              <a:t>extensão de Parecer escritório Ada Pelegrino para ABRAINC  - disponibilização de </a:t>
            </a:r>
            <a:r>
              <a:rPr lang="pt-BR" dirty="0" smtClean="0"/>
              <a:t>material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</a:t>
            </a:r>
            <a:r>
              <a:rPr lang="pt-BR" b="1" dirty="0" smtClean="0"/>
              <a:t>Justiça </a:t>
            </a:r>
            <a:r>
              <a:rPr lang="pt-BR" b="1" dirty="0"/>
              <a:t>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com Magistrados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2060"/>
              </a:solidFill>
            </a:endParaRP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42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ADEMI-Tribunal de Justiça - RJ 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Site-final do mês  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Encontro com Magistrados - conversa com ADEM-RJ – 23/2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Gênese – relação pessoal com magistrado influente e com abertura para entender o 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fluxo operacional e margens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de trabalho, com presença limitada e sem maior publicidade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Produção de entendimentos e de documentos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Em São Paulo</a:t>
            </a:r>
          </a:p>
          <a:p>
            <a:pPr lvl="0"/>
            <a:endParaRPr lang="pt-BR" i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Há condições similares?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EPM? </a:t>
            </a:r>
            <a:r>
              <a:rPr lang="pt-BR" dirty="0" err="1" smtClean="0"/>
              <a:t>Dra</a:t>
            </a:r>
            <a:r>
              <a:rPr lang="pt-BR" dirty="0" smtClean="0"/>
              <a:t> Tânia? James Ciano, Cláudio Godoy, Loureiro, Maurício </a:t>
            </a:r>
            <a:r>
              <a:rPr lang="pt-BR" dirty="0" err="1" smtClean="0"/>
              <a:t>Benacchi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não havendo, como obter aproximação e esclarecimento?</a:t>
            </a:r>
          </a:p>
        </p:txBody>
      </p:sp>
    </p:spTree>
    <p:extLst>
      <p:ext uri="{BB962C8B-B14F-4D97-AF65-F5344CB8AC3E}">
        <p14:creationId xmlns:p14="http://schemas.microsoft.com/office/powerpoint/2010/main" val="3986553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95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15613" y="135678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kern="1200" dirty="0" err="1" smtClean="0">
                <a:solidFill>
                  <a:schemeClr val="tx1"/>
                </a:solidFill>
                <a:latin typeface="+mn-lt"/>
                <a:cs typeface="Arial" pitchFamily="34" charset="0"/>
                <a:sym typeface="Arial" pitchFamily="34" charset="0"/>
              </a:rPr>
              <a:t>TACs</a:t>
            </a:r>
            <a:r>
              <a:rPr lang="pt-BR" sz="2000" b="1" kern="1200" dirty="0" smtClean="0">
                <a:solidFill>
                  <a:schemeClr val="tx1"/>
                </a:solidFill>
                <a:latin typeface="+mn-lt"/>
                <a:cs typeface="Arial" pitchFamily="34" charset="0"/>
                <a:sym typeface="Arial" pitchFamily="34" charset="0"/>
              </a:rPr>
              <a:t> e acompanhamento legislativo</a:t>
            </a:r>
            <a:endParaRPr lang="en-US" sz="2000" b="1" kern="1200" dirty="0" smtClean="0">
              <a:solidFill>
                <a:schemeClr val="tx1"/>
              </a:solidFill>
              <a:latin typeface="+mn-lt"/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STJ </a:t>
            </a:r>
            <a:r>
              <a:rPr lang="pt-BR" b="1" dirty="0"/>
              <a:t>-juros e correção monetária </a:t>
            </a:r>
            <a:r>
              <a:rPr lang="pt-BR" dirty="0"/>
              <a:t>relativos a contratos de venda de imóveis devem ser incluídos na base de cálculo do PIS e da </a:t>
            </a:r>
            <a:r>
              <a:rPr lang="pt-BR" dirty="0" err="1"/>
              <a:t>Cofins</a:t>
            </a:r>
            <a:r>
              <a:rPr lang="pt-BR" dirty="0"/>
              <a:t>, confirmando acórdão do TRF4.</a:t>
            </a:r>
          </a:p>
          <a:p>
            <a:pPr lvl="1"/>
            <a:endParaRPr lang="pt-BR" u="sng" dirty="0"/>
          </a:p>
          <a:p>
            <a:pPr lvl="0"/>
            <a:r>
              <a:rPr lang="pt-BR" b="1" dirty="0" smtClean="0"/>
              <a:t>Legislação tributária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Permuta – MP. 627 sobre o Decreto Lei 1.598/77 – Art. 3, 4 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Isonomia negativa – Lucro real vs. lucro presumido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 na Permuta - levado o assunto a CBIC e Secovi</a:t>
            </a:r>
          </a:p>
          <a:p>
            <a:endParaRPr lang="pt-BR" b="1" dirty="0"/>
          </a:p>
          <a:p>
            <a:r>
              <a:rPr lang="pt-BR" b="1" dirty="0"/>
              <a:t>Acompanhamento Legislativo </a:t>
            </a:r>
            <a:r>
              <a:rPr lang="pt-BR" dirty="0"/>
              <a:t>-  Pedro Krahenbuhl – próxima </a:t>
            </a:r>
            <a:r>
              <a:rPr lang="pt-BR" dirty="0" smtClean="0"/>
              <a:t>reunião C. Jurídico</a:t>
            </a:r>
            <a:endParaRPr lang="pt-BR" dirty="0"/>
          </a:p>
          <a:p>
            <a:pPr marL="0" lvl="1"/>
            <a:endParaRPr lang="pt-BR" dirty="0" smtClean="0"/>
          </a:p>
          <a:p>
            <a:pPr>
              <a:defRPr/>
            </a:pPr>
            <a:r>
              <a:rPr lang="pt-BR" b="1" dirty="0"/>
              <a:t>Registro Eletrônico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Piloto Caixa – </a:t>
            </a:r>
            <a:r>
              <a:rPr lang="pt-BR" dirty="0"/>
              <a:t>ARISP – início esta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CETIP – </a:t>
            </a:r>
            <a:r>
              <a:rPr lang="pt-BR" dirty="0"/>
              <a:t>nova conversa na outra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Informatização</a:t>
            </a:r>
            <a:r>
              <a:rPr lang="pt-BR" dirty="0"/>
              <a:t> – Min. </a:t>
            </a:r>
            <a:r>
              <a:rPr lang="pt-BR" dirty="0" smtClean="0"/>
              <a:t>Planejamento</a:t>
            </a:r>
            <a:endParaRPr lang="pt-BR" dirty="0"/>
          </a:p>
          <a:p>
            <a:r>
              <a:rPr lang="pt-BR" b="1" dirty="0"/>
              <a:t>Evento com ARISP e SECOVI por: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Provimento 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Extensão nacional – </a:t>
            </a:r>
            <a:r>
              <a:rPr lang="pt-BR" dirty="0" err="1"/>
              <a:t>ex</a:t>
            </a:r>
            <a:r>
              <a:rPr lang="pt-BR" dirty="0"/>
              <a:t>: Formulário de Referência CVM vs. Objeto e Pé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Aplicativo ARISP </a:t>
            </a:r>
            <a:r>
              <a:rPr lang="pt-BR" dirty="0"/>
              <a:t>– link, comentários, implantação </a:t>
            </a:r>
            <a:r>
              <a:rPr lang="pt-BR" b="1" dirty="0"/>
              <a:t>– reunião ARCA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Câmara de Apreciação (ou Qualificação </a:t>
            </a:r>
            <a:r>
              <a:rPr lang="pt-BR" b="1" dirty="0" err="1"/>
              <a:t>Interpares</a:t>
            </a:r>
            <a:r>
              <a:rPr lang="pt-BR" b="1" dirty="0"/>
              <a:t>) </a:t>
            </a:r>
            <a:r>
              <a:rPr lang="pt-BR" dirty="0"/>
              <a:t>- Dr. Flauzilino proporá Termo de Cooperação Técnica com ARISP e IRIB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770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 de pauta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– Reunião Conselho Deliberativo – abril 2014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Pauta </a:t>
            </a:r>
            <a:r>
              <a:rPr lang="pt-BR" b="1" dirty="0"/>
              <a:t>estratégica - </a:t>
            </a:r>
            <a:r>
              <a:rPr lang="pt-BR" dirty="0" smtClean="0"/>
              <a:t>9:30h </a:t>
            </a:r>
            <a:r>
              <a:rPr lang="pt-BR" dirty="0"/>
              <a:t>às </a:t>
            </a:r>
            <a:r>
              <a:rPr lang="pt-BR" dirty="0" smtClean="0"/>
              <a:t>10:30h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Burocracia, </a:t>
            </a:r>
            <a:r>
              <a:rPr lang="pt-BR" dirty="0" smtClean="0"/>
              <a:t>Licenciamentos </a:t>
            </a:r>
            <a:r>
              <a:rPr lang="pt-BR" dirty="0"/>
              <a:t>- Trabalho MBC/ </a:t>
            </a:r>
            <a:r>
              <a:rPr lang="pt-BR" dirty="0" err="1"/>
              <a:t>Booz</a:t>
            </a:r>
            <a:r>
              <a:rPr lang="pt-BR" dirty="0"/>
              <a:t> e seu 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</a:t>
            </a:r>
            <a:r>
              <a:rPr lang="pt-BR" dirty="0"/>
              <a:t>de São Paulo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Negócios/ vendas definitivas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Pauta de atualizações – </a:t>
            </a:r>
            <a:r>
              <a:rPr lang="pt-BR" dirty="0" smtClean="0"/>
              <a:t>10:30h </a:t>
            </a:r>
            <a:r>
              <a:rPr lang="pt-BR" dirty="0"/>
              <a:t>às </a:t>
            </a:r>
            <a:r>
              <a:rPr lang="pt-BR" dirty="0" smtClean="0"/>
              <a:t>11:10h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Cartórios, Recursos Bloqueados, outros </a:t>
            </a:r>
            <a:r>
              <a:rPr lang="pt-BR" dirty="0"/>
              <a:t>assuntos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Apresentação de Paulo Simão, presidente da CBIC, sobre projetos e perspectivas políticas </a:t>
            </a:r>
            <a:r>
              <a:rPr lang="pt-BR" dirty="0" smtClean="0"/>
              <a:t>– 11:10h às 11:30h</a:t>
            </a:r>
          </a:p>
          <a:p>
            <a:pPr lvl="0"/>
            <a:r>
              <a:rPr lang="pt-BR" b="1" dirty="0"/>
              <a:t> </a:t>
            </a:r>
            <a:endParaRPr lang="pt-BR" dirty="0"/>
          </a:p>
          <a:p>
            <a:r>
              <a:rPr lang="pt-BR" b="1" dirty="0" smtClean="0"/>
              <a:t>Assembleia </a:t>
            </a:r>
            <a:r>
              <a:rPr lang="pt-BR" b="1" smtClean="0"/>
              <a:t>Geral Ordinária</a:t>
            </a:r>
            <a:r>
              <a:rPr lang="pt-BR" b="1" dirty="0"/>
              <a:t>  -</a:t>
            </a:r>
            <a:r>
              <a:rPr lang="pt-BR" dirty="0" smtClean="0"/>
              <a:t>11:30h </a:t>
            </a:r>
            <a:r>
              <a:rPr lang="pt-BR" dirty="0"/>
              <a:t>às </a:t>
            </a:r>
            <a:r>
              <a:rPr lang="pt-BR" dirty="0" smtClean="0"/>
              <a:t>12h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dirty="0"/>
              <a:t>alteração do Estatuto Social da entidade; 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dirty="0"/>
              <a:t>aprovação das contas do exercício de 2013;  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dirty="0"/>
              <a:t>apreciação do relatório de atividades de 2013; e</a:t>
            </a:r>
          </a:p>
          <a:p>
            <a:pPr marL="342900" lvl="0" indent="-342900">
              <a:buFont typeface="+mj-lt"/>
              <a:buAutoNum type="alphaLcParenR"/>
            </a:pPr>
            <a:r>
              <a:rPr lang="pt-BR" dirty="0"/>
              <a:t>informes e assuntos gerais.</a:t>
            </a:r>
          </a:p>
          <a:p>
            <a:endParaRPr lang="pt-BR" dirty="0"/>
          </a:p>
          <a:p>
            <a:r>
              <a:rPr lang="pt-BR" b="1" dirty="0"/>
              <a:t> 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737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Balanço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98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08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– atualizações - das 13 às 14:10h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Estudo </a:t>
            </a:r>
            <a:r>
              <a:rPr lang="pt-BR" dirty="0" err="1" smtClean="0"/>
              <a:t>Booz</a:t>
            </a:r>
            <a:r>
              <a:rPr lang="pt-BR" dirty="0" smtClean="0"/>
              <a:t>/MBC -  lançamento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Entidades do Setor – reunião 12/3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Comitês, com levantamento FIPE e Desoneração/formalização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Eventos/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Encaminhamentos e atualizações – das 14:10h às 15h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Vendas </a:t>
            </a:r>
            <a:r>
              <a:rPr lang="pt-BR" dirty="0" smtClean="0"/>
              <a:t>– encaminhamentos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Negócios, Encontros com Magistratura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Balanço 2013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 Reunião Conselho Deliberativo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en-US" sz="2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Principais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2013 - 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críticas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Manutenção </a:t>
            </a:r>
            <a:r>
              <a:rPr lang="pt-BR" b="1" dirty="0"/>
              <a:t>do RET 4% </a:t>
            </a:r>
            <a:r>
              <a:rPr lang="pt-BR" dirty="0"/>
              <a:t>- discussões com Ministérios e </a:t>
            </a:r>
            <a:r>
              <a:rPr lang="pt-BR" dirty="0" smtClean="0"/>
              <a:t>Legislativo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Reajuste nos limites do </a:t>
            </a:r>
            <a:r>
              <a:rPr lang="pt-BR" b="1" dirty="0" smtClean="0"/>
              <a:t>SFH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Negócios </a:t>
            </a:r>
            <a:r>
              <a:rPr lang="pt-BR" dirty="0"/>
              <a:t>- </a:t>
            </a:r>
            <a:r>
              <a:rPr lang="pt-BR" dirty="0" smtClean="0"/>
              <a:t>uso </a:t>
            </a:r>
            <a:r>
              <a:rPr lang="pt-BR" dirty="0"/>
              <a:t>do FGTS por compradores de bancos </a:t>
            </a:r>
            <a:r>
              <a:rPr lang="pt-BR" dirty="0" smtClean="0"/>
              <a:t>privados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Patrimônio de Afetação </a:t>
            </a:r>
            <a:r>
              <a:rPr lang="pt-BR" dirty="0" smtClean="0"/>
              <a:t>- manutenção </a:t>
            </a:r>
            <a:r>
              <a:rPr lang="pt-BR" dirty="0"/>
              <a:t>de </a:t>
            </a:r>
            <a:r>
              <a:rPr lang="pt-BR" dirty="0" err="1"/>
              <a:t>opcionalidade</a:t>
            </a:r>
            <a:r>
              <a:rPr lang="pt-BR" dirty="0"/>
              <a:t> </a:t>
            </a:r>
            <a:r>
              <a:rPr lang="pt-BR" dirty="0" smtClean="0"/>
              <a:t>( </a:t>
            </a:r>
            <a:r>
              <a:rPr lang="pt-BR" dirty="0"/>
              <a:t>e do RET 4</a:t>
            </a:r>
            <a:r>
              <a:rPr lang="pt-BR" dirty="0" smtClean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Desoneração da Folha </a:t>
            </a:r>
            <a:r>
              <a:rPr lang="pt-BR" dirty="0"/>
              <a:t>– fórum para dúvidas, debates e </a:t>
            </a:r>
            <a:r>
              <a:rPr lang="pt-BR" dirty="0" smtClean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Tabela </a:t>
            </a:r>
            <a:r>
              <a:rPr lang="pt-BR" b="1" dirty="0" err="1"/>
              <a:t>Price</a:t>
            </a:r>
            <a:r>
              <a:rPr lang="pt-BR" b="1" dirty="0"/>
              <a:t> </a:t>
            </a:r>
            <a:r>
              <a:rPr lang="pt-BR" dirty="0"/>
              <a:t>– debate, implementação, </a:t>
            </a:r>
            <a:r>
              <a:rPr lang="pt-BR" dirty="0" smtClean="0"/>
              <a:t>manutenção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Desembolsos Caixa </a:t>
            </a:r>
            <a:r>
              <a:rPr lang="pt-BR" dirty="0" smtClean="0"/>
              <a:t>- discussão </a:t>
            </a:r>
            <a:r>
              <a:rPr lang="pt-BR" dirty="0"/>
              <a:t>e adiamento de </a:t>
            </a:r>
            <a:r>
              <a:rPr lang="pt-BR" dirty="0" smtClean="0"/>
              <a:t>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72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Principais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2013 –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estruturais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Constituição e organização da associação – </a:t>
            </a:r>
            <a:r>
              <a:rPr lang="pt-BR" dirty="0" smtClean="0"/>
              <a:t>organização interna e relacionamento externo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sobre a organização da ABRAINC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Conselho Deliberativo, Diretoria, Comitês,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Ata de Constituição e Estatuto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Negociação, divulgação e reconhecimento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Secovi, CBIC/ CII, </a:t>
            </a:r>
            <a:r>
              <a:rPr lang="pt-BR" dirty="0" err="1" smtClean="0"/>
              <a:t>Sinduscon</a:t>
            </a:r>
            <a:r>
              <a:rPr lang="pt-BR" dirty="0" smtClean="0"/>
              <a:t> SP, </a:t>
            </a:r>
            <a:r>
              <a:rPr lang="pt-BR" dirty="0" err="1" smtClean="0"/>
              <a:t>Ademi</a:t>
            </a:r>
            <a:r>
              <a:rPr lang="pt-BR" dirty="0" smtClean="0"/>
              <a:t> RJ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ABECIP, ARISP, outras entidades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sobre sede, assessoria de imprensa, site, início de estruturação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riorização e posicionamento </a:t>
            </a:r>
            <a:r>
              <a:rPr lang="pt-BR" dirty="0"/>
              <a:t>ABRAINC -  Desburocratização, Ciclo de Negócios e </a:t>
            </a:r>
            <a:r>
              <a:rPr lang="pt-BR" dirty="0" smtClean="0"/>
              <a:t>Cidades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14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41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Principais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2013 –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estudos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Estudos e trabalhos - </a:t>
            </a:r>
            <a:r>
              <a:rPr lang="pt-BR" dirty="0" smtClean="0"/>
              <a:t>fortalecimento na construção de conteúdo para os encaminhamentos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/>
              <a:t>setorial –gargalos e </a:t>
            </a:r>
            <a:r>
              <a:rPr lang="pt-BR" dirty="0" smtClean="0"/>
              <a:t>melhorias - </a:t>
            </a:r>
            <a:r>
              <a:rPr lang="pt-BR" dirty="0" err="1" smtClean="0"/>
              <a:t>Booz</a:t>
            </a:r>
            <a:r>
              <a:rPr lang="pt-BR" dirty="0" smtClean="0"/>
              <a:t>/MBC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Quantificação dos custos para a sociedade da burocracia excessiva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 e discussão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Impacto e relevância do setor - impostos/empregos/desonerações </a:t>
            </a:r>
            <a:r>
              <a:rPr lang="pt-BR" dirty="0"/>
              <a:t>- FGV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para PMCMV3 – construção, com empresas participantes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com o Governo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de trabalho com MBC/</a:t>
            </a:r>
            <a:r>
              <a:rPr lang="pt-BR" dirty="0" err="1" smtClean="0"/>
              <a:t>Falconi</a:t>
            </a:r>
            <a:r>
              <a:rPr lang="pt-BR" dirty="0" smtClean="0"/>
              <a:t>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com Prefeito Haddad sobre HIS - melhorias </a:t>
            </a:r>
            <a:r>
              <a:rPr lang="pt-BR" dirty="0"/>
              <a:t>no </a:t>
            </a:r>
            <a:r>
              <a:rPr lang="pt-BR" dirty="0" smtClean="0"/>
              <a:t>fluxo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desta agenda a licenciamentos em geral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15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9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601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Eletrônico- </a:t>
            </a:r>
            <a:r>
              <a:rPr lang="pt-BR" dirty="0" smtClean="0"/>
              <a:t>aprovação pela Corregedoria SP- defesa e alinhamento do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Melhoras nos procedimentos registrais</a:t>
            </a:r>
            <a:r>
              <a:rPr lang="pt-BR" dirty="0" smtClean="0"/>
              <a:t> </a:t>
            </a:r>
            <a:r>
              <a:rPr lang="pt-BR" b="1" dirty="0"/>
              <a:t>- </a:t>
            </a:r>
            <a:r>
              <a:rPr lang="pt-BR" dirty="0"/>
              <a:t>Provimento </a:t>
            </a:r>
            <a:r>
              <a:rPr lang="pt-BR" dirty="0" smtClean="0"/>
              <a:t>37/2013 – CGJ –SP – reforço e complemento de itens discutidos pelo Secovi com ARISP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Substituição de Objeto de Pé por Formulário de Referência CVM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Regramento de Convenção de Condomínio para fases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Fim da necessidade de revalidação do Registro de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Anuência compradores p/ </a:t>
            </a:r>
            <a:r>
              <a:rPr lang="pt-BR" dirty="0" err="1"/>
              <a:t>Certif</a:t>
            </a:r>
            <a:r>
              <a:rPr lang="pt-BR" dirty="0"/>
              <a:t>. Conclusão desnecessária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Regramento sobre certidões e anuências-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TACs</a:t>
            </a:r>
            <a:r>
              <a:rPr lang="pt-BR" dirty="0" smtClean="0"/>
              <a:t> – acompanhamento e coordenação com acompanhamento legislativo </a:t>
            </a:r>
            <a:r>
              <a:rPr lang="pt-BR" dirty="0"/>
              <a:t>–espaço para </a:t>
            </a:r>
            <a:r>
              <a:rPr lang="pt-BR" dirty="0" smtClean="0"/>
              <a:t>atualizações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Vendas – </a:t>
            </a:r>
            <a:r>
              <a:rPr lang="pt-BR" dirty="0" smtClean="0"/>
              <a:t>esclarecimento aos Associados – continuidade no acompanhamento e discussões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Normas </a:t>
            </a:r>
            <a:r>
              <a:rPr lang="pt-BR" b="1" dirty="0"/>
              <a:t>de Desempenho </a:t>
            </a:r>
            <a:r>
              <a:rPr lang="pt-BR" dirty="0"/>
              <a:t>– definição e apresentação de impacto nos </a:t>
            </a:r>
            <a:r>
              <a:rPr lang="pt-BR" dirty="0" smtClean="0"/>
              <a:t>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Banco de ensaios </a:t>
            </a:r>
            <a:r>
              <a:rPr lang="pt-BR" b="1" dirty="0" smtClean="0"/>
              <a:t>ABRAINC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16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67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50217"/>
            <a:ext cx="8561511" cy="398463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2013 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Bonificação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Representante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fechamento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Diretoria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Compatibilização com  histórico de carreira e posições de responsabilidade profissional similares no mercado/ retenção/ foco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</a:t>
            </a:r>
            <a:r>
              <a:rPr lang="pt-BR" dirty="0" smtClean="0"/>
              <a:t>inda não incluídos mecanismos de retenção de longo prazo (</a:t>
            </a:r>
            <a:r>
              <a:rPr lang="pt-BR" dirty="0" err="1" smtClean="0"/>
              <a:t>carry</a:t>
            </a:r>
            <a:r>
              <a:rPr lang="pt-BR" dirty="0" smtClean="0"/>
              <a:t>/plano de opções). </a:t>
            </a:r>
            <a:r>
              <a:rPr lang="pt-BR" b="1" dirty="0" smtClean="0"/>
              <a:t>Proposta</a:t>
            </a:r>
            <a:r>
              <a:rPr lang="pt-BR" b="1" dirty="0"/>
              <a:t>: </a:t>
            </a:r>
            <a:r>
              <a:rPr lang="pt-BR" b="1" dirty="0" smtClean="0"/>
              <a:t>busca de mecanismos </a:t>
            </a:r>
            <a:r>
              <a:rPr lang="pt-BR" b="1" dirty="0"/>
              <a:t>de retenção/premiação de longo prazo (a exemplo de </a:t>
            </a:r>
            <a:r>
              <a:rPr lang="pt-BR" b="1" dirty="0" err="1"/>
              <a:t>carry</a:t>
            </a:r>
            <a:r>
              <a:rPr lang="pt-BR" b="1" dirty="0"/>
              <a:t>, opções</a:t>
            </a:r>
            <a:r>
              <a:rPr lang="pt-BR" dirty="0"/>
              <a:t>)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Não incluídas na remuneração outros benefícios como férias, contribuição à previdência, 13º salário, carro -  proposta: custeio de seguro-saúde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Bonificação definida no caso de sucesso nas atividades: 10 salários</a:t>
            </a:r>
          </a:p>
          <a:p>
            <a:r>
              <a:rPr lang="pt-BR" b="1" dirty="0"/>
              <a:t>Metas para mensuração de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5 salários </a:t>
            </a:r>
            <a:r>
              <a:rPr lang="pt-BR" dirty="0"/>
              <a:t>- análise subjetiva das empresas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1/2 </a:t>
            </a:r>
            <a:r>
              <a:rPr lang="pt-BR" b="1" dirty="0"/>
              <a:t>Salário por meta objetiva do elenco de </a:t>
            </a:r>
            <a:r>
              <a:rPr lang="pt-BR" b="1" dirty="0" smtClean="0"/>
              <a:t>10 </a:t>
            </a:r>
            <a:r>
              <a:rPr lang="pt-BR" b="1" dirty="0"/>
              <a:t>tarefas abaixo listadas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 salários </a:t>
            </a:r>
            <a:r>
              <a:rPr lang="pt-BR" dirty="0"/>
              <a:t>– premiação adicional se </a:t>
            </a:r>
            <a:r>
              <a:rPr lang="pt-BR"/>
              <a:t>atingidas </a:t>
            </a:r>
            <a:r>
              <a:rPr lang="pt-BR" b="1" dirty="0"/>
              <a:t>5</a:t>
            </a:r>
            <a:r>
              <a:rPr lang="pt-BR" smtClean="0"/>
              <a:t> </a:t>
            </a:r>
            <a:r>
              <a:rPr lang="pt-BR" dirty="0"/>
              <a:t>destas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Parâmetros em todas estas categorias poderão ser incrementados ou diminuídos de acordo com percepção de desempenho em cada um deles.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64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eventos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previsão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Projetos 2014</a:t>
            </a:r>
          </a:p>
          <a:p>
            <a:pPr algn="ctr" defTabSz="914145" hangingPunct="0">
              <a:defRPr/>
            </a:pPr>
            <a:endParaRPr lang="pt-BR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Comunicação -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Calendário 1º semestre de 2014: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19 </a:t>
            </a:r>
            <a:r>
              <a:rPr lang="pt-BR" b="1" dirty="0"/>
              <a:t>de março – </a:t>
            </a:r>
            <a:r>
              <a:rPr lang="pt-BR" dirty="0"/>
              <a:t>lançamento Projeto </a:t>
            </a:r>
            <a:r>
              <a:rPr lang="pt-BR" dirty="0" err="1"/>
              <a:t>Booz</a:t>
            </a:r>
            <a:r>
              <a:rPr lang="pt-BR" dirty="0"/>
              <a:t> com CBIC em Brasília. </a:t>
            </a:r>
            <a:endParaRPr lang="pt-BR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22 </a:t>
            </a:r>
            <a:r>
              <a:rPr lang="pt-BR" b="1" dirty="0"/>
              <a:t>e 23 de abril – </a:t>
            </a:r>
            <a:r>
              <a:rPr lang="pt-BR" b="1" dirty="0" err="1"/>
              <a:t>ConstruBR</a:t>
            </a:r>
            <a:r>
              <a:rPr lang="pt-BR" b="1" dirty="0"/>
              <a:t> – </a:t>
            </a:r>
            <a:r>
              <a:rPr lang="pt-BR" b="1" dirty="0" err="1"/>
              <a:t>Sinduscon</a:t>
            </a:r>
            <a:r>
              <a:rPr lang="pt-BR" b="1" dirty="0"/>
              <a:t> SP.  </a:t>
            </a: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Maio </a:t>
            </a:r>
            <a:r>
              <a:rPr lang="pt-BR" b="1" dirty="0"/>
              <a:t>– evento ABRAINC – </a:t>
            </a:r>
            <a:r>
              <a:rPr lang="pt-BR" dirty="0"/>
              <a:t>trabalhos </a:t>
            </a:r>
            <a:r>
              <a:rPr lang="pt-BR" dirty="0" err="1"/>
              <a:t>Booz</a:t>
            </a:r>
            <a:r>
              <a:rPr lang="pt-BR" dirty="0"/>
              <a:t> e FGV - data a ser definida- </a:t>
            </a:r>
            <a:r>
              <a:rPr lang="pt-BR" dirty="0" smtClean="0"/>
              <a:t>Caixa – R$ 150 mil – verificar com outros bancos 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Apresentação de trabalho FGV para Exame/imprensa </a:t>
            </a:r>
            <a:r>
              <a:rPr lang="pt-BR" dirty="0"/>
              <a:t>– definir data e </a:t>
            </a:r>
            <a:r>
              <a:rPr lang="pt-BR" dirty="0" smtClean="0"/>
              <a:t>formato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Agenda com </a:t>
            </a:r>
            <a:r>
              <a:rPr lang="pt-BR" b="1" dirty="0" smtClean="0"/>
              <a:t>Presidenciáveis </a:t>
            </a:r>
            <a:r>
              <a:rPr lang="pt-BR" b="1" dirty="0"/>
              <a:t>– </a:t>
            </a:r>
            <a:r>
              <a:rPr lang="pt-BR" dirty="0"/>
              <a:t>contatos feitos pela </a:t>
            </a:r>
            <a:r>
              <a:rPr lang="pt-BR" dirty="0" err="1"/>
              <a:t>Brodeur</a:t>
            </a:r>
            <a:r>
              <a:rPr lang="pt-BR" dirty="0"/>
              <a:t> com PT, PSDB e PSB. Encontros devem se dar após confirmações de candidaturas. </a:t>
            </a:r>
            <a:r>
              <a:rPr lang="pt-BR" dirty="0" smtClean="0"/>
              <a:t>Material: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Incorporação imobiliária: explicação,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Extrato do trabalho FGV – 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Extrato </a:t>
            </a:r>
            <a:r>
              <a:rPr lang="pt-BR" dirty="0" err="1"/>
              <a:t>Booz</a:t>
            </a:r>
            <a:r>
              <a:rPr lang="pt-BR" dirty="0"/>
              <a:t> – desafios e 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Outros pontos, com </a:t>
            </a:r>
            <a:r>
              <a:rPr lang="pt-BR" dirty="0" smtClean="0"/>
              <a:t>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Estratégia com CBIC e Secovi </a:t>
            </a:r>
            <a:r>
              <a:rPr lang="pt-BR" dirty="0" smtClean="0"/>
              <a:t>– comunicação – Bolha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Interlocução adequada- artigos, economistas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Ricardo Amorim – proposta para ancorar evento em maio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Jantar RISC </a:t>
            </a:r>
            <a:r>
              <a:rPr lang="pt-BR" dirty="0" smtClean="0"/>
              <a:t>– representação Nick e Ronaldo</a:t>
            </a:r>
            <a:r>
              <a:rPr lang="pt-BR" b="1" dirty="0"/>
              <a:t> 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9338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e Plano de Trabalho 2014 -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Geração de conteúdo – reforço no posicionamento</a:t>
            </a:r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5327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FGV 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Cadeia – R$315bi, 12,9 MM empregos, 8,9% do PIB, R$ 74 bi – tributos (2011)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finalizado – produção de versão jornalística com </a:t>
            </a:r>
            <a:r>
              <a:rPr lang="pt-BR" dirty="0" err="1" smtClean="0"/>
              <a:t>Brodeur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</a:t>
            </a:r>
            <a:r>
              <a:rPr lang="pt-BR" dirty="0"/>
              <a:t>pontuais por redução do </a:t>
            </a:r>
            <a:r>
              <a:rPr lang="pt-BR" dirty="0" smtClean="0"/>
              <a:t>ICMS/ Importância da manutenção das desonerações - IPI/ Regime Cumulativo no PIS-COFINS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Lançamentos, vendas, </a:t>
            </a:r>
            <a:r>
              <a:rPr lang="pt-BR" dirty="0" err="1" smtClean="0"/>
              <a:t>distratos</a:t>
            </a:r>
            <a:r>
              <a:rPr lang="pt-BR" dirty="0" smtClean="0"/>
              <a:t>, estoque, entregas, repasses, quitações, carteira, </a:t>
            </a:r>
            <a:r>
              <a:rPr lang="pt-BR" i="1" dirty="0" err="1" smtClean="0"/>
              <a:t>land-bank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Questionamentos </a:t>
            </a:r>
            <a:r>
              <a:rPr lang="pt-BR" dirty="0" err="1" smtClean="0"/>
              <a:t>Brookfield</a:t>
            </a:r>
            <a:r>
              <a:rPr lang="pt-BR" dirty="0" smtClean="0"/>
              <a:t>, Tecnisa, </a:t>
            </a:r>
            <a:r>
              <a:rPr lang="pt-BR" dirty="0" err="1" smtClean="0"/>
              <a:t>Rodobens</a:t>
            </a:r>
            <a:r>
              <a:rPr lang="pt-BR" dirty="0" smtClean="0"/>
              <a:t>, Gafisa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Alternativa aprovada pelo Comitê Financeiro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Sem abertura por unidade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Landbank</a:t>
            </a:r>
            <a:r>
              <a:rPr lang="pt-BR" dirty="0" smtClean="0"/>
              <a:t> por estado/capitais </a:t>
            </a:r>
            <a:r>
              <a:rPr lang="pt-BR" dirty="0" err="1" smtClean="0"/>
              <a:t>RMs</a:t>
            </a:r>
            <a:endParaRPr lang="pt-BR" b="1" dirty="0"/>
          </a:p>
          <a:p>
            <a:pPr lvl="0"/>
            <a:endParaRPr lang="pt-BR" b="1" dirty="0" smtClean="0"/>
          </a:p>
          <a:p>
            <a:r>
              <a:rPr lang="pt-BR" b="1" dirty="0" smtClean="0"/>
              <a:t>Ideia </a:t>
            </a:r>
            <a:r>
              <a:rPr lang="pt-BR" b="1" dirty="0"/>
              <a:t>Brasil </a:t>
            </a:r>
            <a:r>
              <a:rPr lang="pt-BR" dirty="0"/>
              <a:t>– Relações de Trabalho – Comitê de </a:t>
            </a:r>
            <a:r>
              <a:rPr lang="pt-BR" dirty="0" smtClean="0"/>
              <a:t>RH – 14 empresas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Responsabilidade </a:t>
            </a:r>
            <a:r>
              <a:rPr lang="pt-BR" b="1" dirty="0"/>
              <a:t>Social – </a:t>
            </a:r>
            <a:r>
              <a:rPr lang="pt-BR" dirty="0"/>
              <a:t>questionário </a:t>
            </a:r>
            <a:r>
              <a:rPr lang="pt-BR" dirty="0" smtClean="0"/>
              <a:t>Com. Resp. Social </a:t>
            </a:r>
            <a:r>
              <a:rPr lang="pt-BR" dirty="0"/>
              <a:t>- anuário </a:t>
            </a:r>
            <a:r>
              <a:rPr lang="pt-BR" dirty="0" smtClean="0"/>
              <a:t>ABRAINC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16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7544" y="1124744"/>
          <a:ext cx="8243007" cy="461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Worksheet" r:id="rId4" imgW="4914857" imgH="2752667" progId="Excel.Sheet.12">
                  <p:embed/>
                </p:oleObj>
              </mc:Choice>
              <mc:Fallback>
                <p:oleObj name="Worksheet" r:id="rId4" imgW="4914857" imgH="27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124744"/>
                        <a:ext cx="8243007" cy="4616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3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: 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Retenção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pontos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89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 -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Plano de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Retenção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Definição Reunião 23/5 - </a:t>
            </a:r>
            <a:r>
              <a:rPr lang="pt-BR" dirty="0"/>
              <a:t>Para retenção e alinhamento de longo prazo, na falta de alternativas correntes nas empresas e fundos (opções, </a:t>
            </a:r>
            <a:r>
              <a:rPr lang="pt-BR" i="1" dirty="0" err="1"/>
              <a:t>carry</a:t>
            </a:r>
            <a:r>
              <a:rPr lang="pt-BR" dirty="0"/>
              <a:t>), definida pela Diretoria atribuição de Plano de Previdência com </a:t>
            </a:r>
            <a:r>
              <a:rPr lang="pt-BR" i="1" dirty="0" err="1"/>
              <a:t>vestings</a:t>
            </a:r>
            <a:r>
              <a:rPr lang="pt-BR" dirty="0"/>
              <a:t> no tempo e premiação no longo prazo, com efeitos semelhantes a estes </a:t>
            </a:r>
            <a:r>
              <a:rPr lang="pt-BR" dirty="0" smtClean="0"/>
              <a:t>instrumentos</a:t>
            </a:r>
            <a:endParaRPr lang="pt-BR" b="1" dirty="0" smtClean="0"/>
          </a:p>
          <a:p>
            <a:r>
              <a:rPr lang="pt-BR" b="1" dirty="0" smtClean="0"/>
              <a:t>Proposta enviada – Plano de Previdência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Contribuição da empresa – igual ao funcionário – até 8% do salário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Computador, </a:t>
            </a:r>
            <a:r>
              <a:rPr lang="pt-BR" b="1" dirty="0" err="1" smtClean="0"/>
              <a:t>outplacement</a:t>
            </a:r>
            <a:r>
              <a:rPr lang="pt-BR" b="1" dirty="0" smtClean="0"/>
              <a:t>, seguro saúde</a:t>
            </a:r>
            <a:endParaRPr lang="pt-BR" b="1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15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67544" y="3592783"/>
          <a:ext cx="5021580" cy="161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790"/>
                <a:gridCol w="2510790"/>
              </a:tblGrid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TEMPO DE CONTRIBUIÇÃO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PERCENTUAL DO SALDO EMPRESA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Até 2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2 a 4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20%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4 a 5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35%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5 a 6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45%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6 a 7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60%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7 a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75%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Acima de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100%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1312118" y="2708920"/>
          <a:ext cx="7292330" cy="241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Worksheet" r:id="rId4" imgW="6572132" imgH="1504841" progId="Excel.Sheet.8">
                  <p:embed/>
                </p:oleObj>
              </mc:Choice>
              <mc:Fallback>
                <p:oleObj name="Worksheet" r:id="rId4" imgW="6572132" imgH="150484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2118" y="2708920"/>
                        <a:ext cx="7292330" cy="241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053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Posição </a:t>
            </a:r>
            <a:r>
              <a:rPr lang="pt-BR" b="1" dirty="0"/>
              <a:t>em </a:t>
            </a:r>
            <a:r>
              <a:rPr lang="pt-BR" b="1" dirty="0" smtClean="0"/>
              <a:t>19/3/2014 – </a:t>
            </a:r>
            <a:r>
              <a:rPr lang="pt-BR" dirty="0" smtClean="0"/>
              <a:t>entradas 1º tri 2014 em curso</a:t>
            </a:r>
            <a:endParaRPr lang="pt-BR" dirty="0"/>
          </a:p>
          <a:p>
            <a:r>
              <a:rPr lang="pt-BR" dirty="0"/>
              <a:t>Saldo Conta Corrente: </a:t>
            </a:r>
            <a:r>
              <a:rPr lang="pt-BR" dirty="0" smtClean="0"/>
              <a:t>530.964,53 - Saldo </a:t>
            </a:r>
            <a:r>
              <a:rPr lang="pt-BR" dirty="0"/>
              <a:t>Aplicação: </a:t>
            </a:r>
            <a:r>
              <a:rPr lang="pt-BR" dirty="0" smtClean="0"/>
              <a:t>991.555,80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Comitê de PMCMV </a:t>
            </a:r>
            <a:r>
              <a:rPr lang="pt-BR" dirty="0" smtClean="0"/>
              <a:t>– reuniões mensais dos principais executivos das empresas que atuam no Programa – 1ª reunião 25/3</a:t>
            </a:r>
          </a:p>
          <a:p>
            <a:endParaRPr lang="pt-BR" b="1" dirty="0" smtClean="0"/>
          </a:p>
          <a:p>
            <a:r>
              <a:rPr lang="pt-BR" b="1" dirty="0" smtClean="0"/>
              <a:t>Representação Sindical – </a:t>
            </a:r>
            <a:r>
              <a:rPr lang="pt-BR" dirty="0" smtClean="0"/>
              <a:t>CPN e NN – indicação – Marcello Zappia (Tecnisa)</a:t>
            </a:r>
          </a:p>
          <a:p>
            <a:endParaRPr lang="pt-BR" b="1" dirty="0"/>
          </a:p>
          <a:p>
            <a:r>
              <a:rPr lang="pt-BR" b="1" dirty="0" smtClean="0"/>
              <a:t>SECONCI – </a:t>
            </a:r>
            <a:r>
              <a:rPr lang="pt-BR" dirty="0" smtClean="0"/>
              <a:t>Serviço social da Construção – 1% da Folha – indicação 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Contratação</a:t>
            </a:r>
            <a:r>
              <a:rPr lang="pt-BR" dirty="0" smtClean="0"/>
              <a:t> </a:t>
            </a:r>
            <a:r>
              <a:rPr lang="pt-BR" dirty="0"/>
              <a:t>– reforço na </a:t>
            </a:r>
            <a:r>
              <a:rPr lang="pt-BR" dirty="0" smtClean="0"/>
              <a:t>equipe – necessidade de indicações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Conhecimento de incorporação – dificuldade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Mudanças no Estatuto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Presidente </a:t>
            </a:r>
            <a:r>
              <a:rPr lang="pt-BR" dirty="0"/>
              <a:t>do Conselho também com atribuições de </a:t>
            </a:r>
            <a:r>
              <a:rPr lang="pt-BR" dirty="0" smtClean="0"/>
              <a:t>Diretor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Desligamento </a:t>
            </a:r>
            <a:r>
              <a:rPr lang="pt-BR" dirty="0"/>
              <a:t>por falta de pagamento será atribuição da </a:t>
            </a:r>
            <a:r>
              <a:rPr lang="pt-BR" dirty="0" smtClean="0"/>
              <a:t>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Rio </a:t>
            </a:r>
            <a:r>
              <a:rPr lang="pt-BR" b="1" dirty="0"/>
              <a:t>Grande do Sul </a:t>
            </a:r>
            <a:r>
              <a:rPr lang="pt-BR" dirty="0"/>
              <a:t>– </a:t>
            </a:r>
            <a:r>
              <a:rPr lang="pt-BR" dirty="0" smtClean="0"/>
              <a:t>MT – discussão no Comitê Jurídico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994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20039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excessiva, desnecessária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R$ 18 bi por ano,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Em média 12% do VGV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pt-BR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anos adicionais</a:t>
            </a: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Custo é do comprador e da sociedade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859438"/>
            <a:ext cx="8624887" cy="33889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Evento em Brasília </a:t>
            </a:r>
            <a:r>
              <a:rPr lang="pt-BR" dirty="0" smtClean="0"/>
              <a:t>– 19/3 –Min. Miriam, Min. </a:t>
            </a:r>
            <a:r>
              <a:rPr lang="pt-BR" dirty="0" err="1" smtClean="0"/>
              <a:t>Afif</a:t>
            </a:r>
            <a:r>
              <a:rPr lang="pt-BR" dirty="0" smtClean="0"/>
              <a:t>, Cidades, A. Pref., CNI)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19/3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 – Veja, Globo, Exame, </a:t>
            </a:r>
            <a:r>
              <a:rPr lang="pt-BR" dirty="0" err="1" smtClean="0"/>
              <a:t>Agestado</a:t>
            </a:r>
            <a:r>
              <a:rPr lang="pt-BR" dirty="0" smtClean="0"/>
              <a:t>, CBN, Valor – FSP e OESP indicaram publicação anterior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- pilotos/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de materiais, cronograma de </a:t>
            </a:r>
            <a:r>
              <a:rPr lang="pt-BR" i="1" dirty="0" err="1" smtClean="0"/>
              <a:t>road</a:t>
            </a:r>
            <a:r>
              <a:rPr lang="pt-BR" i="1" dirty="0" smtClean="0"/>
              <a:t>-show </a:t>
            </a:r>
            <a:r>
              <a:rPr lang="pt-BR" dirty="0" smtClean="0"/>
              <a:t>– urgente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Juntra</a:t>
            </a:r>
            <a:r>
              <a:rPr lang="pt-BR" dirty="0" smtClean="0"/>
              <a:t> 4/5 municípios para troca – SP, RJ, Curitiba, Fortaleza?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  <a:r>
              <a:rPr lang="pt-BR" dirty="0" smtClean="0"/>
              <a:t> – registro eletrônico (com ARISP e Governo Federal)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Acompanhamento ABRAINC </a:t>
            </a:r>
            <a:r>
              <a:rPr lang="pt-BR" dirty="0" smtClean="0"/>
              <a:t>– nomes para  reforço de estrutura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774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Prefeitura SP – Licenciamentos e Aprovações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Reuniões com o Prefeito - 20/2 e 27/2 – agenda de 8 reuniões, modelo HIS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Convite e participação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Secretária </a:t>
            </a:r>
            <a:r>
              <a:rPr lang="pt-BR" dirty="0"/>
              <a:t>Paula Motta - Pontos SEL </a:t>
            </a:r>
            <a:r>
              <a:rPr lang="pt-BR" dirty="0" smtClean="0"/>
              <a:t>com </a:t>
            </a:r>
            <a:r>
              <a:rPr lang="pt-BR" dirty="0"/>
              <a:t>Secretária </a:t>
            </a:r>
            <a:r>
              <a:rPr lang="pt-BR" dirty="0" smtClean="0"/>
              <a:t>em 25/3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9 pontos sendo discutidos pelo Prefeito e Secretários , para acompanhamento</a:t>
            </a:r>
          </a:p>
          <a:p>
            <a:endParaRPr lang="pt-BR" dirty="0"/>
          </a:p>
          <a:p>
            <a:r>
              <a:rPr lang="pt-BR" b="1" dirty="0"/>
              <a:t>Modelo final: </a:t>
            </a:r>
            <a:r>
              <a:rPr lang="pt-BR" dirty="0"/>
              <a:t>balcão único, com clareza na regulação e informatização (</a:t>
            </a:r>
            <a:r>
              <a:rPr lang="pt-BR" i="1" dirty="0" err="1"/>
              <a:t>work-flow</a:t>
            </a:r>
            <a:r>
              <a:rPr lang="pt-BR" dirty="0"/>
              <a:t> nos processos, unificação de informações)</a:t>
            </a:r>
          </a:p>
          <a:p>
            <a:endParaRPr lang="pt-BR" dirty="0" smtClean="0"/>
          </a:p>
          <a:p>
            <a:pPr lvl="0"/>
            <a:r>
              <a:rPr lang="pt-BR" b="1" dirty="0"/>
              <a:t>Reunião mais restrita com o Prefeito Haddad </a:t>
            </a:r>
            <a:r>
              <a:rPr lang="pt-BR" dirty="0"/>
              <a:t>até meados de abril: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Intenção e modo de divulgação desta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final buscado -  documento geral, com racionalização de processos (</a:t>
            </a:r>
            <a:r>
              <a:rPr lang="pt-BR" dirty="0" err="1"/>
              <a:t>work-flow</a:t>
            </a:r>
            <a:r>
              <a:rPr lang="pt-BR" dirty="0"/>
              <a:t>, informações), balcão único e pontos </a:t>
            </a:r>
            <a:r>
              <a:rPr lang="pt-BR" dirty="0" err="1"/>
              <a:t>anti-corrupção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Balanço de contratação </a:t>
            </a:r>
            <a:r>
              <a:rPr lang="pt-BR" dirty="0" err="1" smtClean="0"/>
              <a:t>Falconi</a:t>
            </a:r>
            <a:r>
              <a:rPr lang="pt-BR" dirty="0" smtClean="0"/>
              <a:t>: </a:t>
            </a:r>
            <a:r>
              <a:rPr lang="pt-BR" dirty="0"/>
              <a:t>finalização, </a:t>
            </a:r>
            <a:r>
              <a:rPr lang="pt-BR" i="1" dirty="0"/>
              <a:t>book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/>
              <a:t>fechamento para acertos</a:t>
            </a:r>
          </a:p>
          <a:p>
            <a:endParaRPr lang="pt-BR" dirty="0" smtClean="0"/>
          </a:p>
          <a:p>
            <a:r>
              <a:rPr lang="pt-BR" b="1" dirty="0" smtClean="0"/>
              <a:t>Mais detalhes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Levantamento de tributos enviado ao Secretário Marcos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Eduardo </a:t>
            </a:r>
            <a:r>
              <a:rPr lang="pt-BR" dirty="0" err="1"/>
              <a:t>della</a:t>
            </a:r>
            <a:r>
              <a:rPr lang="pt-BR" dirty="0"/>
              <a:t> </a:t>
            </a:r>
            <a:r>
              <a:rPr lang="pt-BR" dirty="0" smtClean="0"/>
              <a:t>Manna - proposta </a:t>
            </a:r>
            <a:r>
              <a:rPr lang="pt-BR" dirty="0"/>
              <a:t>para minutas dos pontos </a:t>
            </a:r>
            <a:r>
              <a:rPr lang="pt-BR" dirty="0" smtClean="0"/>
              <a:t>debatidos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Fluxos após </a:t>
            </a:r>
            <a:r>
              <a:rPr lang="pt-BR" dirty="0"/>
              <a:t>cada reunião grande com o Prefeito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Questão, em paralelo</a:t>
            </a:r>
            <a:r>
              <a:rPr lang="pt-BR" dirty="0" smtClean="0"/>
              <a:t>: Campinas - </a:t>
            </a:r>
            <a:r>
              <a:rPr lang="pt-BR" dirty="0" err="1" smtClean="0"/>
              <a:t>Comunitas</a:t>
            </a:r>
            <a:r>
              <a:rPr lang="pt-BR" dirty="0" smtClean="0"/>
              <a:t>, com </a:t>
            </a:r>
            <a:r>
              <a:rPr lang="pt-BR" dirty="0" err="1" smtClean="0"/>
              <a:t>Falconi</a:t>
            </a:r>
            <a:r>
              <a:rPr lang="pt-BR" dirty="0" smtClean="0"/>
              <a:t> - apoio Pref. </a:t>
            </a:r>
            <a:r>
              <a:rPr lang="pt-BR" smtClean="0"/>
              <a:t>Jonas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R$ 300 mil para ABRAINC – Outros R$ 700 mil já captados – total R$ 1,8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Entendimento sobre desenvolvimento e </a:t>
            </a:r>
            <a:r>
              <a:rPr lang="pt-BR" dirty="0" err="1" smtClean="0"/>
              <a:t>faseamento</a:t>
            </a: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3187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do Setor- Reunião 12/3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Flávio Prando </a:t>
            </a:r>
            <a:r>
              <a:rPr lang="pt-BR" dirty="0"/>
              <a:t>e </a:t>
            </a:r>
            <a:r>
              <a:rPr lang="pt-BR" dirty="0" smtClean="0"/>
              <a:t>C. Petrucci </a:t>
            </a:r>
            <a:r>
              <a:rPr lang="pt-BR" dirty="0"/>
              <a:t>(Secovi), </a:t>
            </a:r>
            <a:r>
              <a:rPr lang="pt-BR" dirty="0" smtClean="0"/>
              <a:t>S. </a:t>
            </a:r>
            <a:r>
              <a:rPr lang="pt-BR" dirty="0"/>
              <a:t>Watanabe, </a:t>
            </a:r>
            <a:r>
              <a:rPr lang="pt-BR" dirty="0" smtClean="0"/>
              <a:t>JC </a:t>
            </a:r>
            <a:r>
              <a:rPr lang="pt-BR" dirty="0" err="1"/>
              <a:t>Robusti</a:t>
            </a:r>
            <a:r>
              <a:rPr lang="pt-BR" dirty="0"/>
              <a:t> e Élcio </a:t>
            </a:r>
            <a:r>
              <a:rPr lang="pt-BR" dirty="0" err="1"/>
              <a:t>Sígolo</a:t>
            </a:r>
            <a:r>
              <a:rPr lang="pt-BR" dirty="0"/>
              <a:t> (</a:t>
            </a:r>
            <a:r>
              <a:rPr lang="pt-BR" dirty="0" err="1"/>
              <a:t>Sinduscon</a:t>
            </a:r>
            <a:r>
              <a:rPr lang="pt-BR" dirty="0"/>
              <a:t>), </a:t>
            </a:r>
            <a:r>
              <a:rPr lang="pt-BR" dirty="0" smtClean="0"/>
              <a:t>LA </a:t>
            </a:r>
            <a:r>
              <a:rPr lang="pt-BR" dirty="0" err="1"/>
              <a:t>Zamperlini</a:t>
            </a:r>
            <a:r>
              <a:rPr lang="pt-BR" dirty="0"/>
              <a:t> e </a:t>
            </a:r>
            <a:r>
              <a:rPr lang="pt-BR" dirty="0" smtClean="0"/>
              <a:t>Geraldo </a:t>
            </a:r>
            <a:r>
              <a:rPr lang="pt-BR" dirty="0"/>
              <a:t>(APEOP). 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A</a:t>
            </a:r>
            <a:r>
              <a:rPr lang="pt-BR" b="1" dirty="0" smtClean="0"/>
              <a:t>linhamento </a:t>
            </a:r>
            <a:r>
              <a:rPr lang="pt-BR" b="1" dirty="0"/>
              <a:t>das entidades do setor.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Secovi-</a:t>
            </a:r>
            <a:r>
              <a:rPr lang="pt-BR" dirty="0" err="1" smtClean="0"/>
              <a:t>incorp</a:t>
            </a:r>
            <a:r>
              <a:rPr lang="pt-BR" dirty="0" smtClean="0"/>
              <a:t>., com., adm.; </a:t>
            </a:r>
            <a:r>
              <a:rPr lang="pt-BR" dirty="0" err="1" smtClean="0"/>
              <a:t>Sinduscon</a:t>
            </a:r>
            <a:r>
              <a:rPr lang="pt-BR" dirty="0" smtClean="0"/>
              <a:t>- </a:t>
            </a:r>
            <a:r>
              <a:rPr lang="pt-BR" dirty="0"/>
              <a:t>construção; APEOP- obras </a:t>
            </a:r>
            <a:r>
              <a:rPr lang="pt-BR" dirty="0" smtClean="0"/>
              <a:t>públicas.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ABRAINC – alinhamento, propostas pelo </a:t>
            </a:r>
            <a:r>
              <a:rPr lang="pt-BR" dirty="0"/>
              <a:t>setor e </a:t>
            </a:r>
            <a:r>
              <a:rPr lang="pt-BR" dirty="0" smtClean="0"/>
              <a:t>pela sociedade.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HIS</a:t>
            </a:r>
            <a:r>
              <a:rPr lang="pt-BR" dirty="0"/>
              <a:t>/ Pref. </a:t>
            </a:r>
            <a:r>
              <a:rPr lang="pt-BR" dirty="0" smtClean="0"/>
              <a:t>Haddad - Secovi</a:t>
            </a:r>
            <a:r>
              <a:rPr lang="pt-BR" dirty="0"/>
              <a:t>, </a:t>
            </a:r>
            <a:r>
              <a:rPr lang="pt-BR" dirty="0" err="1"/>
              <a:t>Sinduscon</a:t>
            </a:r>
            <a:r>
              <a:rPr lang="pt-BR" dirty="0"/>
              <a:t> SP e </a:t>
            </a:r>
            <a:r>
              <a:rPr lang="pt-BR" dirty="0" smtClean="0"/>
              <a:t>APEOP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</a:t>
            </a:r>
            <a:r>
              <a:rPr lang="pt-BR" dirty="0"/>
              <a:t>, com a CBIC, entidade nacional;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</a:t>
            </a:r>
            <a:r>
              <a:rPr lang="pt-BR" dirty="0" smtClean="0"/>
              <a:t>icenciamentos </a:t>
            </a:r>
            <a:r>
              <a:rPr lang="pt-BR" dirty="0"/>
              <a:t>em </a:t>
            </a:r>
            <a:r>
              <a:rPr lang="pt-BR" dirty="0" smtClean="0"/>
              <a:t>SP – Secovi</a:t>
            </a:r>
          </a:p>
          <a:p>
            <a:r>
              <a:rPr lang="pt-BR" dirty="0"/>
              <a:t> </a:t>
            </a:r>
          </a:p>
          <a:p>
            <a:r>
              <a:rPr lang="pt-BR" dirty="0" smtClean="0"/>
              <a:t>Sistematização de participações, mantendo-se </a:t>
            </a:r>
            <a:r>
              <a:rPr lang="pt-BR" dirty="0"/>
              <a:t>liberdade e </a:t>
            </a:r>
            <a:r>
              <a:rPr lang="pt-BR" dirty="0" smtClean="0"/>
              <a:t>sem engessamento.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PMCMV3</a:t>
            </a:r>
            <a:r>
              <a:rPr lang="pt-BR" dirty="0"/>
              <a:t>:  </a:t>
            </a:r>
            <a:r>
              <a:rPr lang="pt-BR" dirty="0" smtClean="0"/>
              <a:t>discussão </a:t>
            </a:r>
            <a:r>
              <a:rPr lang="pt-BR" dirty="0"/>
              <a:t>há 4 </a:t>
            </a:r>
            <a:r>
              <a:rPr lang="pt-BR" dirty="0" smtClean="0"/>
              <a:t>meses, com atualizações à CII-CBIC. Intenção de endosso p/ Governo/presidenciáveis</a:t>
            </a:r>
            <a:r>
              <a:rPr lang="pt-BR" dirty="0"/>
              <a:t>. </a:t>
            </a:r>
            <a:r>
              <a:rPr lang="pt-BR" dirty="0" smtClean="0"/>
              <a:t>Viabilidade de inclusões - Petrucci e Osmo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Pref. SP:</a:t>
            </a:r>
            <a:r>
              <a:rPr lang="pt-BR" dirty="0"/>
              <a:t> </a:t>
            </a:r>
            <a:r>
              <a:rPr lang="pt-BR" dirty="0" smtClean="0"/>
              <a:t>Secovi participa.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Sinduscon</a:t>
            </a:r>
            <a:r>
              <a:rPr lang="pt-BR" dirty="0" smtClean="0"/>
              <a:t> defende as </a:t>
            </a:r>
            <a:r>
              <a:rPr lang="pt-BR" dirty="0"/>
              <a:t>3 entidades estaduais à mesa, </a:t>
            </a:r>
            <a:r>
              <a:rPr lang="pt-BR" dirty="0" smtClean="0"/>
              <a:t>p/ força </a:t>
            </a:r>
            <a:r>
              <a:rPr lang="pt-BR" dirty="0"/>
              <a:t>política nas </a:t>
            </a:r>
            <a:r>
              <a:rPr lang="pt-BR" dirty="0" smtClean="0"/>
              <a:t>definições.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Sinduscon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APEOP </a:t>
            </a:r>
            <a:r>
              <a:rPr lang="pt-BR" dirty="0"/>
              <a:t>nas reuniões grandes </a:t>
            </a:r>
            <a:r>
              <a:rPr lang="pt-BR" dirty="0" smtClean="0"/>
              <a:t>com </a:t>
            </a:r>
            <a:r>
              <a:rPr lang="pt-BR" dirty="0"/>
              <a:t>o Prefeito, como </a:t>
            </a:r>
            <a:r>
              <a:rPr lang="pt-BR" dirty="0" smtClean="0"/>
              <a:t>HIS.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684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2014 – 1º semestre – eventos - </a:t>
            </a:r>
            <a:r>
              <a:rPr lang="pt-BR" dirty="0" smtClean="0"/>
              <a:t>trabalhos </a:t>
            </a:r>
            <a:r>
              <a:rPr lang="pt-BR" dirty="0" err="1"/>
              <a:t>Booz</a:t>
            </a:r>
            <a:r>
              <a:rPr lang="pt-BR" dirty="0"/>
              <a:t> e </a:t>
            </a:r>
            <a:r>
              <a:rPr lang="pt-BR" dirty="0" smtClean="0"/>
              <a:t>FGV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 </a:t>
            </a:r>
            <a:r>
              <a:rPr lang="pt-BR" dirty="0" err="1" smtClean="0"/>
              <a:t>Booz</a:t>
            </a:r>
            <a:r>
              <a:rPr lang="pt-BR" dirty="0" smtClean="0"/>
              <a:t> (março) , </a:t>
            </a:r>
            <a:r>
              <a:rPr lang="pt-BR" dirty="0" err="1" smtClean="0"/>
              <a:t>ConstruBR</a:t>
            </a:r>
            <a:r>
              <a:rPr lang="pt-BR" dirty="0" smtClean="0"/>
              <a:t> (abril), Evento com Caixa (abril)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</a:t>
            </a:r>
            <a:r>
              <a:rPr lang="pt-BR" dirty="0" smtClean="0"/>
              <a:t>bloqueados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FIPE – redefinição (sem abertura por unidades – vendas; </a:t>
            </a:r>
            <a:r>
              <a:rPr lang="pt-BR" b="1" dirty="0" err="1" smtClean="0"/>
              <a:t>land-bank</a:t>
            </a:r>
            <a:r>
              <a:rPr lang="pt-BR" b="1" dirty="0" smtClean="0"/>
              <a:t> por estado e capitais)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Modelo de Negócios</a:t>
            </a:r>
          </a:p>
          <a:p>
            <a:endParaRPr lang="pt-BR" b="1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Acompanhamento- 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 </a:t>
            </a:r>
            <a:r>
              <a:rPr lang="pt-BR" dirty="0" smtClean="0"/>
              <a:t>– questões trabalhistas levantadas </a:t>
            </a:r>
            <a:r>
              <a:rPr lang="pt-BR" dirty="0"/>
              <a:t>– </a:t>
            </a:r>
            <a:r>
              <a:rPr lang="pt-BR" i="1" dirty="0" smtClean="0"/>
              <a:t>workshop </a:t>
            </a:r>
            <a:r>
              <a:rPr lang="pt-BR" dirty="0" smtClean="0"/>
              <a:t> </a:t>
            </a:r>
            <a:r>
              <a:rPr lang="pt-BR" dirty="0"/>
              <a:t>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Magistratura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Corretores </a:t>
            </a:r>
            <a:r>
              <a:rPr lang="pt-BR" dirty="0" err="1" smtClean="0"/>
              <a:t>TACs</a:t>
            </a:r>
            <a:r>
              <a:rPr lang="pt-BR" dirty="0"/>
              <a:t>, acompanhamentos legislativos, </a:t>
            </a:r>
            <a:r>
              <a:rPr lang="pt-BR" dirty="0" err="1" smtClean="0"/>
              <a:t>ACPs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0881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</a:t>
            </a:r>
            <a:r>
              <a:rPr lang="pt-BR" dirty="0" smtClean="0"/>
              <a:t>Fluxo de pagamentos, Casa </a:t>
            </a:r>
            <a:r>
              <a:rPr lang="pt-BR" dirty="0"/>
              <a:t>Paulista, </a:t>
            </a:r>
            <a:r>
              <a:rPr lang="pt-BR" dirty="0" smtClean="0"/>
              <a:t>HIS-SP., PPP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 – até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Compliance</a:t>
            </a:r>
            <a:r>
              <a:rPr lang="pt-BR" dirty="0" smtClean="0"/>
              <a:t>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Formalização/desoneração: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Formalização completa do setor, incluindo empreiteiros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Modelagem, impacto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Bernard </a:t>
            </a:r>
            <a:r>
              <a:rPr lang="pt-BR" b="1" dirty="0" err="1" smtClean="0"/>
              <a:t>Appy</a:t>
            </a:r>
            <a:r>
              <a:rPr lang="pt-BR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</a:t>
            </a:r>
            <a:r>
              <a:rPr lang="pt-BR" dirty="0" smtClean="0"/>
              <a:t>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 Hidráulicas – padronização, qualidade- encontros com projetistas, instaladores e consultores para avanços neste serviço, indicado como crítico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0581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32441</TotalTime>
  <Words>2313</Words>
  <Application>Microsoft Office PowerPoint</Application>
  <PresentationFormat>Apresentação na tela (4:3)</PresentationFormat>
  <Paragraphs>522</Paragraphs>
  <Slides>30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Pauta</vt:lpstr>
      <vt:lpstr>Apresentação do PowerPoint</vt:lpstr>
      <vt:lpstr>Atualizações ABRAINC </vt:lpstr>
      <vt:lpstr>Burocracia, Licenciamentos </vt:lpstr>
      <vt:lpstr>Prefeitura SP – Licenciamentos e Aprovações  </vt:lpstr>
      <vt:lpstr>Entidades do Setor- Reunião 12/3  </vt:lpstr>
      <vt:lpstr>Rápida atualização - Comitês </vt:lpstr>
      <vt:lpstr>Rápida atualização - Comitês </vt:lpstr>
      <vt:lpstr>Apresentação do PowerPoint</vt:lpstr>
      <vt:lpstr>Modelo de vendas – atualizações e encaminhamento  </vt:lpstr>
      <vt:lpstr>Modelo de vendas – atualizações e encaminhamento  </vt:lpstr>
      <vt:lpstr>Apresentação do PowerPoint</vt:lpstr>
      <vt:lpstr>Modelo de Negócios  - vendas definitivas , equilíbrio nas relações  </vt:lpstr>
      <vt:lpstr>Encontros com Magistratura </vt:lpstr>
      <vt:lpstr>Apresentação do PowerPoint</vt:lpstr>
      <vt:lpstr>TACs e acompanhamento legislativo</vt:lpstr>
      <vt:lpstr>Proposta de pauta – Reunião Conselho Deliberativo – abril 2014</vt:lpstr>
      <vt:lpstr>Apresentação do PowerPoint</vt:lpstr>
      <vt:lpstr>Principais realizações – 2013 -  questões críticas</vt:lpstr>
      <vt:lpstr>Principais realizações – 2013 – questões estruturais</vt:lpstr>
      <vt:lpstr>Principais realizações – 2013 – propostas e estudos</vt:lpstr>
      <vt:lpstr>Outras realizações - 2013</vt:lpstr>
      <vt:lpstr>Metas 2013 e Bonificação Representante – fechamento com Diretoria</vt:lpstr>
      <vt:lpstr>Apresentação do PowerPoint</vt:lpstr>
      <vt:lpstr>Comunicação - Calendário 1º semestre de 2014:  </vt:lpstr>
      <vt:lpstr>Atualizações e Plano de Trabalho 2014 - ABRAINC </vt:lpstr>
      <vt:lpstr>Apresentação do PowerPoint</vt:lpstr>
      <vt:lpstr>Apresentação do PowerPoint</vt:lpstr>
      <vt:lpstr>Plano de Retenção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3403</cp:revision>
  <dcterms:created xsi:type="dcterms:W3CDTF">2009-08-13T21:08:28Z</dcterms:created>
  <dcterms:modified xsi:type="dcterms:W3CDTF">2014-03-22T20:42:18Z</dcterms:modified>
</cp:coreProperties>
</file>