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1" r:id="rId2"/>
    <p:sldId id="1061" r:id="rId3"/>
    <p:sldId id="1240" r:id="rId4"/>
    <p:sldId id="1241" r:id="rId5"/>
    <p:sldId id="1251" r:id="rId6"/>
    <p:sldId id="1255" r:id="rId7"/>
    <p:sldId id="1256" r:id="rId8"/>
    <p:sldId id="1261" r:id="rId9"/>
    <p:sldId id="1221" r:id="rId10"/>
    <p:sldId id="1257" r:id="rId11"/>
    <p:sldId id="1258" r:id="rId12"/>
    <p:sldId id="1259" r:id="rId13"/>
    <p:sldId id="1236" r:id="rId14"/>
    <p:sldId id="1224" r:id="rId15"/>
    <p:sldId id="1238" r:id="rId16"/>
    <p:sldId id="1242" r:id="rId17"/>
    <p:sldId id="1262" r:id="rId18"/>
    <p:sldId id="1263" r:id="rId19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1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83656-E4EF-4FCD-9048-FA8E185820F6}" type="datetimeFigureOut">
              <a:rPr lang="pt-BR" smtClean="0"/>
              <a:t>27/05/2014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DF056-74EA-48E3-A90A-9E60638FF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50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27/05/2014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53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1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3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4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7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20/5/2014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dirty="0" smtClean="0"/>
              <a:t>Experiência das empresas – acompanhamento para definições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Esclarecimentos e maior luz sobre pontos controversos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Aproximação MP</a:t>
            </a:r>
            <a:r>
              <a:rPr lang="pt-BR" dirty="0" smtClean="0"/>
              <a:t>: esclarecimentos sobre legalidade de ambas as práticas</a:t>
            </a:r>
          </a:p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inicial Nelson Nery, Rubens Carmo Elias, Marcelo </a:t>
            </a:r>
            <a:r>
              <a:rPr lang="pt-BR" dirty="0" err="1" smtClean="0"/>
              <a:t>Manhães</a:t>
            </a:r>
            <a:r>
              <a:rPr lang="pt-BR" dirty="0" smtClean="0"/>
              <a:t>, J. V. Amaral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Nelson Nery e Dr. Rubens Carmo Elias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88224" y="6597352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825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97210"/>
              </p:ext>
            </p:extLst>
          </p:nvPr>
        </p:nvGraphicFramePr>
        <p:xfrm>
          <a:off x="35496" y="643972"/>
          <a:ext cx="8969374" cy="602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4" imgW="11430085" imgH="3981620" progId="Excel.Sheet.12">
                  <p:embed/>
                </p:oleObj>
              </mc:Choice>
              <mc:Fallback>
                <p:oleObj name="Worksheet" r:id="rId4" imgW="11430085" imgH="39816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96" y="643972"/>
                        <a:ext cx="8969374" cy="602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829301" y="6659488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149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749140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Considerações com Diretoria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Clara </a:t>
            </a:r>
            <a:r>
              <a:rPr lang="pt-BR" dirty="0"/>
              <a:t>explicitação do sucesso – a homologação de entendimento que ambas as práticas são legais, com tranquilidade em relação aos modelos praticados pelas empresas.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Consideração sobre inserção do Dr. Nelson no MP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na distribuição de valores </a:t>
            </a:r>
            <a:r>
              <a:rPr lang="pt-BR" dirty="0" smtClean="0"/>
              <a:t>– peso maior no Sucesso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</a:t>
            </a:r>
            <a:r>
              <a:rPr lang="pt-BR" dirty="0" smtClean="0"/>
              <a:t>agendada </a:t>
            </a:r>
            <a:r>
              <a:rPr lang="pt-BR" dirty="0" smtClean="0"/>
              <a:t>com Dr. Nelson </a:t>
            </a:r>
            <a:r>
              <a:rPr lang="pt-BR" dirty="0" smtClean="0"/>
              <a:t>no próximo dia 02/6 sobre o tema e o respectivo grupo de trabalho (</a:t>
            </a:r>
            <a:r>
              <a:rPr lang="pt-BR" dirty="0" err="1" smtClean="0"/>
              <a:t>Fregonesi</a:t>
            </a:r>
            <a:r>
              <a:rPr lang="pt-BR" dirty="0" smtClean="0"/>
              <a:t>, Crystiane, Adriano, Ana Medina, José Carlos Neves).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55723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Encontro </a:t>
            </a:r>
            <a:r>
              <a:rPr lang="pt-BR" b="1" dirty="0"/>
              <a:t>com Magistrados </a:t>
            </a:r>
          </a:p>
          <a:p>
            <a:pPr lvl="0"/>
            <a:endParaRPr lang="pt-BR" b="1" dirty="0"/>
          </a:p>
          <a:p>
            <a:r>
              <a:rPr lang="pt-BR" b="1" dirty="0"/>
              <a:t>Debate com STJ </a:t>
            </a:r>
            <a:r>
              <a:rPr lang="pt-BR" dirty="0"/>
              <a:t>– Min. Luiz Otávio Noronha e Herman Benjamin. Debates com Judiciários Estaduais </a:t>
            </a:r>
          </a:p>
          <a:p>
            <a:endParaRPr lang="pt-BR" b="1" dirty="0" smtClean="0"/>
          </a:p>
          <a:p>
            <a:r>
              <a:rPr lang="pt-BR" b="1" dirty="0" smtClean="0"/>
              <a:t>São </a:t>
            </a:r>
            <a:r>
              <a:rPr lang="pt-BR" b="1" dirty="0"/>
              <a:t>Paulo</a:t>
            </a:r>
            <a:r>
              <a:rPr lang="pt-B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Encontros com a Magistratura - Secovi e EPM em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Contatos com </a:t>
            </a:r>
            <a:r>
              <a:rPr lang="pt-BR" dirty="0" smtClean="0"/>
              <a:t>Desembargador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Secovi – Cláudio Bernardes, Marcos Lopes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Parecer Dra. Ada </a:t>
            </a:r>
            <a:r>
              <a:rPr lang="pt-BR" b="1" dirty="0"/>
              <a:t>Pellegrini (Odebrecht)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</a:t>
            </a:r>
            <a:r>
              <a:rPr lang="pt-BR" dirty="0"/>
              <a:t>e proporcionalidade nas relações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CDC </a:t>
            </a:r>
            <a:r>
              <a:rPr lang="pt-BR" dirty="0"/>
              <a:t>vs. Código </a:t>
            </a:r>
            <a:r>
              <a:rPr lang="pt-BR" dirty="0" smtClean="0"/>
              <a:t>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Situações de atraso de obra e sem atraso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Rio de Janeiro </a:t>
            </a:r>
            <a:r>
              <a:rPr lang="pt-BR" dirty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por relação pessoal e por postura do TJ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de fluxo operacional e margens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Encontros de trabalho, com presença limitada e sem maior </a:t>
            </a:r>
            <a:r>
              <a:rPr lang="pt-BR" dirty="0" smtClean="0"/>
              <a:t>publicidade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884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Temas enviados a Secovi – 5/2 </a:t>
            </a:r>
            <a:r>
              <a:rPr lang="pt-BR" dirty="0" smtClean="0"/>
              <a:t>- encontro C. Bernardes/Des. Armando Toledo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Equilíbrio </a:t>
            </a:r>
            <a:r>
              <a:rPr lang="pt-BR" b="1" dirty="0"/>
              <a:t>das relações entre adquirente e </a:t>
            </a:r>
            <a:r>
              <a:rPr lang="pt-BR" b="1" dirty="0" smtClean="0"/>
              <a:t>incorporador </a:t>
            </a:r>
            <a:r>
              <a:rPr lang="pt-BR" dirty="0" smtClean="0"/>
              <a:t>- descrição </a:t>
            </a:r>
            <a:r>
              <a:rPr lang="pt-BR" dirty="0"/>
              <a:t>do </a:t>
            </a:r>
            <a:r>
              <a:rPr lang="pt-BR" dirty="0" smtClean="0"/>
              <a:t>negócio, </a:t>
            </a:r>
            <a:r>
              <a:rPr lang="pt-BR" dirty="0"/>
              <a:t>as obrigações/despesas incorridas, </a:t>
            </a:r>
            <a:r>
              <a:rPr lang="pt-BR" dirty="0" smtClean="0"/>
              <a:t>compromissos </a:t>
            </a:r>
            <a:r>
              <a:rPr lang="pt-BR" dirty="0"/>
              <a:t>assumidos </a:t>
            </a:r>
            <a:r>
              <a:rPr lang="pt-BR" dirty="0" smtClean="0"/>
              <a:t>no longo prazo </a:t>
            </a:r>
            <a:r>
              <a:rPr lang="pt-BR" dirty="0"/>
              <a:t>pretendida, o distrato e seu </a:t>
            </a:r>
            <a:r>
              <a:rPr lang="pt-BR" dirty="0" smtClean="0"/>
              <a:t>tratamento - </a:t>
            </a:r>
            <a:r>
              <a:rPr lang="pt-BR" i="1" dirty="0" smtClean="0"/>
              <a:t>Dra. Ada Pellegrino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Terceirização</a:t>
            </a:r>
            <a:r>
              <a:rPr lang="pt-BR" b="1" dirty="0"/>
              <a:t>, </a:t>
            </a:r>
            <a:r>
              <a:rPr lang="pt-BR" b="1" dirty="0" err="1"/>
              <a:t>sub-contratação</a:t>
            </a:r>
            <a:r>
              <a:rPr lang="pt-BR" b="1" dirty="0"/>
              <a:t> </a:t>
            </a:r>
            <a:r>
              <a:rPr lang="pt-BR" dirty="0"/>
              <a:t>– produtividade, especialização e o direito dos contratados. </a:t>
            </a:r>
            <a:r>
              <a:rPr lang="pt-BR" dirty="0" smtClean="0"/>
              <a:t>Outro tema: a </a:t>
            </a:r>
            <a:r>
              <a:rPr lang="pt-BR" dirty="0"/>
              <a:t>segurança no trabalho e mudanças na NR18.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Dr. Caputo, Dr. Pazzianotto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 adicional a ser discutido: </a:t>
            </a:r>
            <a:r>
              <a:rPr lang="pt-BR" b="1" dirty="0" smtClean="0"/>
              <a:t>Corretagem apartada</a:t>
            </a:r>
            <a:r>
              <a:rPr lang="pt-BR" dirty="0"/>
              <a:t>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Propostas Secovi (Rodrigo Bicalho</a:t>
            </a:r>
            <a:r>
              <a:rPr lang="pt-BR" b="1" dirty="0" smtClean="0"/>
              <a:t>)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Associação de Loteamentos</a:t>
            </a:r>
            <a:r>
              <a:rPr lang="pt-BR" dirty="0"/>
              <a:t> </a:t>
            </a:r>
          </a:p>
          <a:p>
            <a:r>
              <a:rPr lang="pt-BR" dirty="0"/>
              <a:t>Julgamento pendente no STF em que o Secovi atua como </a:t>
            </a:r>
            <a:r>
              <a:rPr lang="pt-BR" i="1" dirty="0" err="1"/>
              <a:t>amicus</a:t>
            </a:r>
            <a:r>
              <a:rPr lang="pt-BR" i="1" dirty="0"/>
              <a:t> </a:t>
            </a:r>
            <a:r>
              <a:rPr lang="pt-BR" i="1" dirty="0" err="1"/>
              <a:t>curae</a:t>
            </a:r>
            <a:r>
              <a:rPr lang="pt-BR" dirty="0"/>
              <a:t>. Possibilidade que associado deixe a associação e seja liberado das taxas nos loteamentos fechados, planos urbanísticos integrados</a:t>
            </a:r>
            <a:r>
              <a:rPr lang="pt-BR" dirty="0" smtClean="0"/>
              <a:t>.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Empreendimentos em Terrenos Contaminados</a:t>
            </a:r>
            <a:endParaRPr lang="pt-BR" dirty="0"/>
          </a:p>
          <a:p>
            <a:r>
              <a:rPr lang="pt-BR" dirty="0"/>
              <a:t>Esclarecimento sobre processo, sobre seu benefício à sociedade e recuperação dos terrenos. Trabalho prévio de identificação do nível de contaminação e plano de remediação para tornar a área compatível com o uso pretendido.  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8863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dobre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93529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Evento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PCD 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aprendizes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Sinduscon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SP e SECONCI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geral de encaminhamentos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Mapa </a:t>
            </a:r>
            <a:r>
              <a:rPr lang="pt-BR" dirty="0" err="1"/>
              <a:t>Seconci</a:t>
            </a:r>
            <a:r>
              <a:rPr lang="pt-BR" dirty="0"/>
              <a:t> vs. possibilidades de atendimento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Atendimento é de fato viável? Casos, acompanhamento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questão dos aprendizes – conflito com ajudantes -  como encaminhá-la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2290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Agendamento de evento ARISP/ABRAINC/Secovi </a:t>
            </a:r>
            <a:r>
              <a:rPr lang="pt-BR" dirty="0" smtClean="0"/>
              <a:t>em setembro </a:t>
            </a:r>
            <a:r>
              <a:rPr lang="pt-BR" dirty="0"/>
              <a:t>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Entrega de aplicativo individualização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Esclarecimentos sobre Provimento Corregedoria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Termo de Cooperação Técnica com ARISP e IRIB, para a criação desta instância,  em São Paulo e em seguida nos demais estados. </a:t>
            </a:r>
          </a:p>
          <a:p>
            <a:endParaRPr lang="pt-BR" b="1" dirty="0" smtClean="0"/>
          </a:p>
          <a:p>
            <a:r>
              <a:rPr lang="pt-BR" b="1" dirty="0" smtClean="0"/>
              <a:t>CETIP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Mensageria para 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Rating, custódia, relação com </a:t>
            </a:r>
            <a:r>
              <a:rPr lang="pt-BR" dirty="0" smtClean="0"/>
              <a:t>bancos – banco de dados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Prefeitura SP </a:t>
            </a:r>
            <a:r>
              <a:rPr lang="pt-BR" dirty="0" smtClean="0"/>
              <a:t>- encaminhamento </a:t>
            </a:r>
            <a:r>
              <a:rPr lang="pt-BR" dirty="0"/>
              <a:t>junto à Prefeitura de São Paulo de ação com Secretaria da Fazenda por atualizações de cadastro -  IPTU e ITBI, evitando execuções fiscais e esforços indevidos. </a:t>
            </a:r>
            <a:r>
              <a:rPr lang="pt-BR" dirty="0" smtClean="0"/>
              <a:t>Empresa indica 1600 casos seus.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26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outros pontos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247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CADE - Lei </a:t>
            </a:r>
            <a:r>
              <a:rPr lang="pt-BR" b="1" dirty="0"/>
              <a:t>12.529/2011 </a:t>
            </a:r>
            <a:r>
              <a:rPr lang="pt-BR" dirty="0"/>
              <a:t>- aprovação prévia CADE p/ atos de concentração</a:t>
            </a:r>
            <a:r>
              <a:rPr lang="pt-BR" dirty="0" smtClean="0"/>
              <a:t>: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</a:t>
            </a:r>
            <a:r>
              <a:rPr lang="pt-BR" dirty="0" smtClean="0"/>
              <a:t>- Discussão geral com IDRAC – minuta nos será enviada para avaliação sobre oportunidade – prazo CADE – 22/4</a:t>
            </a:r>
          </a:p>
          <a:p>
            <a:endParaRPr lang="pt-BR" b="1" dirty="0" smtClean="0"/>
          </a:p>
          <a:p>
            <a:pPr>
              <a:defRPr/>
            </a:pPr>
            <a:r>
              <a:rPr lang="pt-BR" b="1" dirty="0"/>
              <a:t>Dissídio – </a:t>
            </a:r>
            <a:r>
              <a:rPr lang="pt-BR" b="1" dirty="0" err="1"/>
              <a:t>Sinduscon</a:t>
            </a:r>
            <a:r>
              <a:rPr lang="pt-BR" b="1" dirty="0"/>
              <a:t> </a:t>
            </a:r>
            <a:r>
              <a:rPr lang="pt-BR" b="1" dirty="0" smtClean="0"/>
              <a:t>- </a:t>
            </a:r>
            <a:r>
              <a:rPr lang="pt-BR" dirty="0" smtClean="0"/>
              <a:t>Representação </a:t>
            </a:r>
            <a:r>
              <a:rPr lang="pt-BR" dirty="0"/>
              <a:t>CPN e </a:t>
            </a:r>
            <a:r>
              <a:rPr lang="pt-BR" dirty="0" smtClean="0"/>
              <a:t>NN </a:t>
            </a:r>
            <a:r>
              <a:rPr lang="pt-BR" dirty="0"/>
              <a:t>– nome ABRAINC – </a:t>
            </a:r>
            <a:r>
              <a:rPr lang="pt-BR" dirty="0" smtClean="0"/>
              <a:t>M. </a:t>
            </a:r>
            <a:r>
              <a:rPr lang="pt-BR" dirty="0"/>
              <a:t>Zappia</a:t>
            </a:r>
          </a:p>
          <a:p>
            <a:endParaRPr lang="pt-BR" b="1" dirty="0" smtClean="0"/>
          </a:p>
          <a:p>
            <a:r>
              <a:rPr lang="pt-BR" b="1" dirty="0" smtClean="0"/>
              <a:t>Associação </a:t>
            </a:r>
            <a:r>
              <a:rPr lang="pt-BR" b="1" dirty="0"/>
              <a:t>Paulista de Consumidores</a:t>
            </a:r>
            <a:r>
              <a:rPr lang="pt-BR" dirty="0"/>
              <a:t>- Adriano </a:t>
            </a:r>
            <a:r>
              <a:rPr lang="pt-BR" dirty="0" smtClean="0"/>
              <a:t>- legitimidade </a:t>
            </a:r>
            <a:r>
              <a:rPr lang="pt-BR" dirty="0"/>
              <a:t>da Associação, de sua constituição e de suas </a:t>
            </a:r>
            <a:r>
              <a:rPr lang="pt-BR" dirty="0" smtClean="0"/>
              <a:t>ações – aguardo de decisão de Agravo para ver de interesse coletivo</a:t>
            </a:r>
          </a:p>
          <a:p>
            <a:endParaRPr lang="pt-BR" dirty="0"/>
          </a:p>
          <a:p>
            <a:r>
              <a:rPr lang="pt-BR" b="1" dirty="0" err="1" smtClean="0"/>
              <a:t>Tacs</a:t>
            </a:r>
            <a:r>
              <a:rPr lang="pt-BR" b="1" dirty="0" smtClean="0"/>
              <a:t>, Decisões</a:t>
            </a:r>
          </a:p>
          <a:p>
            <a:endParaRPr lang="pt-BR" b="1" dirty="0"/>
          </a:p>
          <a:p>
            <a:r>
              <a:rPr lang="pt-BR" b="1" dirty="0" smtClean="0"/>
              <a:t>PMCMV</a:t>
            </a:r>
            <a:r>
              <a:rPr lang="pt-BR" dirty="0" smtClean="0"/>
              <a:t> – Portaria Min. Cidades – permissão de cobrança de taxas de intermediação dos compradores – encaminhamento com Comitê PMCMV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0582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Atualizações </a:t>
            </a:r>
            <a:r>
              <a:rPr lang="pt-BR" dirty="0" smtClean="0"/>
              <a:t>- 9 </a:t>
            </a:r>
            <a:r>
              <a:rPr lang="pt-BR" dirty="0"/>
              <a:t>às </a:t>
            </a:r>
            <a:r>
              <a:rPr lang="pt-BR" dirty="0" smtClean="0"/>
              <a:t>9:15h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Aproximação com MP/ encontros com Judiciário </a:t>
            </a:r>
            <a:r>
              <a:rPr lang="pt-BR" dirty="0" smtClean="0"/>
              <a:t>- 9:15h </a:t>
            </a:r>
            <a:r>
              <a:rPr lang="pt-BR" dirty="0"/>
              <a:t>às </a:t>
            </a:r>
            <a:r>
              <a:rPr lang="pt-BR" dirty="0" smtClean="0"/>
              <a:t>9:30h</a:t>
            </a:r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Discussão </a:t>
            </a:r>
            <a:r>
              <a:rPr lang="pt-BR" b="1" dirty="0"/>
              <a:t>da minuta </a:t>
            </a:r>
            <a:r>
              <a:rPr lang="pt-BR" b="1" dirty="0" smtClean="0"/>
              <a:t>ADEMI - </a:t>
            </a:r>
            <a:r>
              <a:rPr lang="pt-BR" dirty="0" smtClean="0"/>
              <a:t>9:30h </a:t>
            </a:r>
            <a:r>
              <a:rPr lang="pt-BR" dirty="0"/>
              <a:t>às </a:t>
            </a:r>
            <a:r>
              <a:rPr lang="pt-BR" dirty="0" smtClean="0"/>
              <a:t>10:15h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Cotas- </a:t>
            </a:r>
            <a:r>
              <a:rPr lang="pt-BR" b="1" dirty="0"/>
              <a:t>aprendizes e PCD </a:t>
            </a:r>
            <a:r>
              <a:rPr lang="pt-BR" dirty="0"/>
              <a:t>– </a:t>
            </a:r>
            <a:r>
              <a:rPr lang="pt-BR" dirty="0" smtClean="0"/>
              <a:t> Encontro </a:t>
            </a:r>
            <a:r>
              <a:rPr lang="pt-BR" dirty="0"/>
              <a:t>e discussão com </a:t>
            </a:r>
            <a:r>
              <a:rPr lang="pt-BR" dirty="0" err="1"/>
              <a:t>com</a:t>
            </a:r>
            <a:r>
              <a:rPr lang="pt-BR" dirty="0"/>
              <a:t> </a:t>
            </a:r>
            <a:r>
              <a:rPr lang="pt-BR" dirty="0" err="1"/>
              <a:t>Sinduscon</a:t>
            </a:r>
            <a:r>
              <a:rPr lang="pt-BR" dirty="0"/>
              <a:t> SP e </a:t>
            </a:r>
            <a:r>
              <a:rPr lang="pt-BR" dirty="0" err="1" smtClean="0"/>
              <a:t>Seconci</a:t>
            </a:r>
            <a:r>
              <a:rPr lang="pt-BR" dirty="0" smtClean="0"/>
              <a:t> - </a:t>
            </a:r>
            <a:r>
              <a:rPr lang="pt-BR" dirty="0"/>
              <a:t>10:15h às </a:t>
            </a:r>
            <a:r>
              <a:rPr lang="pt-BR" dirty="0" smtClean="0"/>
              <a:t>11:15h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5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1099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Evento – 1 ano de ABRAINC</a:t>
            </a:r>
          </a:p>
          <a:p>
            <a:endParaRPr lang="pt-BR" b="1" dirty="0"/>
          </a:p>
          <a:p>
            <a:r>
              <a:rPr lang="pt-BR" b="1" dirty="0" smtClean="0"/>
              <a:t>5 de junho, 14:30 às 19h -  WTC – </a:t>
            </a:r>
          </a:p>
          <a:p>
            <a:endParaRPr lang="pt-BR" b="1" dirty="0"/>
          </a:p>
          <a:p>
            <a:r>
              <a:rPr lang="pt-BR" b="1" dirty="0" smtClean="0"/>
              <a:t>Programação: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</a:t>
            </a:r>
            <a:r>
              <a:rPr lang="pt-BR" dirty="0"/>
              <a:t>– Rubens Menin + 1 diretor 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Estudo FGV – Ana Maria </a:t>
            </a:r>
            <a:r>
              <a:rPr lang="pt-BR" dirty="0" smtClean="0"/>
              <a:t>Castelo - FGV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Estudo 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– Nelson </a:t>
            </a:r>
            <a:r>
              <a:rPr lang="pt-BR" dirty="0" err="1"/>
              <a:t>Gramacho</a:t>
            </a:r>
            <a:r>
              <a:rPr lang="pt-BR" dirty="0"/>
              <a:t>– Diretor responsável pelo estudo.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CAIXA – José Urbano – VP CAIXA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Discussão dos temas com participação da plateia – convidados previstos: Rubens, Ana Castelo, Nelson </a:t>
            </a:r>
            <a:r>
              <a:rPr lang="pt-BR" dirty="0" err="1"/>
              <a:t>Gramacho</a:t>
            </a:r>
            <a:r>
              <a:rPr lang="pt-BR" dirty="0"/>
              <a:t>, José Urbano,  outro diretor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Coffee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Ricardo Amorim – </a:t>
            </a:r>
            <a:r>
              <a:rPr lang="pt-BR" dirty="0" smtClean="0"/>
              <a:t>Palestra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Coquetel</a:t>
            </a: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Acesso a Judiciário, </a:t>
            </a:r>
            <a:r>
              <a:rPr lang="pt-BR" b="1" dirty="0" err="1" smtClean="0"/>
              <a:t>Procons</a:t>
            </a:r>
            <a:r>
              <a:rPr lang="pt-BR" b="1" dirty="0" smtClean="0"/>
              <a:t>, Ministério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Lista de Convidados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Abordagem</a:t>
            </a:r>
          </a:p>
          <a:p>
            <a:endParaRPr lang="pt-BR" b="1" dirty="0"/>
          </a:p>
          <a:p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1944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Ação Civil Pública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129" y="544975"/>
            <a:ext cx="8600083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Trebuchet MS" panose="020B0603020202020204" pitchFamily="34" charset="0"/>
              </a:rPr>
              <a:t>MPF quer fim de taxas irregulares no "Minha Casa Minha Vida" em todo o país</a:t>
            </a:r>
            <a:r>
              <a:rPr lang="pt-BR" sz="1700" dirty="0">
                <a:latin typeface="Times New Roman" panose="02020603050405020304" pitchFamily="18" charset="0"/>
              </a:rPr>
              <a:t>	</a:t>
            </a:r>
          </a:p>
          <a:p>
            <a:endParaRPr lang="pt-BR" sz="1700" dirty="0" smtClean="0">
              <a:latin typeface="Trebuchet MS" panose="020B0603020202020204" pitchFamily="34" charset="0"/>
            </a:endParaRPr>
          </a:p>
          <a:p>
            <a:r>
              <a:rPr lang="pt-BR" sz="1700" dirty="0" smtClean="0">
                <a:latin typeface="Trebuchet MS" panose="020B0603020202020204" pitchFamily="34" charset="0"/>
              </a:rPr>
              <a:t>O </a:t>
            </a:r>
            <a:r>
              <a:rPr lang="pt-BR" sz="1700" dirty="0">
                <a:latin typeface="Trebuchet MS" panose="020B0603020202020204" pitchFamily="34" charset="0"/>
              </a:rPr>
              <a:t>MPF (Ministério Público Federal) entrou na Justiça federal, em Belém do Pará, com ações pedindo o fim da cobrança de taxas de corretagem em imóveis comercializados em todo o país por meio do programa "Minha Casa Minha Vida", do governo federal. Também foi pedida a suspensão da taxa de evolução da obra nos casos em que a entrega do imóvel estiver atrasada. Para o MPF, a cobrança dessas taxas viola os direitos do consumidor.</a:t>
            </a:r>
            <a:endParaRPr lang="pt-BR" sz="1700" dirty="0">
              <a:latin typeface="Times New Roman" panose="02020603050405020304" pitchFamily="18" charset="0"/>
            </a:endParaRPr>
          </a:p>
          <a:p>
            <a:r>
              <a:rPr lang="pt-BR" sz="1700" dirty="0">
                <a:latin typeface="Times New Roman" panose="02020603050405020304" pitchFamily="18" charset="0"/>
              </a:rPr>
              <a:t> </a:t>
            </a:r>
          </a:p>
          <a:p>
            <a:r>
              <a:rPr lang="pt-BR" sz="1700" dirty="0">
                <a:latin typeface="Trebuchet MS" panose="020B0603020202020204" pitchFamily="34" charset="0"/>
              </a:rPr>
              <a:t>Uma das ações pede decisão urgente para impedir as empresas associadas à Abrainc (Associação Nacional de Incorporadoras Imobiliárias) de repassar aos consumidores os encargos financeiros referentes aos serviços de corretagem (taxa de corretagem e comissão ao corretor), assim como quaisquer outros valores decorrentes da comercialização dos imóveis, seja qual for a renda da família compradora.</a:t>
            </a:r>
            <a:endParaRPr lang="pt-BR" sz="1700" dirty="0">
              <a:latin typeface="Times New Roman" panose="02020603050405020304" pitchFamily="18" charset="0"/>
            </a:endParaRPr>
          </a:p>
          <a:p>
            <a:r>
              <a:rPr lang="pt-BR" sz="1700" dirty="0">
                <a:latin typeface="Times New Roman" panose="02020603050405020304" pitchFamily="18" charset="0"/>
              </a:rPr>
              <a:t> </a:t>
            </a:r>
          </a:p>
          <a:p>
            <a:r>
              <a:rPr lang="pt-BR" sz="1700" dirty="0">
                <a:latin typeface="Trebuchet MS" panose="020B0603020202020204" pitchFamily="34" charset="0"/>
              </a:rPr>
              <a:t>Para o procurador da República Bruno Araújo Soares Valente, autor da ação, o pagamento dos serviços de corretagem é uma responsabilidade das incorporadoras, que devem incluir esse custo  no valor do imóvel</a:t>
            </a:r>
            <a:r>
              <a:rPr lang="pt-BR" sz="1700" dirty="0" smtClean="0">
                <a:latin typeface="Trebuchet MS" panose="020B0603020202020204" pitchFamily="34" charset="0"/>
              </a:rPr>
              <a:t>. </a:t>
            </a:r>
            <a:r>
              <a:rPr lang="pt-BR" sz="1700" dirty="0">
                <a:latin typeface="Trebuchet MS" panose="020B0603020202020204" pitchFamily="34" charset="0"/>
              </a:rPr>
              <a:t>Ao não fazer isso, as empresas fraudam as regras do programa "Minha Casa Minha Vida", que exige informações reais sobre valores para poder avaliar a possibilidade de incluir o empreendimento no programa, e desrespeitaram os direitos do consumidor à informação clara, além de praticarem propaganda enganosa.</a:t>
            </a:r>
            <a:endParaRPr lang="pt-BR" sz="1700" dirty="0">
              <a:latin typeface="Times New Roman" panose="02020603050405020304" pitchFamily="18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83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Ação Civil Pública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" name="Retângulo 2"/>
          <p:cNvSpPr/>
          <p:nvPr/>
        </p:nvSpPr>
        <p:spPr>
          <a:xfrm>
            <a:off x="387256" y="549275"/>
            <a:ext cx="8600083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Trebuchet MS" panose="020B0603020202020204" pitchFamily="34" charset="0"/>
              </a:rPr>
              <a:t>MPF quer fim de taxas irregulares no "Minha Casa Minha Vida" em todo o país</a:t>
            </a:r>
            <a:r>
              <a:rPr lang="pt-BR" sz="1700" dirty="0">
                <a:latin typeface="Times New Roman" panose="02020603050405020304" pitchFamily="18" charset="0"/>
              </a:rPr>
              <a:t>	</a:t>
            </a:r>
          </a:p>
          <a:p>
            <a:r>
              <a:rPr lang="pt-BR" sz="1700" dirty="0">
                <a:latin typeface="Times New Roman" panose="02020603050405020304" pitchFamily="18" charset="0"/>
              </a:rPr>
              <a:t>  </a:t>
            </a:r>
          </a:p>
          <a:p>
            <a:r>
              <a:rPr lang="pt-BR" sz="1700" dirty="0">
                <a:latin typeface="Trebuchet MS" panose="020B0603020202020204" pitchFamily="34" charset="0"/>
              </a:rPr>
              <a:t>"O repasse ilegal da despesa de comercialização ao comprador gera inúmeros prejuízos ao consumidor, haja vista que o mesmo custeia um serviço prestado à construtora/incorporadora, a qual deveria responder financeiramente pelo mesmo, bem como, paga à vista o valor referente à comissão de corretagem, inexistindo possibilidade de financiamento, o que contraria as regras do "Minha Casa Minha Vida", o qual institui que adquirente pode financiar até 100% do valor do imóvel", critica o procurador da República na ação.</a:t>
            </a:r>
            <a:endParaRPr lang="pt-BR" sz="1700" dirty="0">
              <a:latin typeface="Times New Roman" panose="02020603050405020304" pitchFamily="18" charset="0"/>
            </a:endParaRPr>
          </a:p>
          <a:p>
            <a:r>
              <a:rPr lang="pt-BR" sz="1700" dirty="0">
                <a:latin typeface="Times New Roman" panose="02020603050405020304" pitchFamily="18" charset="0"/>
              </a:rPr>
              <a:t> </a:t>
            </a:r>
          </a:p>
          <a:p>
            <a:r>
              <a:rPr lang="pt-BR" sz="1700" dirty="0">
                <a:latin typeface="Trebuchet MS" panose="020B0603020202020204" pitchFamily="34" charset="0"/>
              </a:rPr>
              <a:t>O MPF também pediu à justiça que condene as empresas associadas à Abrainc a devolver em dobro aos consumidores os honorários de corretagem pagos em negociações de imóveis do "Minha Casa Minha Vida". A ação também solicita a condenação dessas empresas a pagamento de danos morais coletivos no valor de R$ 10 milhões</a:t>
            </a:r>
            <a:r>
              <a:rPr lang="pt-BR" sz="1700" dirty="0" smtClean="0">
                <a:latin typeface="Trebuchet MS" panose="020B0603020202020204" pitchFamily="34" charset="0"/>
              </a:rPr>
              <a:t>.</a:t>
            </a:r>
          </a:p>
          <a:p>
            <a:endParaRPr lang="pt-BR" sz="1700" dirty="0">
              <a:latin typeface="Trebuchet MS" panose="020B0603020202020204" pitchFamily="34" charset="0"/>
            </a:endParaRPr>
          </a:p>
          <a:p>
            <a:r>
              <a:rPr lang="pt-BR" sz="1700" dirty="0"/>
              <a:t>Participam da Abrainc companhias de capital aberto ou grande porte e atuação nacional. São elas: </a:t>
            </a:r>
            <a:r>
              <a:rPr lang="pt-BR" sz="1700" dirty="0" err="1"/>
              <a:t>Brookfield</a:t>
            </a:r>
            <a:r>
              <a:rPr lang="pt-BR" sz="1700" dirty="0"/>
              <a:t>, Cury, </a:t>
            </a:r>
            <a:r>
              <a:rPr lang="pt-BR" sz="1700" dirty="0" err="1"/>
              <a:t>Cyrela</a:t>
            </a:r>
            <a:r>
              <a:rPr lang="pt-BR" sz="1700" dirty="0"/>
              <a:t>, Direcional, Emccamp, </a:t>
            </a:r>
            <a:r>
              <a:rPr lang="pt-BR" sz="1700" dirty="0" err="1"/>
              <a:t>Even</a:t>
            </a:r>
            <a:r>
              <a:rPr lang="pt-BR" sz="1700" dirty="0"/>
              <a:t>, </a:t>
            </a:r>
            <a:r>
              <a:rPr lang="pt-BR" sz="1700" dirty="0" err="1"/>
              <a:t>Eztec</a:t>
            </a:r>
            <a:r>
              <a:rPr lang="pt-BR" sz="1700" dirty="0"/>
              <a:t>, Gafisa, HM, JHS-F, João Fortes, Moura Dubeux, MRV, Odebrecht Realizações Imobiliárias, PDG, </a:t>
            </a:r>
            <a:r>
              <a:rPr lang="pt-BR" sz="1700" dirty="0" err="1"/>
              <a:t>Rodobens</a:t>
            </a:r>
            <a:r>
              <a:rPr lang="pt-BR" sz="1700" dirty="0"/>
              <a:t>, Rossi, Tecnisa, Trisul. </a:t>
            </a:r>
            <a:r>
              <a:rPr lang="pt-BR" sz="1700" dirty="0" err="1" smtClean="0"/>
              <a:t>WTorre</a:t>
            </a:r>
            <a:r>
              <a:rPr lang="pt-BR" sz="1700" dirty="0" smtClean="0"/>
              <a:t> </a:t>
            </a:r>
            <a:r>
              <a:rPr lang="pt-BR" sz="1700" dirty="0"/>
              <a:t>e Viver.</a:t>
            </a:r>
          </a:p>
          <a:p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O procurador da República pediu, ainda, que a Caixa Econômica Federal seja obrigada a tomar providências para impedir essa cobrança de serviços de corretagem aos consumidores do "Minha Casa Minha Vida</a:t>
            </a:r>
            <a:r>
              <a:rPr lang="pt-BR" sz="1700" dirty="0" smtClean="0"/>
              <a:t>".</a:t>
            </a:r>
            <a:endParaRPr lang="pt-B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48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Dra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Erika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echara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" name="Retângulo 2"/>
          <p:cNvSpPr/>
          <p:nvPr/>
        </p:nvSpPr>
        <p:spPr>
          <a:xfrm>
            <a:off x="543917" y="564265"/>
            <a:ext cx="86000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Ministério Público entrou com uma ação contra a Abrainc (e </a:t>
            </a:r>
            <a:r>
              <a:rPr lang="pt-BR" dirty="0" smtClean="0"/>
              <a:t>também </a:t>
            </a:r>
            <a:r>
              <a:rPr lang="pt-BR" dirty="0"/>
              <a:t>contra a </a:t>
            </a:r>
            <a:r>
              <a:rPr lang="pt-BR" dirty="0" smtClean="0"/>
              <a:t>CEF) </a:t>
            </a:r>
            <a:r>
              <a:rPr lang="pt-BR" dirty="0"/>
              <a:t>para evitar entrar com ação contra todas as incorporadoras.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Abrainc é ré da ação e será citada para </a:t>
            </a:r>
            <a:r>
              <a:rPr lang="pt-BR" dirty="0" smtClean="0"/>
              <a:t>contestá-la.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Expediente </a:t>
            </a:r>
            <a:r>
              <a:rPr lang="pt-BR" dirty="0"/>
              <a:t>processual </a:t>
            </a:r>
            <a:r>
              <a:rPr lang="pt-BR" dirty="0" smtClean="0"/>
              <a:t>incomum pelo MP: colocar </a:t>
            </a:r>
            <a:r>
              <a:rPr lang="pt-BR" dirty="0"/>
              <a:t>no polo passivo da ação uma associação civil que representa as empresas contra as quais ele quer litigar.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 smtClean="0"/>
              <a:t>processual: a Abrainc representa </a:t>
            </a:r>
            <a:r>
              <a:rPr lang="pt-BR" dirty="0"/>
              <a:t>suas associadas ativamente mas não passivamente.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Mérito </a:t>
            </a:r>
            <a:r>
              <a:rPr lang="pt-BR" dirty="0"/>
              <a:t>da ação tem a ver com as empresas e não com a Abrainc </a:t>
            </a:r>
            <a:r>
              <a:rPr lang="pt-BR" dirty="0" smtClean="0"/>
              <a:t> - a </a:t>
            </a:r>
            <a:r>
              <a:rPr lang="pt-BR" dirty="0"/>
              <a:t>estratégia de defesa deve ser conjunta </a:t>
            </a:r>
            <a:r>
              <a:rPr lang="pt-BR" dirty="0" smtClean="0"/>
              <a:t>(solicitação </a:t>
            </a:r>
            <a:r>
              <a:rPr lang="pt-BR" dirty="0"/>
              <a:t>pelas </a:t>
            </a:r>
            <a:r>
              <a:rPr lang="pt-BR" dirty="0" smtClean="0"/>
              <a:t>empresas </a:t>
            </a:r>
            <a:r>
              <a:rPr lang="pt-BR" dirty="0"/>
              <a:t>de ingresso na ação, ao lado da </a:t>
            </a:r>
            <a:r>
              <a:rPr lang="pt-BR" dirty="0" smtClean="0"/>
              <a:t>Abrainc?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Coordenação </a:t>
            </a:r>
            <a:r>
              <a:rPr lang="pt-BR" dirty="0" smtClean="0"/>
              <a:t>da defesa – definição de escritório e de </a:t>
            </a:r>
            <a:r>
              <a:rPr lang="pt-BR" dirty="0" smtClean="0"/>
              <a:t>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Fregonesi</a:t>
            </a:r>
            <a:r>
              <a:rPr lang="pt-BR" dirty="0" smtClean="0"/>
              <a:t> solicitará uma proposta para a Dr. Luiz Guilherme e Dra. Ada Pelegrini e Maria Fernanda solicitará uma proposta para Dr. Nelson Nery e enviaremos para apreciação do Comitê.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421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r>
              <a:rPr lang="pt-BR" sz="2400" b="1" dirty="0" smtClean="0"/>
              <a:t>Aproximação com o MP </a:t>
            </a:r>
            <a:r>
              <a:rPr lang="pt-BR" sz="2400" b="1" dirty="0"/>
              <a:t>-  </a:t>
            </a:r>
            <a:r>
              <a:rPr lang="pt-BR" sz="2400" b="1" dirty="0" smtClean="0"/>
              <a:t>modelo de vendas</a:t>
            </a: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2400" b="1" dirty="0"/>
          </a:p>
          <a:p>
            <a:pPr>
              <a:defRPr/>
            </a:pPr>
            <a:r>
              <a:rPr lang="pt-BR" sz="2400" b="1" dirty="0" smtClean="0"/>
              <a:t>Encontros </a:t>
            </a:r>
            <a:r>
              <a:rPr lang="pt-BR" sz="2400" b="1" dirty="0"/>
              <a:t>com </a:t>
            </a:r>
            <a:r>
              <a:rPr lang="pt-BR" sz="2400" b="1" dirty="0" smtClean="0"/>
              <a:t>Magistratura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2440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31820</TotalTime>
  <Words>1052</Words>
  <Application>Microsoft Office PowerPoint</Application>
  <PresentationFormat>Apresentação na tela (4:3)</PresentationFormat>
  <Paragraphs>260</Paragraphs>
  <Slides>18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Times New Roman</vt:lpstr>
      <vt:lpstr>Trebuchet MS</vt:lpstr>
      <vt:lpstr>Verdana</vt:lpstr>
      <vt:lpstr>Design padrão</vt:lpstr>
      <vt:lpstr>Worksheet</vt:lpstr>
      <vt:lpstr>Apresentação do PowerPoint</vt:lpstr>
      <vt:lpstr>Pauta</vt:lpstr>
      <vt:lpstr>Defesa da Concorrência </vt:lpstr>
      <vt:lpstr>Defesa da Concorrência </vt:lpstr>
      <vt:lpstr>Atualizações ABRAINC </vt:lpstr>
      <vt:lpstr>Modelo de vendas –  Ação Civil Pública </vt:lpstr>
      <vt:lpstr>Modelo de vendas –  Ação Civil Pública  </vt:lpstr>
      <vt:lpstr>Modelo de vendas –  Dra Erika Bechara  </vt:lpstr>
      <vt:lpstr>Apresentação do PowerPoint</vt:lpstr>
      <vt:lpstr>Modelo de vendas – atualizações e encaminhamento  </vt:lpstr>
      <vt:lpstr>Modelo de vendas – atualizações e encaminhamento  </vt:lpstr>
      <vt:lpstr>Modelo de vendas – atualizações e encaminhamento  </vt:lpstr>
      <vt:lpstr>Modelo de Negócios  - vendas definitivas , equilíbrio nas relações  </vt:lpstr>
      <vt:lpstr>Encontros com Magistratura </vt:lpstr>
      <vt:lpstr>Acordo TJ-RJ/ Encontros com Magistratura </vt:lpstr>
      <vt:lpstr>Evento PCD e aprendizes – Sinduscon SP e SECONCI </vt:lpstr>
      <vt:lpstr>Atualizações ABRAINC </vt:lpstr>
      <vt:lpstr>Aperfeiçoamento do Ciclo do Negócio – outros pontos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3054</cp:revision>
  <cp:lastPrinted>2014-05-27T19:17:40Z</cp:lastPrinted>
  <dcterms:created xsi:type="dcterms:W3CDTF">2009-08-13T21:08:28Z</dcterms:created>
  <dcterms:modified xsi:type="dcterms:W3CDTF">2014-05-27T19:45:33Z</dcterms:modified>
</cp:coreProperties>
</file>