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481" r:id="rId2"/>
    <p:sldId id="1179" r:id="rId3"/>
    <p:sldId id="1180" r:id="rId4"/>
    <p:sldId id="1146" r:id="rId5"/>
    <p:sldId id="1243" r:id="rId6"/>
    <p:sldId id="1226" r:id="rId7"/>
    <p:sldId id="1242" r:id="rId8"/>
    <p:sldId id="1239" r:id="rId9"/>
    <p:sldId id="1246" r:id="rId10"/>
    <p:sldId id="1208" r:id="rId11"/>
    <p:sldId id="1240" r:id="rId12"/>
    <p:sldId id="1244" r:id="rId13"/>
    <p:sldId id="1245" r:id="rId14"/>
    <p:sldId id="1233" r:id="rId15"/>
    <p:sldId id="1235" r:id="rId16"/>
    <p:sldId id="1236" r:id="rId17"/>
    <p:sldId id="1237" r:id="rId18"/>
    <p:sldId id="1238" r:id="rId19"/>
    <p:sldId id="1247" r:id="rId20"/>
  </p:sldIdLst>
  <p:sldSz cx="9144000" cy="6858000" type="screen4x3"/>
  <p:notesSz cx="6864350" cy="999648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69696"/>
    <a:srgbClr val="F8F8F8"/>
    <a:srgbClr val="EAEAEA"/>
    <a:srgbClr val="CCECFF"/>
    <a:srgbClr val="FFCCFF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4434" autoAdjust="0"/>
  </p:normalViewPr>
  <p:slideViewPr>
    <p:cSldViewPr>
      <p:cViewPr varScale="1">
        <p:scale>
          <a:sx n="74" d="100"/>
          <a:sy n="74" d="100"/>
        </p:scale>
        <p:origin x="123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7788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7732E-CC53-4B0F-BF09-BBCFDDD111A8}" type="datetimeFigureOut">
              <a:rPr lang="pt-BR" smtClean="0"/>
              <a:t>25/08/2014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7788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26C54-BC14-4276-A6B6-D4E44A2BCB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425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14BFCA1-340C-4996-8087-098BB33411EB}" type="datetimeFigureOut">
              <a:rPr lang="pt-BR"/>
              <a:pPr>
                <a:defRPr/>
              </a:pPr>
              <a:t>25/08/2014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vert="horz" lIns="96341" tIns="48171" rIns="96341" bIns="48171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821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5730BC7-03E3-4390-A6F8-A796077FD5D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0714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730BC7-03E3-4390-A6F8-A796077FD5D1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6979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556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4894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5590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FD3C0-5CB2-41C9-80E2-2046049145A7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964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Excel_Worksheet1.xlsx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315562" y="116632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 dirty="0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87257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Comitê</a:t>
            </a: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Financeiro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pt-BR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ABRAINC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Reunião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20/8/2014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Relatórios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Extratos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9274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23468"/>
            <a:ext cx="7397750" cy="249238"/>
          </a:xfrm>
        </p:spPr>
        <p:txBody>
          <a:bodyPr lIns="0" tIns="0" rIns="0" bIns="0" anchor="t">
            <a:norm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Desburocratização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-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outras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frentes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44475" y="653727"/>
            <a:ext cx="8624887" cy="477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E</a:t>
            </a:r>
            <a:r>
              <a:rPr lang="pt-BR" b="1" dirty="0" smtClean="0"/>
              <a:t>xtratos bancários</a:t>
            </a:r>
          </a:p>
          <a:p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Modelo construído com sugestões das empresas, com liderança de </a:t>
            </a:r>
            <a:r>
              <a:rPr lang="pt-BR" dirty="0" err="1" smtClean="0"/>
              <a:t>Cyrela</a:t>
            </a:r>
            <a:r>
              <a:rPr lang="pt-BR" dirty="0" smtClean="0"/>
              <a:t>, Tecnisa, Rossi e MRV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r>
              <a:rPr lang="pt-BR" b="1" dirty="0" smtClean="0"/>
              <a:t>ABECIP (7/8) </a:t>
            </a:r>
            <a:r>
              <a:rPr lang="pt-BR" dirty="0" smtClean="0"/>
              <a:t>– assuntos a serem levados ao </a:t>
            </a:r>
            <a:r>
              <a:rPr lang="pt-BR" dirty="0"/>
              <a:t>O</a:t>
            </a:r>
            <a:r>
              <a:rPr lang="pt-BR" dirty="0" smtClean="0"/>
              <a:t>ctávio e Diretoria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Detalhamento de campos crédito imobiliário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Padronização de cálculos – juros, correção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Desembolsos no final do dia, sem aplicação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Próximos passos: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Agendamento </a:t>
            </a:r>
            <a:r>
              <a:rPr lang="pt-BR" dirty="0"/>
              <a:t>com bancos  - </a:t>
            </a:r>
            <a:r>
              <a:rPr lang="pt-BR" dirty="0" smtClean="0"/>
              <a:t>25/8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Correspondência para a ABECIP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lvl="1"/>
            <a:endParaRPr lang="pt-BR" dirty="0" smtClean="0"/>
          </a:p>
          <a:p>
            <a:r>
              <a:rPr lang="pt-BR" b="1" dirty="0" smtClean="0"/>
              <a:t>Caixa </a:t>
            </a:r>
            <a:r>
              <a:rPr lang="pt-BR" dirty="0" smtClean="0"/>
              <a:t>(12/8). Nova reunião em 10/9 para: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Relatórios – padronização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Extratos – detalhamentos nos campos</a:t>
            </a: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13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282290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CETIP –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reunião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6/8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376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23468"/>
            <a:ext cx="9081640" cy="368890"/>
          </a:xfrm>
        </p:spPr>
        <p:txBody>
          <a:bodyPr lIns="0" tIns="0" rIns="0" bIns="0" anchor="t">
            <a:normAutofit fontScale="90000"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CETIP –30/9 - </a:t>
            </a:r>
            <a:r>
              <a:rPr lang="pt-BR" sz="1800" dirty="0">
                <a:solidFill>
                  <a:schemeClr val="tx1"/>
                </a:solidFill>
              </a:rPr>
              <a:t>Alcides/ Silvano(Tecnisa)/ Rodrigo/Carletto (Rossi), Miguel/Bruno (</a:t>
            </a:r>
            <a:r>
              <a:rPr lang="pt-BR" sz="1800" dirty="0" err="1">
                <a:solidFill>
                  <a:schemeClr val="tx1"/>
                </a:solidFill>
              </a:rPr>
              <a:t>Cetip</a:t>
            </a:r>
            <a:r>
              <a:rPr lang="pt-BR" sz="1800" dirty="0">
                <a:solidFill>
                  <a:schemeClr val="tx1"/>
                </a:solidFill>
              </a:rPr>
              <a:t>), ABRAINC </a:t>
            </a:r>
            <a:r>
              <a:rPr lang="pt-BR" sz="1800" dirty="0"/>
              <a:t/>
            </a:r>
            <a:br>
              <a:rPr lang="pt-BR" sz="1800" dirty="0"/>
            </a:b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44475" y="653727"/>
            <a:ext cx="8624887" cy="6128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/>
              <a:t> </a:t>
            </a:r>
            <a:r>
              <a:rPr lang="pt-BR" sz="1600" b="1" dirty="0" smtClean="0"/>
              <a:t>Objetivos </a:t>
            </a:r>
            <a:r>
              <a:rPr lang="pt-BR" sz="1600" b="1" dirty="0"/>
              <a:t>da base: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Auxílio </a:t>
            </a:r>
            <a:r>
              <a:rPr lang="pt-BR" sz="1600" dirty="0"/>
              <a:t>na decisão de crédito, </a:t>
            </a:r>
            <a:r>
              <a:rPr lang="pt-BR" sz="1600" dirty="0" smtClean="0"/>
              <a:t>com identificação </a:t>
            </a:r>
            <a:r>
              <a:rPr lang="pt-BR" sz="1600" dirty="0"/>
              <a:t>de </a:t>
            </a:r>
            <a:r>
              <a:rPr lang="pt-BR" sz="1600" dirty="0" err="1" smtClean="0"/>
              <a:t>flippers</a:t>
            </a: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Acompanhamento - eventos após </a:t>
            </a:r>
            <a:r>
              <a:rPr lang="pt-BR" sz="1600" dirty="0"/>
              <a:t>a assinatura </a:t>
            </a:r>
            <a:r>
              <a:rPr lang="pt-BR" sz="1600" dirty="0" smtClean="0"/>
              <a:t>(</a:t>
            </a:r>
            <a:r>
              <a:rPr lang="pt-BR" sz="1600" dirty="0"/>
              <a:t>distrato, </a:t>
            </a:r>
            <a:r>
              <a:rPr lang="pt-BR" sz="1600" dirty="0" smtClean="0"/>
              <a:t>entrega chaves, pedido </a:t>
            </a:r>
            <a:r>
              <a:rPr lang="pt-BR" sz="1600" dirty="0"/>
              <a:t>de crédito negado, </a:t>
            </a:r>
            <a:r>
              <a:rPr lang="pt-BR" sz="1600" dirty="0" smtClean="0"/>
              <a:t>última </a:t>
            </a:r>
            <a:r>
              <a:rPr lang="pt-BR" sz="1600" dirty="0"/>
              <a:t>consulta à base, etc. </a:t>
            </a:r>
            <a:r>
              <a:rPr lang="pt-BR" sz="1600" dirty="0" smtClean="0"/>
              <a:t>Incorporadoras: eventos, informações enviadas</a:t>
            </a: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Serão </a:t>
            </a:r>
            <a:r>
              <a:rPr lang="pt-BR" sz="1600" dirty="0"/>
              <a:t>definidos </a:t>
            </a:r>
            <a:r>
              <a:rPr lang="pt-BR" sz="1600" dirty="0" smtClean="0"/>
              <a:t>dados </a:t>
            </a:r>
            <a:r>
              <a:rPr lang="pt-BR" sz="1600" dirty="0"/>
              <a:t>que serão tratados como argumentos de pesquisa (chaves únicas) para padronização da </a:t>
            </a:r>
            <a:r>
              <a:rPr lang="pt-BR" sz="1600" dirty="0" smtClean="0"/>
              <a:t>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P</a:t>
            </a:r>
            <a:r>
              <a:rPr lang="pt-BR" sz="1600" dirty="0" smtClean="0"/>
              <a:t>róxima reunião - </a:t>
            </a:r>
            <a:r>
              <a:rPr lang="pt-BR" sz="1600" dirty="0" err="1" smtClean="0"/>
              <a:t>Cetip</a:t>
            </a:r>
            <a:r>
              <a:rPr lang="pt-BR" sz="1600" dirty="0" smtClean="0"/>
              <a:t>  - proposta de </a:t>
            </a:r>
            <a:r>
              <a:rPr lang="pt-BR" sz="1600" dirty="0"/>
              <a:t>dados </a:t>
            </a:r>
            <a:r>
              <a:rPr lang="pt-BR" sz="1600" dirty="0" smtClean="0"/>
              <a:t>p/ </a:t>
            </a:r>
            <a:r>
              <a:rPr lang="pt-BR" sz="1600" dirty="0"/>
              <a:t>a compor a </a:t>
            </a:r>
            <a:r>
              <a:rPr lang="pt-BR" sz="1600" dirty="0" smtClean="0"/>
              <a:t>base</a:t>
            </a:r>
            <a:endParaRPr lang="pt-BR" sz="1600" dirty="0"/>
          </a:p>
          <a:p>
            <a:r>
              <a:rPr lang="pt-BR" dirty="0"/>
              <a:t> </a:t>
            </a:r>
          </a:p>
          <a:p>
            <a:r>
              <a:rPr lang="pt-BR" sz="1600" b="1" dirty="0"/>
              <a:t>Autorização dos clientes para criação da base: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Carga inicial (legado) -  incorporadoras:  eventos e cláusula que para que  informações referentes a contratos assinados possam ser enviadas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Futuras contratações: </a:t>
            </a:r>
            <a:r>
              <a:rPr lang="pt-BR" sz="1600" dirty="0" smtClean="0"/>
              <a:t>cláusula </a:t>
            </a:r>
            <a:r>
              <a:rPr lang="pt-BR" sz="1600" dirty="0"/>
              <a:t>que autoriza a utilização das </a:t>
            </a:r>
            <a:r>
              <a:rPr lang="pt-BR" sz="1600" dirty="0" smtClean="0"/>
              <a:t>informações. Alcides/Tecnisa – </a:t>
            </a:r>
            <a:r>
              <a:rPr lang="pt-BR" sz="1600" b="1" dirty="0" smtClean="0"/>
              <a:t>Comitê Jurídico 19/8 – definir informações à luz de Cadastro Positivo</a:t>
            </a:r>
            <a:endParaRPr lang="pt-B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Pontos técnicos p/ a criação da base serão tratados pelo grupo de trabalho;</a:t>
            </a:r>
          </a:p>
          <a:p>
            <a:r>
              <a:rPr lang="pt-BR" dirty="0"/>
              <a:t> </a:t>
            </a:r>
          </a:p>
          <a:p>
            <a:r>
              <a:rPr lang="pt-BR" sz="1600" b="1" dirty="0"/>
              <a:t>Acesso à base e regras de uso: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Solução para robôs p/  </a:t>
            </a:r>
            <a:r>
              <a:rPr lang="pt-BR" sz="1600" dirty="0"/>
              <a:t>consultas às bases </a:t>
            </a:r>
            <a:r>
              <a:rPr lang="pt-BR" sz="1600" dirty="0" smtClean="0"/>
              <a:t>externas e consulta em tela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Acesso </a:t>
            </a:r>
            <a:r>
              <a:rPr lang="pt-BR" sz="1600" dirty="0"/>
              <a:t>à base </a:t>
            </a:r>
            <a:r>
              <a:rPr lang="pt-BR" sz="1600" dirty="0" smtClean="0"/>
              <a:t>p/ </a:t>
            </a:r>
            <a:r>
              <a:rPr lang="pt-BR" sz="1600" dirty="0"/>
              <a:t>funcionários das incorporadoras que alimentarem a </a:t>
            </a:r>
            <a:r>
              <a:rPr lang="pt-BR" sz="1600" dirty="0" smtClean="0"/>
              <a:t>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Regras </a:t>
            </a:r>
            <a:r>
              <a:rPr lang="pt-BR" sz="1600" dirty="0"/>
              <a:t>de utilização e alimentação e atualização </a:t>
            </a:r>
            <a:r>
              <a:rPr lang="pt-BR" sz="1600" dirty="0" smtClean="0"/>
              <a:t>p/ identificar mau uso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S</a:t>
            </a:r>
            <a:r>
              <a:rPr lang="pt-BR" sz="1600" dirty="0" smtClean="0"/>
              <a:t>erá </a:t>
            </a:r>
            <a:r>
              <a:rPr lang="pt-BR" sz="1600" dirty="0"/>
              <a:t>definido o nível das informações que poderão ser visualizadas, para que sejam preservadas informações estratégicas das incorporadoras que alimentam a base sem prejuízo para as análises das demais incorporadoras. </a:t>
            </a:r>
            <a:r>
              <a:rPr lang="pt-BR" sz="1600" dirty="0" err="1" smtClean="0"/>
              <a:t>Cetip</a:t>
            </a:r>
            <a:r>
              <a:rPr lang="pt-BR" sz="1600" dirty="0" smtClean="0"/>
              <a:t> </a:t>
            </a:r>
            <a:r>
              <a:rPr lang="pt-BR" sz="1600" dirty="0"/>
              <a:t>poderá fazer tratamento das informações para que as incorporadoras mandem os dados brutos e os filtros necessários sejam aplicados para manutenção do sigilo das informações estratégicas</a:t>
            </a:r>
            <a:r>
              <a:rPr lang="pt-BR" sz="1600" dirty="0" smtClean="0"/>
              <a:t>;</a:t>
            </a:r>
            <a:endParaRPr lang="pt-BR" sz="1600" dirty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13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118461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87257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Unificação de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Relatórios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Extratos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Proposta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Cyrela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-Tecnisa / MRV / Rossi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772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to 6"/>
          <p:cNvCxnSpPr/>
          <p:nvPr/>
        </p:nvCxnSpPr>
        <p:spPr>
          <a:xfrm>
            <a:off x="1043608" y="490129"/>
            <a:ext cx="550861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971600" y="188640"/>
            <a:ext cx="3834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Extrato conta corrente</a:t>
            </a:r>
          </a:p>
        </p:txBody>
      </p:sp>
      <p:sp>
        <p:nvSpPr>
          <p:cNvPr id="2" name="Retângulo 1"/>
          <p:cNvSpPr/>
          <p:nvPr/>
        </p:nvSpPr>
        <p:spPr>
          <a:xfrm>
            <a:off x="467544" y="620688"/>
            <a:ext cx="820891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>
                <a:latin typeface="Calibri" panose="020F0502020204030204" pitchFamily="34" charset="0"/>
              </a:rPr>
              <a:t>·         Criar e </a:t>
            </a:r>
            <a:r>
              <a:rPr lang="pt-BR" sz="1200" b="1" u="sng" dirty="0">
                <a:latin typeface="Calibri" panose="020F0502020204030204" pitchFamily="34" charset="0"/>
              </a:rPr>
              <a:t>enviar códigos e históricos </a:t>
            </a:r>
            <a:r>
              <a:rPr lang="pt-BR" sz="1200" b="1" dirty="0">
                <a:latin typeface="Calibri" panose="020F0502020204030204" pitchFamily="34" charset="0"/>
              </a:rPr>
              <a:t>para cada evento do crédito imobiliário, inclusive as tarifas:</a:t>
            </a:r>
          </a:p>
          <a:p>
            <a:endParaRPr lang="pt-BR" sz="1200" dirty="0">
              <a:latin typeface="Calibri" panose="020F0502020204030204" pitchFamily="34" charset="0"/>
            </a:endParaRPr>
          </a:p>
          <a:p>
            <a:r>
              <a:rPr lang="pt-BR" sz="1200" dirty="0">
                <a:latin typeface="Calibri" panose="020F0502020204030204" pitchFamily="34" charset="0"/>
              </a:rPr>
              <a:t>	(Não há necessidade de ser padrão para todos os bancos)</a:t>
            </a:r>
          </a:p>
          <a:p>
            <a:r>
              <a:rPr lang="pt-BR" sz="1200" dirty="0">
                <a:latin typeface="Calibri" panose="020F0502020204030204" pitchFamily="34" charset="0"/>
              </a:rPr>
              <a:t>	</a:t>
            </a:r>
            <a:r>
              <a:rPr lang="pt-BR" sz="1200" u="sng" dirty="0">
                <a:latin typeface="Calibri" panose="020F0502020204030204" pitchFamily="34" charset="0"/>
              </a:rPr>
              <a:t>Exemplo: </a:t>
            </a:r>
            <a:endParaRPr lang="pt-BR" sz="1200" dirty="0">
              <a:latin typeface="Calibri" panose="020F0502020204030204" pitchFamily="34" charset="0"/>
            </a:endParaRPr>
          </a:p>
          <a:p>
            <a:r>
              <a:rPr lang="pt-BR" sz="1200" dirty="0">
                <a:latin typeface="Calibri" panose="020F0502020204030204" pitchFamily="34" charset="0"/>
              </a:rPr>
              <a:t>	Liberação PJ – crédito 001 	débito  301 (no caso de estorno, por ex.)</a:t>
            </a:r>
          </a:p>
          <a:p>
            <a:r>
              <a:rPr lang="pt-BR" sz="1200" dirty="0">
                <a:latin typeface="Calibri" panose="020F0502020204030204" pitchFamily="34" charset="0"/>
              </a:rPr>
              <a:t>	Liberação PF -  crédito 002	débito 302   </a:t>
            </a:r>
          </a:p>
          <a:p>
            <a:r>
              <a:rPr lang="pt-BR" sz="1200" dirty="0">
                <a:latin typeface="Calibri" panose="020F0502020204030204" pitchFamily="34" charset="0"/>
              </a:rPr>
              <a:t>	Amortização –  crédito 003 	débito 303</a:t>
            </a:r>
          </a:p>
          <a:p>
            <a:r>
              <a:rPr lang="pt-BR" sz="1200" dirty="0">
                <a:latin typeface="Calibri" panose="020F0502020204030204" pitchFamily="34" charset="0"/>
              </a:rPr>
              <a:t>	Juros -  crédito 004 (estorno)	débito 304</a:t>
            </a:r>
          </a:p>
          <a:p>
            <a:r>
              <a:rPr lang="pt-BR" sz="1200" dirty="0">
                <a:latin typeface="Calibri" panose="020F0502020204030204" pitchFamily="34" charset="0"/>
              </a:rPr>
              <a:t>	Tarifas medição de obra - ...</a:t>
            </a:r>
          </a:p>
          <a:p>
            <a:r>
              <a:rPr lang="pt-BR" sz="1200" dirty="0">
                <a:latin typeface="Calibri" panose="020F0502020204030204" pitchFamily="34" charset="0"/>
              </a:rPr>
              <a:t>	Tarifa manutenção de conta corrente - ...</a:t>
            </a:r>
          </a:p>
          <a:p>
            <a:r>
              <a:rPr lang="pt-BR" sz="1200" dirty="0">
                <a:latin typeface="Calibri" panose="020F0502020204030204" pitchFamily="34" charset="0"/>
              </a:rPr>
              <a:t>	Remuneração do PF - ...</a:t>
            </a:r>
            <a:r>
              <a:rPr lang="pt-BR" sz="1200" dirty="0" err="1">
                <a:latin typeface="Calibri" panose="020F0502020204030204" pitchFamily="34" charset="0"/>
              </a:rPr>
              <a:t>etc</a:t>
            </a:r>
            <a:endParaRPr lang="pt-BR" sz="1200" dirty="0">
              <a:latin typeface="Calibri" panose="020F0502020204030204" pitchFamily="34" charset="0"/>
            </a:endParaRPr>
          </a:p>
          <a:p>
            <a:r>
              <a:rPr lang="pt-BR" sz="1200" dirty="0">
                <a:latin typeface="Calibri" panose="020F0502020204030204" pitchFamily="34" charset="0"/>
              </a:rPr>
              <a:t>	</a:t>
            </a:r>
          </a:p>
          <a:p>
            <a:r>
              <a:rPr lang="pt-BR" sz="1200" dirty="0">
                <a:latin typeface="Calibri" panose="020F0502020204030204" pitchFamily="34" charset="0"/>
              </a:rPr>
              <a:t>	Abaixo a tabela do Itaú com os códigos existentes no layout dos arquivos eletrônicos. Precisaríamos 	desmembrar estes códigos , contemplando </a:t>
            </a:r>
            <a:r>
              <a:rPr lang="pt-BR" sz="1200" u="sng" dirty="0">
                <a:latin typeface="Calibri" panose="020F0502020204030204" pitchFamily="34" charset="0"/>
              </a:rPr>
              <a:t>todos os eventos possíveis </a:t>
            </a:r>
            <a:r>
              <a:rPr lang="pt-BR" sz="1200" dirty="0">
                <a:latin typeface="Calibri" panose="020F0502020204030204" pitchFamily="34" charset="0"/>
              </a:rPr>
              <a:t>conforme lista anexa. </a:t>
            </a:r>
          </a:p>
          <a:p>
            <a:r>
              <a:rPr lang="pt-BR" sz="1200" dirty="0">
                <a:latin typeface="Calibri" panose="020F0502020204030204" pitchFamily="34" charset="0"/>
              </a:rPr>
              <a:t>	</a:t>
            </a:r>
          </a:p>
          <a:p>
            <a:r>
              <a:rPr lang="pt-BR" sz="1200" dirty="0">
                <a:latin typeface="Calibri" panose="020F0502020204030204" pitchFamily="34" charset="0"/>
              </a:rPr>
              <a:t>	Na CEF, C VAL FIN é utilizado para Liberação de PJ e PF; DEB AUTOR / CRED AUTOR e DEPÓSITO EM 	DINHEIRO são utilizados para qualquer operação manual tornando quase impossível a conciliação;</a:t>
            </a:r>
          </a:p>
          <a:p>
            <a:r>
              <a:rPr lang="pt-BR" sz="1200" dirty="0">
                <a:solidFill>
                  <a:srgbClr val="0070C0"/>
                </a:solidFill>
                <a:latin typeface="Calibri" pitchFamily="34" charset="0"/>
              </a:rPr>
              <a:t>	</a:t>
            </a:r>
            <a:r>
              <a:rPr lang="pt-BR" sz="1200" dirty="0">
                <a:latin typeface="Calibri" pitchFamily="34" charset="0"/>
              </a:rPr>
              <a:t>DBENCARGO e PREST HAB  = Este histórico é utilizado para débito de juros, inadimplência, 	amortização PJ e tarifas do associativo</a:t>
            </a:r>
          </a:p>
          <a:p>
            <a:r>
              <a:rPr lang="pt-BR" sz="1200" dirty="0">
                <a:latin typeface="Calibri" pitchFamily="34" charset="0"/>
              </a:rPr>
              <a:t>	BB: DBENCARGO e PREST HAB-  utilizado para débito de juros, inadimplência, amortização PJ e 	tarifas do associativo; Estorno PJ: Este histórico é utilizado para estornos de Juros PJ e amortização PJ</a:t>
            </a:r>
          </a:p>
          <a:p>
            <a:r>
              <a:rPr lang="pt-BR" sz="1200" dirty="0">
                <a:latin typeface="Calibri" pitchFamily="34" charset="0"/>
              </a:rPr>
              <a:t> </a:t>
            </a:r>
          </a:p>
          <a:p>
            <a:r>
              <a:rPr lang="pt-BR" sz="1200" dirty="0">
                <a:latin typeface="Calibri" pitchFamily="34" charset="0"/>
              </a:rPr>
              <a:t> 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0" t="28046" r="4545" b="17504"/>
          <a:stretch/>
        </p:blipFill>
        <p:spPr bwMode="auto">
          <a:xfrm>
            <a:off x="1979712" y="4633955"/>
            <a:ext cx="5040560" cy="221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05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971600" y="260648"/>
            <a:ext cx="3834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Extrato conta corrente</a:t>
            </a:r>
          </a:p>
        </p:txBody>
      </p:sp>
      <p:sp>
        <p:nvSpPr>
          <p:cNvPr id="2" name="Retângulo 1"/>
          <p:cNvSpPr/>
          <p:nvPr/>
        </p:nvSpPr>
        <p:spPr>
          <a:xfrm>
            <a:off x="467544" y="836712"/>
            <a:ext cx="8136904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200" b="1" dirty="0">
              <a:latin typeface="Calibri" panose="020F0502020204030204"/>
            </a:endParaRPr>
          </a:p>
          <a:p>
            <a:endParaRPr lang="pt-BR" sz="1200" b="1" dirty="0">
              <a:latin typeface="Calibri" panose="020F0502020204030204"/>
            </a:endParaRPr>
          </a:p>
          <a:p>
            <a:r>
              <a:rPr lang="pt-BR" sz="1200" b="1" dirty="0">
                <a:latin typeface="Calibri" panose="020F0502020204030204"/>
              </a:rPr>
              <a:t> ·          </a:t>
            </a:r>
            <a:r>
              <a:rPr lang="pt-BR" sz="1200" b="1" u="sng" dirty="0">
                <a:latin typeface="Calibri" panose="020F0502020204030204"/>
              </a:rPr>
              <a:t>Passar</a:t>
            </a:r>
            <a:r>
              <a:rPr lang="pt-BR" sz="1200" b="1" dirty="0">
                <a:latin typeface="Calibri" panose="020F0502020204030204"/>
              </a:rPr>
              <a:t> </a:t>
            </a:r>
            <a:r>
              <a:rPr lang="pt-BR" sz="1200" b="1" u="sng" dirty="0">
                <a:latin typeface="Calibri" panose="020F0502020204030204"/>
              </a:rPr>
              <a:t>todos os débitos e créditos pela conta corrente </a:t>
            </a:r>
          </a:p>
          <a:p>
            <a:endParaRPr lang="pt-BR" sz="1200" dirty="0">
              <a:latin typeface="Calibri" panose="020F0502020204030204"/>
            </a:endParaRPr>
          </a:p>
          <a:p>
            <a:r>
              <a:rPr lang="pt-BR" sz="1200" dirty="0">
                <a:latin typeface="Calibri" panose="020F0502020204030204"/>
              </a:rPr>
              <a:t>	Itaú /Santander ... não tramitam  pela conta os créditos  de repasse, amortizam diretamente  a                                    </a:t>
            </a:r>
          </a:p>
          <a:p>
            <a:r>
              <a:rPr lang="pt-BR" sz="1200" dirty="0">
                <a:latin typeface="Calibri" panose="020F0502020204030204"/>
              </a:rPr>
              <a:t>                          divida</a:t>
            </a:r>
          </a:p>
          <a:p>
            <a:r>
              <a:rPr lang="pt-BR" sz="1200" dirty="0">
                <a:latin typeface="Calibri" panose="020F0502020204030204"/>
              </a:rPr>
              <a:t>	Itaú amortiza o valor do repasse  descontando a taxa de IQ , acarretando problemas contábeis na </a:t>
            </a:r>
          </a:p>
          <a:p>
            <a:r>
              <a:rPr lang="pt-BR" sz="1200" dirty="0">
                <a:latin typeface="Calibri" panose="020F0502020204030204"/>
              </a:rPr>
              <a:t>                          baixa no cliente, pois não recebemos o valor integral do repasse. </a:t>
            </a:r>
          </a:p>
          <a:p>
            <a:r>
              <a:rPr lang="pt-BR" sz="1200" dirty="0">
                <a:latin typeface="Calibri" panose="020F0502020204030204"/>
              </a:rPr>
              <a:t>	CEF: o FGTS é liberado unificado, sem a abertura do valor por cliente, CRED PARC</a:t>
            </a:r>
          </a:p>
          <a:p>
            <a:r>
              <a:rPr lang="pt-BR" sz="1200" dirty="0">
                <a:solidFill>
                  <a:srgbClr val="0070C0"/>
                </a:solidFill>
                <a:latin typeface="Calibri" panose="020F0502020204030204"/>
              </a:rPr>
              <a:t>                          </a:t>
            </a:r>
            <a:r>
              <a:rPr lang="pt-BR" sz="1200" dirty="0">
                <a:latin typeface="Calibri" panose="020F0502020204030204"/>
              </a:rPr>
              <a:t>As tarifas debitadas de cliente (tarifas de assinatura ) devem passar a se  visíveis no extrato , assim </a:t>
            </a:r>
          </a:p>
          <a:p>
            <a:r>
              <a:rPr lang="pt-BR" sz="1200" dirty="0">
                <a:latin typeface="Calibri" panose="020F0502020204030204"/>
              </a:rPr>
              <a:t>                          como a TAO –tarifa de vistoria 	</a:t>
            </a:r>
          </a:p>
          <a:p>
            <a:r>
              <a:rPr lang="pt-BR" sz="1200" dirty="0">
                <a:latin typeface="Calibri" panose="020F0502020204030204"/>
              </a:rPr>
              <a:t> </a:t>
            </a:r>
          </a:p>
          <a:p>
            <a:endParaRPr lang="pt-BR" sz="1200" dirty="0">
              <a:latin typeface="Calibri" panose="020F0502020204030204"/>
            </a:endParaRPr>
          </a:p>
          <a:p>
            <a:r>
              <a:rPr lang="pt-BR" sz="1200" b="1" dirty="0">
                <a:latin typeface="Calibri" panose="020F0502020204030204"/>
              </a:rPr>
              <a:t>·         Identificação dos créditos de repasse através do </a:t>
            </a:r>
            <a:r>
              <a:rPr lang="pt-BR" sz="1200" b="1" u="sng" dirty="0">
                <a:latin typeface="Calibri" panose="020F0502020204030204"/>
              </a:rPr>
              <a:t>numero do contrato do cliente</a:t>
            </a:r>
          </a:p>
          <a:p>
            <a:endParaRPr lang="pt-BR" sz="1200" dirty="0">
              <a:latin typeface="Calibri" panose="020F0502020204030204"/>
            </a:endParaRPr>
          </a:p>
          <a:p>
            <a:r>
              <a:rPr lang="pt-BR" sz="1200" dirty="0">
                <a:latin typeface="Calibri" panose="020F0502020204030204"/>
              </a:rPr>
              <a:t> </a:t>
            </a:r>
            <a:r>
              <a:rPr lang="pt-BR" sz="1200" dirty="0" smtClean="0">
                <a:latin typeface="Calibri" panose="020F0502020204030204"/>
              </a:rPr>
              <a:t>           Inclusive </a:t>
            </a:r>
            <a:r>
              <a:rPr lang="pt-BR" sz="1200" dirty="0">
                <a:latin typeface="Calibri" panose="020F0502020204030204"/>
              </a:rPr>
              <a:t>em processos de IQ, FGTS sempre informar o número do contrato do cliente, no extrato 	da conta corrente. </a:t>
            </a:r>
          </a:p>
          <a:p>
            <a:endParaRPr lang="pt-BR" sz="1200" dirty="0">
              <a:latin typeface="Calibri" panose="020F0502020204030204"/>
            </a:endParaRPr>
          </a:p>
          <a:p>
            <a:endParaRPr lang="pt-BR" sz="1200" dirty="0">
              <a:latin typeface="Calibri" panose="020F0502020204030204"/>
            </a:endParaRPr>
          </a:p>
          <a:p>
            <a:r>
              <a:rPr lang="pt-BR" sz="1200" b="1" dirty="0">
                <a:latin typeface="Calibri" panose="020F0502020204030204"/>
              </a:rPr>
              <a:t>.         Identificação dos lançamentos de juros PJ/ amortização PJ do </a:t>
            </a:r>
            <a:r>
              <a:rPr lang="pt-BR" sz="1200" b="1" u="sng" dirty="0">
                <a:latin typeface="Calibri" panose="020F0502020204030204"/>
              </a:rPr>
              <a:t>numero do contrato PJ</a:t>
            </a:r>
          </a:p>
          <a:p>
            <a:endParaRPr lang="pt-BR" sz="1200" dirty="0">
              <a:latin typeface="Calibri" panose="020F0502020204030204"/>
            </a:endParaRPr>
          </a:p>
          <a:p>
            <a:endParaRPr lang="pt-BR" sz="1200" dirty="0">
              <a:latin typeface="Calibri" panose="020F0502020204030204"/>
            </a:endParaRPr>
          </a:p>
          <a:p>
            <a:r>
              <a:rPr lang="pt-BR" sz="1200" b="1" dirty="0">
                <a:latin typeface="Calibri" panose="020F0502020204030204"/>
              </a:rPr>
              <a:t>. </a:t>
            </a:r>
            <a:r>
              <a:rPr lang="pt-BR" sz="1200" dirty="0">
                <a:latin typeface="Calibri" panose="020F0502020204030204"/>
              </a:rPr>
              <a:t>        </a:t>
            </a:r>
            <a:r>
              <a:rPr lang="pt-BR" sz="1200" b="1" dirty="0">
                <a:latin typeface="Calibri" panose="020F0502020204030204"/>
              </a:rPr>
              <a:t>Identificar na inadimplência fiador, o </a:t>
            </a:r>
            <a:r>
              <a:rPr lang="pt-BR" sz="1200" b="1" u="sng" dirty="0">
                <a:latin typeface="Calibri" panose="020F0502020204030204"/>
              </a:rPr>
              <a:t>número do contrato inadimplente e o mês </a:t>
            </a:r>
            <a:r>
              <a:rPr lang="pt-BR" sz="1200" b="1" dirty="0">
                <a:latin typeface="Calibri" panose="020F0502020204030204"/>
              </a:rPr>
              <a:t>da prestação em atraso</a:t>
            </a:r>
            <a:r>
              <a:rPr lang="pt-BR" sz="1200" dirty="0">
                <a:solidFill>
                  <a:srgbClr val="0070C0"/>
                </a:solidFill>
                <a:latin typeface="Calibri" panose="020F0502020204030204"/>
              </a:rPr>
              <a:t>. </a:t>
            </a:r>
          </a:p>
          <a:p>
            <a:r>
              <a:rPr lang="pt-BR" sz="1200" dirty="0">
                <a:solidFill>
                  <a:srgbClr val="0070C0"/>
                </a:solidFill>
                <a:latin typeface="Calibri" panose="020F0502020204030204"/>
              </a:rPr>
              <a:t>	</a:t>
            </a:r>
            <a:r>
              <a:rPr lang="pt-BR" sz="1200" dirty="0">
                <a:latin typeface="Calibri" panose="020F0502020204030204"/>
              </a:rPr>
              <a:t>EX: INAD FIADOR 1555777888 122013</a:t>
            </a:r>
          </a:p>
          <a:p>
            <a:endParaRPr lang="pt-BR" sz="1200" dirty="0">
              <a:latin typeface="Calibri" panose="020F0502020204030204"/>
            </a:endParaRPr>
          </a:p>
          <a:p>
            <a:r>
              <a:rPr lang="pt-BR" sz="1200" dirty="0">
                <a:latin typeface="Calibri" panose="020F0502020204030204"/>
              </a:rPr>
              <a:t> </a:t>
            </a:r>
          </a:p>
          <a:p>
            <a:r>
              <a:rPr lang="pt-BR" sz="1200" b="1" dirty="0">
                <a:latin typeface="Calibri" panose="020F0502020204030204"/>
              </a:rPr>
              <a:t>·         </a:t>
            </a:r>
            <a:r>
              <a:rPr lang="pt-BR" sz="1200" b="1" u="sng" dirty="0">
                <a:latin typeface="Calibri" panose="020F0502020204030204"/>
              </a:rPr>
              <a:t>Provisão / previsão </a:t>
            </a:r>
            <a:r>
              <a:rPr lang="pt-BR" sz="1200" b="1" dirty="0">
                <a:latin typeface="Calibri" panose="020F0502020204030204"/>
              </a:rPr>
              <a:t>de juros e amortização (PMT) no extrato </a:t>
            </a:r>
          </a:p>
          <a:p>
            <a:endParaRPr lang="pt-BR" sz="1200" dirty="0">
              <a:latin typeface="Calibri" panose="020F0502020204030204"/>
            </a:endParaRPr>
          </a:p>
          <a:p>
            <a:r>
              <a:rPr lang="pt-BR" sz="1200" dirty="0">
                <a:latin typeface="Calibri" panose="020F0502020204030204"/>
              </a:rPr>
              <a:t> </a:t>
            </a:r>
          </a:p>
        </p:txBody>
      </p:sp>
      <p:cxnSp>
        <p:nvCxnSpPr>
          <p:cNvPr id="6" name="Conector reto 5"/>
          <p:cNvCxnSpPr/>
          <p:nvPr/>
        </p:nvCxnSpPr>
        <p:spPr>
          <a:xfrm>
            <a:off x="971600" y="620688"/>
            <a:ext cx="550861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90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827584" y="188640"/>
            <a:ext cx="3834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Extrato divida</a:t>
            </a:r>
          </a:p>
        </p:txBody>
      </p:sp>
      <p:sp>
        <p:nvSpPr>
          <p:cNvPr id="2" name="Retângulo 1"/>
          <p:cNvSpPr/>
          <p:nvPr/>
        </p:nvSpPr>
        <p:spPr>
          <a:xfrm>
            <a:off x="467544" y="585813"/>
            <a:ext cx="81369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200" b="1" dirty="0">
              <a:latin typeface="Calibri" panose="020F0502020204030204"/>
            </a:endParaRPr>
          </a:p>
          <a:p>
            <a:endParaRPr lang="pt-BR" sz="1200" b="1" dirty="0">
              <a:latin typeface="Calibri" panose="020F0502020204030204"/>
            </a:endParaRPr>
          </a:p>
          <a:p>
            <a:r>
              <a:rPr lang="pt-BR" sz="1200" b="1" dirty="0">
                <a:latin typeface="Calibri" panose="020F0502020204030204"/>
              </a:rPr>
              <a:t>·         Envio do extrato da evolução da divida SFH pela VAN, </a:t>
            </a:r>
            <a:r>
              <a:rPr lang="pt-BR" sz="1200" b="1" u="sng" dirty="0">
                <a:latin typeface="Calibri" panose="020F0502020204030204"/>
              </a:rPr>
              <a:t>diariamente</a:t>
            </a:r>
          </a:p>
          <a:p>
            <a:endParaRPr lang="pt-BR" sz="1200" b="1" u="sng" dirty="0">
              <a:latin typeface="Calibri" panose="020F0502020204030204"/>
            </a:endParaRPr>
          </a:p>
          <a:p>
            <a:r>
              <a:rPr lang="pt-BR" sz="1200" dirty="0">
                <a:latin typeface="Calibri" panose="020F0502020204030204"/>
              </a:rPr>
              <a:t> </a:t>
            </a:r>
          </a:p>
          <a:p>
            <a:endParaRPr lang="pt-BR" sz="1200" dirty="0">
              <a:latin typeface="Calibri" panose="020F0502020204030204"/>
            </a:endParaRPr>
          </a:p>
          <a:p>
            <a:r>
              <a:rPr lang="pt-BR" sz="1200" b="1" dirty="0">
                <a:latin typeface="Calibri" panose="020F0502020204030204"/>
              </a:rPr>
              <a:t>·         Envio do extrato da evolução da divida SFH com o saldo devedor no ultimo dia do mês (28, 30 ou 31)</a:t>
            </a:r>
          </a:p>
          <a:p>
            <a:endParaRPr lang="pt-BR" sz="1200" dirty="0">
              <a:latin typeface="Calibri" panose="020F0502020204030204"/>
            </a:endParaRPr>
          </a:p>
          <a:p>
            <a:r>
              <a:rPr lang="pt-BR" sz="1200" dirty="0">
                <a:latin typeface="Calibri" panose="020F0502020204030204"/>
              </a:rPr>
              <a:t>	Hoje o extrato é encaminhado com o saldo na data do aniversário, e a contabilidade precisa </a:t>
            </a:r>
            <a:r>
              <a:rPr lang="pt-BR" sz="1200" dirty="0" smtClean="0">
                <a:latin typeface="Calibri" panose="020F0502020204030204"/>
              </a:rPr>
              <a:t> calcular </a:t>
            </a:r>
            <a:r>
              <a:rPr lang="pt-BR" sz="1200" dirty="0">
                <a:latin typeface="Calibri" panose="020F0502020204030204"/>
              </a:rPr>
              <a:t>manualmente o saldo do final do mês, sem tem um documento para comprovar.</a:t>
            </a:r>
          </a:p>
          <a:p>
            <a:endParaRPr lang="pt-BR" sz="1200" dirty="0">
              <a:latin typeface="Calibri" panose="020F0502020204030204"/>
            </a:endParaRPr>
          </a:p>
          <a:p>
            <a:r>
              <a:rPr lang="pt-BR" sz="1200" dirty="0">
                <a:latin typeface="Calibri" panose="020F0502020204030204"/>
              </a:rPr>
              <a:t> </a:t>
            </a:r>
          </a:p>
          <a:p>
            <a:endParaRPr lang="pt-BR" sz="1200" dirty="0">
              <a:latin typeface="Calibri" panose="020F0502020204030204"/>
            </a:endParaRPr>
          </a:p>
          <a:p>
            <a:r>
              <a:rPr lang="pt-BR" sz="1200" b="1" dirty="0">
                <a:latin typeface="Calibri" panose="020F0502020204030204"/>
              </a:rPr>
              <a:t>·         Envio do extrato completo no fechamento  (no primeiro dia útil do mês subsequente)</a:t>
            </a:r>
          </a:p>
          <a:p>
            <a:endParaRPr lang="pt-BR" sz="1200" b="1" dirty="0">
              <a:latin typeface="Calibri" panose="020F0502020204030204"/>
            </a:endParaRPr>
          </a:p>
          <a:p>
            <a:r>
              <a:rPr lang="pt-BR" sz="1200" dirty="0">
                <a:latin typeface="Calibri" panose="020F0502020204030204"/>
              </a:rPr>
              <a:t>	A movimentação do ultimo dia útil do mês só é sensibilizado no extrato após o 3º. Dia útil, 	</a:t>
            </a:r>
          </a:p>
          <a:p>
            <a:r>
              <a:rPr lang="pt-BR" sz="1200" dirty="0">
                <a:latin typeface="Calibri" panose="020F0502020204030204"/>
              </a:rPr>
              <a:t>	acarretando erros contábeis no fechamento</a:t>
            </a:r>
          </a:p>
          <a:p>
            <a:endParaRPr lang="pt-BR" sz="1200" dirty="0">
              <a:latin typeface="Calibri" panose="020F0502020204030204"/>
            </a:endParaRPr>
          </a:p>
        </p:txBody>
      </p:sp>
      <p:cxnSp>
        <p:nvCxnSpPr>
          <p:cNvPr id="5" name="Conector reto 4"/>
          <p:cNvCxnSpPr/>
          <p:nvPr/>
        </p:nvCxnSpPr>
        <p:spPr>
          <a:xfrm>
            <a:off x="899592" y="557972"/>
            <a:ext cx="550861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89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755576" y="123020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Padronização de cálculos e processo / erros frequentes</a:t>
            </a:r>
          </a:p>
        </p:txBody>
      </p:sp>
      <p:sp>
        <p:nvSpPr>
          <p:cNvPr id="4" name="Retângulo 3"/>
          <p:cNvSpPr/>
          <p:nvPr/>
        </p:nvSpPr>
        <p:spPr>
          <a:xfrm>
            <a:off x="755576" y="481556"/>
            <a:ext cx="792088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200" dirty="0">
              <a:latin typeface="Calibri" panose="020F0502020204030204"/>
            </a:endParaRPr>
          </a:p>
          <a:p>
            <a:endParaRPr lang="pt-BR" sz="1200" dirty="0">
              <a:latin typeface="Calibri" panose="020F0502020204030204"/>
            </a:endParaRPr>
          </a:p>
          <a:p>
            <a:r>
              <a:rPr lang="pt-BR" sz="1200" dirty="0">
                <a:latin typeface="Calibri" panose="020F0502020204030204"/>
              </a:rPr>
              <a:t>·        </a:t>
            </a:r>
            <a:r>
              <a:rPr lang="pt-BR" sz="1200" b="1" dirty="0">
                <a:latin typeface="Calibri" panose="020F0502020204030204"/>
              </a:rPr>
              <a:t> Padronização de calculo de juros e correção monetária</a:t>
            </a:r>
          </a:p>
          <a:p>
            <a:r>
              <a:rPr lang="pt-BR" sz="1200" dirty="0" smtClean="0">
                <a:latin typeface="Calibri" panose="020F0502020204030204"/>
              </a:rPr>
              <a:t>	Cada </a:t>
            </a:r>
            <a:r>
              <a:rPr lang="pt-BR" sz="1200" dirty="0">
                <a:latin typeface="Calibri" panose="020F0502020204030204"/>
              </a:rPr>
              <a:t>banco utiliza um parâmetro (Santander e HSBC são iguais)</a:t>
            </a:r>
          </a:p>
          <a:p>
            <a:r>
              <a:rPr lang="pt-BR" sz="1200" dirty="0">
                <a:latin typeface="Calibri" panose="020F0502020204030204"/>
              </a:rPr>
              <a:t>	BB usa uma tabela especial para a TR, e pega a TR de cada evento, e não do aniversario do contrato</a:t>
            </a:r>
          </a:p>
          <a:p>
            <a:r>
              <a:rPr lang="pt-BR" sz="1200" dirty="0">
                <a:latin typeface="Calibri" panose="020F0502020204030204"/>
              </a:rPr>
              <a:t>	Safra alterou a regra no meio dos contratos, de descapitalização de juros de 31 para 30 dias</a:t>
            </a:r>
          </a:p>
          <a:p>
            <a:endParaRPr lang="pt-BR" sz="1200" dirty="0">
              <a:latin typeface="Calibri" panose="020F0502020204030204"/>
            </a:endParaRPr>
          </a:p>
          <a:p>
            <a:r>
              <a:rPr lang="pt-BR" sz="1200" dirty="0">
                <a:latin typeface="Calibri" panose="020F0502020204030204"/>
              </a:rPr>
              <a:t>·         </a:t>
            </a:r>
            <a:r>
              <a:rPr lang="pt-BR" sz="1200" b="1" dirty="0">
                <a:latin typeface="Calibri" panose="020F0502020204030204"/>
              </a:rPr>
              <a:t>Não temos transparência nos cálculos de juros  da Caixa, e TR  do Bradesco</a:t>
            </a:r>
            <a:endParaRPr lang="pt-BR" sz="1200" dirty="0">
              <a:latin typeface="Calibri" panose="020F0502020204030204"/>
            </a:endParaRPr>
          </a:p>
          <a:p>
            <a:r>
              <a:rPr lang="pt-BR" sz="1200" dirty="0">
                <a:latin typeface="Calibri" panose="020F0502020204030204"/>
              </a:rPr>
              <a:t> </a:t>
            </a:r>
          </a:p>
          <a:p>
            <a:r>
              <a:rPr lang="pt-BR" sz="1200" dirty="0">
                <a:latin typeface="Calibri" panose="020F0502020204030204"/>
              </a:rPr>
              <a:t>·         </a:t>
            </a:r>
            <a:r>
              <a:rPr lang="pt-BR" sz="1200" b="1" dirty="0">
                <a:latin typeface="Calibri" panose="020F0502020204030204"/>
              </a:rPr>
              <a:t>Itaú não faz calculo pro-rata dos juros  quando a liberação ocorre fora da data</a:t>
            </a:r>
            <a:r>
              <a:rPr lang="pt-BR" sz="1200" dirty="0">
                <a:latin typeface="Calibri" panose="020F0502020204030204"/>
              </a:rPr>
              <a:t>. </a:t>
            </a:r>
          </a:p>
          <a:p>
            <a:r>
              <a:rPr lang="pt-BR" sz="1200" dirty="0" smtClean="0">
                <a:latin typeface="Calibri" panose="020F0502020204030204"/>
              </a:rPr>
              <a:t>                         Cobra </a:t>
            </a:r>
            <a:r>
              <a:rPr lang="pt-BR" sz="1200" dirty="0">
                <a:latin typeface="Calibri" panose="020F0502020204030204"/>
              </a:rPr>
              <a:t>juros cheio e depois devolve a diferença. Temos sempre que disponibilizar valor maior em conta.</a:t>
            </a:r>
          </a:p>
          <a:p>
            <a:r>
              <a:rPr lang="pt-BR" sz="1200" dirty="0">
                <a:latin typeface="Calibri" panose="020F0502020204030204"/>
              </a:rPr>
              <a:t> </a:t>
            </a:r>
          </a:p>
          <a:p>
            <a:r>
              <a:rPr lang="pt-BR" sz="1200" dirty="0">
                <a:latin typeface="Calibri" panose="020F0502020204030204"/>
              </a:rPr>
              <a:t>·         </a:t>
            </a:r>
            <a:r>
              <a:rPr lang="pt-BR" sz="1200" b="1" dirty="0">
                <a:latin typeface="Calibri" panose="020F0502020204030204"/>
              </a:rPr>
              <a:t>Eliminação dos comandos manuais e retroativos</a:t>
            </a:r>
            <a:r>
              <a:rPr lang="pt-BR" sz="1200" dirty="0">
                <a:latin typeface="Calibri" panose="020F0502020204030204"/>
              </a:rPr>
              <a:t>, principalmente Caixa</a:t>
            </a:r>
          </a:p>
          <a:p>
            <a:r>
              <a:rPr lang="pt-BR" sz="1200" dirty="0" smtClean="0">
                <a:latin typeface="Calibri" panose="020F0502020204030204"/>
              </a:rPr>
              <a:t>                          Verificamos </a:t>
            </a:r>
            <a:r>
              <a:rPr lang="pt-BR" sz="1200" dirty="0">
                <a:latin typeface="Calibri" panose="020F0502020204030204"/>
              </a:rPr>
              <a:t>movimentação manual nos extratos com 06 meses de retroatividade e inclusive nas dividas 	quitadas (!!)</a:t>
            </a:r>
          </a:p>
          <a:p>
            <a:r>
              <a:rPr lang="pt-BR" sz="1200" dirty="0">
                <a:latin typeface="Calibri" panose="020F0502020204030204"/>
              </a:rPr>
              <a:t> </a:t>
            </a:r>
          </a:p>
          <a:p>
            <a:r>
              <a:rPr lang="pt-BR" sz="1200" dirty="0">
                <a:latin typeface="Calibri" panose="020F0502020204030204"/>
              </a:rPr>
              <a:t>·         </a:t>
            </a:r>
            <a:r>
              <a:rPr lang="pt-BR" sz="1200" b="1" dirty="0">
                <a:latin typeface="Calibri" panose="020F0502020204030204"/>
              </a:rPr>
              <a:t>Liberações de Plano Empresário em D0</a:t>
            </a:r>
          </a:p>
          <a:p>
            <a:r>
              <a:rPr lang="pt-BR" sz="1200" dirty="0" smtClean="0">
                <a:latin typeface="Calibri" panose="020F0502020204030204"/>
              </a:rPr>
              <a:t>                           As </a:t>
            </a:r>
            <a:r>
              <a:rPr lang="pt-BR" sz="1200" dirty="0">
                <a:latin typeface="Calibri" panose="020F0502020204030204"/>
              </a:rPr>
              <a:t>liberações do plano empresário ocorrem na rotina noturna, ou seja, estamos sempre pagando um dia de </a:t>
            </a:r>
          </a:p>
          <a:p>
            <a:r>
              <a:rPr lang="pt-BR" sz="1200" dirty="0">
                <a:latin typeface="Calibri" panose="020F0502020204030204"/>
              </a:rPr>
              <a:t>  </a:t>
            </a:r>
            <a:r>
              <a:rPr lang="pt-BR" sz="1200" dirty="0" smtClean="0">
                <a:latin typeface="Calibri" panose="020F0502020204030204"/>
              </a:rPr>
              <a:t>                         juros </a:t>
            </a:r>
            <a:r>
              <a:rPr lang="pt-BR" sz="1200" dirty="0">
                <a:latin typeface="Calibri" panose="020F0502020204030204"/>
              </a:rPr>
              <a:t>sem poder utilizar os recursos</a:t>
            </a:r>
          </a:p>
          <a:p>
            <a:r>
              <a:rPr lang="pt-BR" sz="1200" dirty="0">
                <a:latin typeface="Calibri" panose="020F0502020204030204"/>
              </a:rPr>
              <a:t>	Exemplo: a liberação ocorre no dia 11 a noite, só podemos movimentar o valor no dia 12, contudo os juros </a:t>
            </a:r>
          </a:p>
          <a:p>
            <a:r>
              <a:rPr lang="pt-BR" sz="1200" dirty="0">
                <a:latin typeface="Calibri" panose="020F0502020204030204"/>
              </a:rPr>
              <a:t>                        </a:t>
            </a:r>
            <a:r>
              <a:rPr lang="pt-BR" sz="1200" dirty="0" smtClean="0">
                <a:latin typeface="Calibri" panose="020F0502020204030204"/>
              </a:rPr>
              <a:t>   são </a:t>
            </a:r>
            <a:r>
              <a:rPr lang="pt-BR" sz="1200" dirty="0">
                <a:latin typeface="Calibri" panose="020F0502020204030204"/>
              </a:rPr>
              <a:t>cobrados desde o dia 11.</a:t>
            </a:r>
          </a:p>
          <a:p>
            <a:endParaRPr lang="pt-BR" sz="1200" b="1" dirty="0">
              <a:latin typeface="Calibri" panose="020F0502020204030204"/>
            </a:endParaRPr>
          </a:p>
          <a:p>
            <a:pPr indent="-128588">
              <a:buFont typeface="Arial" pitchFamily="34" charset="0"/>
              <a:buChar char="•"/>
            </a:pP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latin typeface="Calibri" panose="020F0502020204030204"/>
              </a:rPr>
              <a:t>      </a:t>
            </a:r>
            <a:r>
              <a:rPr lang="pt-BR" sz="1200" b="1" dirty="0">
                <a:latin typeface="Calibri" panose="020F0502020204030204"/>
              </a:rPr>
              <a:t>Previsão de débitos de inadimplência de clientes (CEF)</a:t>
            </a:r>
          </a:p>
          <a:p>
            <a:r>
              <a:rPr lang="pt-BR" sz="1200" dirty="0">
                <a:latin typeface="Calibri" panose="020F0502020204030204"/>
              </a:rPr>
              <a:t>	Os débitos referentes à inadimplência de clientes ocorrem sem aviso prévio à Construtora, deixando </a:t>
            </a:r>
          </a:p>
          <a:p>
            <a:r>
              <a:rPr lang="pt-BR" sz="1200" dirty="0">
                <a:latin typeface="Calibri" panose="020F0502020204030204"/>
              </a:rPr>
              <a:t>                        as contas negativas e gerando cobrança de encargos.</a:t>
            </a:r>
          </a:p>
          <a:p>
            <a:pPr indent="-128588">
              <a:buFont typeface="Arial" pitchFamily="34" charset="0"/>
              <a:buChar char="•"/>
            </a:pPr>
            <a:endParaRPr lang="pt-BR" sz="1200" dirty="0">
              <a:solidFill>
                <a:srgbClr val="0070C0"/>
              </a:solidFill>
              <a:latin typeface="Calibri" panose="020F0502020204030204"/>
            </a:endParaRPr>
          </a:p>
          <a:p>
            <a:pPr indent="-128588">
              <a:buFont typeface="Arial" pitchFamily="34" charset="0"/>
              <a:buChar char="•"/>
            </a:pPr>
            <a:r>
              <a:rPr lang="pt-BR" sz="1200" dirty="0">
                <a:latin typeface="Calibri" panose="020F0502020204030204"/>
              </a:rPr>
              <a:t>     </a:t>
            </a:r>
            <a:r>
              <a:rPr lang="pt-BR" sz="1200" b="1" dirty="0">
                <a:latin typeface="Calibri" panose="020F0502020204030204"/>
              </a:rPr>
              <a:t>Vinculação da amortização PJ por agregação ao crédito do recurso</a:t>
            </a:r>
          </a:p>
          <a:p>
            <a:r>
              <a:rPr lang="pt-BR" sz="1200" dirty="0">
                <a:latin typeface="Calibri" panose="020F0502020204030204"/>
              </a:rPr>
              <a:t>	As amortizações PJ por agregação não ocorrem na mesma data da liberação/crédito do recurso, </a:t>
            </a:r>
          </a:p>
          <a:p>
            <a:r>
              <a:rPr lang="pt-BR" sz="1200" dirty="0">
                <a:latin typeface="Calibri" panose="020F0502020204030204"/>
              </a:rPr>
              <a:t>                        deixando as contas negativas e gerando cobrança de encargos.</a:t>
            </a:r>
          </a:p>
        </p:txBody>
      </p:sp>
      <p:cxnSp>
        <p:nvCxnSpPr>
          <p:cNvPr id="6" name="Conector reto 5"/>
          <p:cNvCxnSpPr/>
          <p:nvPr/>
        </p:nvCxnSpPr>
        <p:spPr>
          <a:xfrm>
            <a:off x="899592" y="620688"/>
            <a:ext cx="550861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33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755576" y="123020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Relação de Movimentações – Criação de Código Padrão</a:t>
            </a:r>
            <a:endParaRPr lang="pt-BR" b="1" dirty="0"/>
          </a:p>
        </p:txBody>
      </p:sp>
      <p:sp>
        <p:nvSpPr>
          <p:cNvPr id="4" name="Retângulo 3"/>
          <p:cNvSpPr/>
          <p:nvPr/>
        </p:nvSpPr>
        <p:spPr>
          <a:xfrm>
            <a:off x="755576" y="481556"/>
            <a:ext cx="7920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200" dirty="0">
              <a:latin typeface="Calibri" panose="020F0502020204030204"/>
            </a:endParaRPr>
          </a:p>
          <a:p>
            <a:endParaRPr lang="pt-BR" sz="1200" dirty="0">
              <a:latin typeface="Calibri" panose="020F0502020204030204"/>
            </a:endParaRPr>
          </a:p>
          <a:p>
            <a:r>
              <a:rPr lang="pt-BR" sz="1200" dirty="0">
                <a:latin typeface="Calibri" panose="020F0502020204030204"/>
              </a:rPr>
              <a:t>·        </a:t>
            </a:r>
          </a:p>
        </p:txBody>
      </p:sp>
      <p:cxnSp>
        <p:nvCxnSpPr>
          <p:cNvPr id="6" name="Conector reto 5"/>
          <p:cNvCxnSpPr/>
          <p:nvPr/>
        </p:nvCxnSpPr>
        <p:spPr>
          <a:xfrm>
            <a:off x="899592" y="620688"/>
            <a:ext cx="550861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330346"/>
              </p:ext>
            </p:extLst>
          </p:nvPr>
        </p:nvGraphicFramePr>
        <p:xfrm>
          <a:off x="395536" y="850888"/>
          <a:ext cx="9153309" cy="600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Document" r:id="rId3" imgW="5398655" imgH="3543723" progId="Word.Document.12">
                  <p:embed/>
                </p:oleObj>
              </mc:Choice>
              <mc:Fallback>
                <p:oleObj name="Document" r:id="rId3" imgW="5398655" imgH="35437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850888"/>
                        <a:ext cx="9153309" cy="6007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933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Defesa da Concorrência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08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dirty="0"/>
              <a:t>De acordo com o </a:t>
            </a:r>
            <a:r>
              <a:rPr lang="pt-BR" sz="1700" dirty="0" smtClean="0"/>
              <a:t>Código </a:t>
            </a:r>
            <a:r>
              <a:rPr lang="pt-BR" sz="1700" dirty="0"/>
              <a:t>de </a:t>
            </a:r>
            <a:r>
              <a:rPr lang="pt-BR" sz="1700" dirty="0" smtClean="0"/>
              <a:t>Conduta e em </a:t>
            </a:r>
            <a:r>
              <a:rPr lang="pt-BR" sz="1700" dirty="0"/>
              <a:t>consonância com o estatuto da </a:t>
            </a:r>
            <a:r>
              <a:rPr lang="pt-BR" sz="1700" dirty="0" smtClean="0"/>
              <a:t>associação, </a:t>
            </a:r>
            <a:r>
              <a:rPr lang="pt-BR" sz="1700" dirty="0"/>
              <a:t>as reuniões são regidas pelas instruções abaixo, previamente distribuídas e de pleno conhecimento dos participantes. A saber: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INSTRUÇÕES PARA A REUNIÃO</a:t>
            </a:r>
          </a:p>
          <a:p>
            <a:r>
              <a:rPr lang="pt-BR" sz="1700" dirty="0"/>
              <a:t>As instruções descritas abaixo deverão ser seguidas por todos os participantes da Plenária e refletem </a:t>
            </a:r>
            <a:r>
              <a:rPr lang="pt-BR" sz="1700" dirty="0" smtClean="0"/>
              <a:t>as </a:t>
            </a:r>
            <a:r>
              <a:rPr lang="pt-BR" sz="1700" dirty="0"/>
              <a:t>diretrizes do Código de </a:t>
            </a:r>
            <a:r>
              <a:rPr lang="pt-BR" sz="1700" dirty="0" smtClean="0"/>
              <a:t>Conduta da </a:t>
            </a:r>
            <a:r>
              <a:rPr lang="pt-BR" sz="1700" dirty="0"/>
              <a:t>Associação em </a:t>
            </a:r>
            <a:r>
              <a:rPr lang="pt-BR" sz="1700" dirty="0" smtClean="0"/>
              <a:t>consonância com </a:t>
            </a:r>
            <a:r>
              <a:rPr lang="pt-BR" sz="1700" dirty="0"/>
              <a:t>os princípios básicos do Direito da Concorrência. Tem como finalidade precípua estabelecer as relações dos participantes associados às reuniões promovidas pela ABRAINC. Consulte o seu advogado, na eventualidade de necessitar ajuda para a compreensão da aplicação de qualquer um destes conceitos.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VOCÊ DEVERÁ</a:t>
            </a:r>
          </a:p>
          <a:p>
            <a:r>
              <a:rPr lang="pt-BR" sz="1700" dirty="0"/>
              <a:t>1. Avaliar e atender a agenda preparada para a reunião e consignar a objeção de determinada matéria que não lhe atenda, por escrito, e também em relação a ata da reunião não se seu teor não refletir precisamente as discussões ocorridas durante a mesma.</a:t>
            </a:r>
          </a:p>
          <a:p>
            <a:r>
              <a:rPr lang="pt-BR" sz="1700" dirty="0"/>
              <a:t>2. Compreender os propósitos e a autoridade de cada uma das pessoas com as quais se reúne[, em especial, a autoridade do coordenador da reunião </a:t>
            </a:r>
            <a:r>
              <a:rPr lang="pt-BR" sz="1700" dirty="0" smtClean="0"/>
              <a:t>específica.</a:t>
            </a:r>
          </a:p>
          <a:p>
            <a:r>
              <a:rPr lang="pt-BR" sz="1700" dirty="0"/>
              <a:t>3. Protestar oralmente contra quaisquer discussões ou atividades, durante a reunião, que você considere como violadoras das leis antitruste; não continue, até que você considere adequado permanecer na reunião. De outra forma, interrompa a reunião e faça constar na ata sua objeção ou retirada</a:t>
            </a:r>
            <a:r>
              <a:rPr lang="pt-BR" sz="1700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67550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Defesa da Concorrência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574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/>
              <a:t> </a:t>
            </a:r>
            <a:r>
              <a:rPr lang="pt-BR" sz="1700" dirty="0" smtClean="0"/>
              <a:t>VOCÊ </a:t>
            </a:r>
            <a:r>
              <a:rPr lang="pt-BR" sz="1700" dirty="0"/>
              <a:t>NÃO PODERÁ</a:t>
            </a:r>
            <a:r>
              <a:rPr lang="pt-BR" sz="1700" dirty="0" smtClean="0"/>
              <a:t>:</a:t>
            </a:r>
          </a:p>
          <a:p>
            <a:endParaRPr lang="pt-BR" sz="1700" dirty="0"/>
          </a:p>
          <a:p>
            <a:r>
              <a:rPr lang="pt-BR" sz="1700" dirty="0"/>
              <a:t>1. Discutir ou trocar informações que tratem de ou sugiram:</a:t>
            </a:r>
          </a:p>
          <a:p>
            <a:r>
              <a:rPr lang="pt-BR" sz="1700" dirty="0"/>
              <a:t>a) Preços praticados por sua empresa, alterações ou projeções de preços, remarcações, descontos ou política, provisões, condições de crédito ou dados relativos a atribuição de preços, custos, produção, capacidade, inventários, vendas de forma individualizada e outros dados correlatos;</a:t>
            </a:r>
          </a:p>
          <a:p>
            <a:r>
              <a:rPr lang="pt-BR" sz="1700" dirty="0"/>
              <a:t>b</a:t>
            </a:r>
            <a:r>
              <a:rPr lang="pt-BR" sz="1700"/>
              <a:t>) </a:t>
            </a:r>
            <a:r>
              <a:rPr lang="pt-BR" sz="1700" smtClean="0"/>
              <a:t>Perspectivas </a:t>
            </a:r>
            <a:r>
              <a:rPr lang="pt-BR" sz="1700" dirty="0"/>
              <a:t>ou projeções de mercado, capacidade atual ou futura e inventários;</a:t>
            </a:r>
          </a:p>
          <a:p>
            <a:r>
              <a:rPr lang="pt-BR" sz="1700" dirty="0"/>
              <a:t>c) Ofertas a serem oferecidas para empreendimentos específicos;</a:t>
            </a:r>
          </a:p>
          <a:p>
            <a:r>
              <a:rPr lang="pt-BR" sz="1700" dirty="0"/>
              <a:t>d) assuntos relativos a fornecedores ou clientes individuais reais ou potenciais, que possam ter o efeito de exclusão dos fornecedores ou clientes em questão, de qualquer mercado ou de influenciar a condução dos negócios de empresas com os mesmos;</a:t>
            </a:r>
          </a:p>
          <a:p>
            <a:r>
              <a:rPr lang="pt-BR" sz="1700" dirty="0"/>
              <a:t>e) informações sobre onde projeta-se atuar ou deixar de atuar</a:t>
            </a:r>
            <a:r>
              <a:rPr lang="pt-BR" sz="1700" dirty="0" smtClean="0"/>
              <a:t>.</a:t>
            </a:r>
            <a:r>
              <a:rPr lang="pt-BR" sz="1700" dirty="0"/>
              <a:t> </a:t>
            </a:r>
            <a:endParaRPr lang="pt-BR" sz="1700" dirty="0" smtClean="0"/>
          </a:p>
          <a:p>
            <a:endParaRPr lang="pt-BR" sz="1700" dirty="0"/>
          </a:p>
          <a:p>
            <a:r>
              <a:rPr lang="pt-BR" sz="1700" dirty="0"/>
              <a:t>2. Discutir ou trocar informações, mesmo por brincadeira, relativas aos assuntos acima, durante quaisquer encontros sociais, incidentais a quaisquer reuniões.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A ABRAINC desempenha papel de responsabilidade ética e de boa governança corporativa no setor das incorporadoras e agradece seus associados, autoridades, membros do corpo administrativo, seus consultores e participantes a atenção e respeito às disposições constantes nesta instrução</a:t>
            </a:r>
            <a:r>
              <a:rPr lang="pt-BR" sz="1700" dirty="0" smtClean="0"/>
              <a:t>.</a:t>
            </a: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32898782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Pauta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620688"/>
            <a:ext cx="8624887" cy="3665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Atualizações e encaminhamentos</a:t>
            </a:r>
            <a:r>
              <a:rPr lang="pt-BR" dirty="0"/>
              <a:t> – </a:t>
            </a:r>
            <a:r>
              <a:rPr lang="pt-BR" dirty="0" smtClean="0"/>
              <a:t>16h </a:t>
            </a:r>
            <a:r>
              <a:rPr lang="pt-BR" dirty="0"/>
              <a:t>às </a:t>
            </a:r>
            <a:r>
              <a:rPr lang="pt-BR" dirty="0" smtClean="0"/>
              <a:t>16:30h</a:t>
            </a:r>
          </a:p>
          <a:p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Registro eletrônico e outras atualizações (cartórios)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FIPE </a:t>
            </a:r>
            <a:r>
              <a:rPr lang="pt-BR" dirty="0"/>
              <a:t>- dados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Modelo de Negócios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Outros pontos</a:t>
            </a:r>
          </a:p>
          <a:p>
            <a:pPr lvl="0"/>
            <a:endParaRPr lang="pt-BR" b="1" dirty="0" smtClean="0"/>
          </a:p>
          <a:p>
            <a:pPr lvl="0"/>
            <a:r>
              <a:rPr lang="pt-BR" b="1" dirty="0" smtClean="0"/>
              <a:t>Relatórios  e extratos bancários</a:t>
            </a:r>
            <a:r>
              <a:rPr lang="pt-BR" dirty="0" smtClean="0"/>
              <a:t>– 16:30h às 17:00h</a:t>
            </a:r>
            <a:endParaRPr lang="pt-BR" dirty="0"/>
          </a:p>
          <a:p>
            <a:endParaRPr lang="pt-BR" b="1" dirty="0" smtClean="0"/>
          </a:p>
          <a:p>
            <a:endParaRPr lang="pt-BR" b="1" dirty="0"/>
          </a:p>
          <a:p>
            <a:r>
              <a:rPr lang="pt-BR" b="1" dirty="0" smtClean="0"/>
              <a:t>Encontro quinzenal com CETIP - </a:t>
            </a:r>
            <a:r>
              <a:rPr lang="pt-BR" dirty="0" smtClean="0"/>
              <a:t>rating </a:t>
            </a:r>
            <a:r>
              <a:rPr lang="pt-BR" dirty="0"/>
              <a:t>compradores, </a:t>
            </a:r>
            <a:r>
              <a:rPr lang="pt-BR" dirty="0" smtClean="0"/>
              <a:t>Registro Eletrônico </a:t>
            </a:r>
            <a:r>
              <a:rPr lang="pt-BR" smtClean="0"/>
              <a:t>– 17 às 18h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83182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Atualizações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2834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116632"/>
            <a:ext cx="8696325" cy="281831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R</a:t>
            </a:r>
            <a:r>
              <a:rPr lang="en-US" sz="20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egistros</a:t>
            </a:r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/ </a:t>
            </a:r>
            <a:r>
              <a:rPr lang="en-US" sz="20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bloqueios</a:t>
            </a:r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de </a:t>
            </a:r>
            <a:r>
              <a:rPr lang="en-US" sz="20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recursos</a:t>
            </a:r>
            <a:r>
              <a:rPr lang="en-US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Registro Eletrônico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Reuniões com ARISP (15/7), ABECIP (12/8), agendamentos Caixa e Bancos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Piloto Caixa; interesse Santander e Itaú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ABECIP prefere acompanhamento com cada banco (fila TI):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Foco em que extrato de banco converse com da ARISP (</a:t>
            </a:r>
            <a:r>
              <a:rPr lang="pt-BR" dirty="0" err="1"/>
              <a:t>Cetip</a:t>
            </a:r>
            <a:r>
              <a:rPr lang="pt-BR" dirty="0"/>
              <a:t>, Serasa)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mtClean="0"/>
              <a:t>Questão levantada para </a:t>
            </a:r>
            <a:r>
              <a:rPr lang="pt-BR" dirty="0" smtClean="0"/>
              <a:t>urgência bancos – registros vs. Basileia</a:t>
            </a:r>
            <a:endParaRPr lang="pt-BR" dirty="0"/>
          </a:p>
          <a:p>
            <a:pPr lvl="1"/>
            <a:endParaRPr lang="pt-BR" dirty="0" smtClean="0"/>
          </a:p>
          <a:p>
            <a:r>
              <a:rPr lang="pt-BR" b="1" dirty="0"/>
              <a:t>Aplicativo para individualização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Lançamento 26/9 – teste </a:t>
            </a:r>
            <a:r>
              <a:rPr lang="pt-BR" dirty="0" smtClean="0"/>
              <a:t>Trisul – sem associativo (outros testes são bem-vindos)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Evento com Secovi para esclarecimentos </a:t>
            </a:r>
            <a:r>
              <a:rPr lang="pt-BR" dirty="0"/>
              <a:t>sobre Provimento Corregedoria SP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Ouvidoria </a:t>
            </a:r>
            <a:r>
              <a:rPr lang="pt-BR" b="1" dirty="0"/>
              <a:t>(ARISP)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Flauzilino – agendamento com </a:t>
            </a:r>
            <a:r>
              <a:rPr lang="pt-BR" dirty="0" smtClean="0"/>
              <a:t>TJ - </a:t>
            </a:r>
            <a:r>
              <a:rPr lang="pt-BR" dirty="0" err="1" smtClean="0"/>
              <a:t>Nalini</a:t>
            </a:r>
            <a:endParaRPr lang="pt-BR" dirty="0"/>
          </a:p>
          <a:p>
            <a:pPr lvl="1"/>
            <a:endParaRPr lang="pt-BR" dirty="0"/>
          </a:p>
          <a:p>
            <a:r>
              <a:rPr lang="pt-BR" b="1" dirty="0" smtClean="0"/>
              <a:t>Reunião </a:t>
            </a:r>
            <a:r>
              <a:rPr lang="pt-BR" b="1" dirty="0"/>
              <a:t>com Secretário Paulo </a:t>
            </a:r>
            <a:r>
              <a:rPr lang="pt-BR" b="1" dirty="0" err="1"/>
              <a:t>Caffarelli</a:t>
            </a:r>
            <a:r>
              <a:rPr lang="pt-BR" b="1" dirty="0"/>
              <a:t> – </a:t>
            </a:r>
            <a:r>
              <a:rPr lang="pt-BR" b="1" dirty="0" smtClean="0"/>
              <a:t>11/4 – agenda de acompanhamento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Registro Eletrônico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Desbloqueios </a:t>
            </a:r>
            <a:r>
              <a:rPr lang="pt-BR" dirty="0"/>
              <a:t>de </a:t>
            </a:r>
            <a:r>
              <a:rPr lang="pt-BR" dirty="0" smtClean="0"/>
              <a:t>Recursos – acesso ao Banco Central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Desonerações, RET 1%; Corretores </a:t>
            </a:r>
            <a:r>
              <a:rPr lang="pt-BR" dirty="0"/>
              <a:t>Associados </a:t>
            </a:r>
            <a:r>
              <a:rPr lang="pt-BR" dirty="0" smtClean="0"/>
              <a:t>– definições</a:t>
            </a:r>
          </a:p>
          <a:p>
            <a:pPr lvl="0"/>
            <a:endParaRPr lang="pt-BR" dirty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14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704771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74625" y="20201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Status - FIPE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13</a:t>
            </a:r>
            <a:endParaRPr lang="en-US" sz="1000" dirty="0"/>
          </a:p>
        </p:txBody>
      </p:sp>
      <p:graphicFrame>
        <p:nvGraphicFramePr>
          <p:cNvPr id="22" name="Objeto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640204"/>
              </p:ext>
            </p:extLst>
          </p:nvPr>
        </p:nvGraphicFramePr>
        <p:xfrm>
          <a:off x="-221509" y="992921"/>
          <a:ext cx="9556856" cy="5597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Worksheet" r:id="rId4" imgW="16944812" imgH="9925129" progId="Excel.Sheet.12">
                  <p:embed/>
                </p:oleObj>
              </mc:Choice>
              <mc:Fallback>
                <p:oleObj name="Worksheet" r:id="rId4" imgW="16944812" imgH="992512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221509" y="992921"/>
                        <a:ext cx="9556856" cy="55972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827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rmAutofit fontScale="90000"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22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Modelo de Negócios – aproximação com o Judiciário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582472"/>
            <a:ext cx="8759825" cy="5728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 smtClean="0"/>
              <a:t>Encontro APM -  </a:t>
            </a:r>
            <a:r>
              <a:rPr lang="pt-BR" dirty="0" smtClean="0"/>
              <a:t>mutirões </a:t>
            </a:r>
            <a:r>
              <a:rPr lang="pt-BR" dirty="0"/>
              <a:t>para alívio do </a:t>
            </a:r>
            <a:r>
              <a:rPr lang="pt-BR" dirty="0" smtClean="0"/>
              <a:t>Judiciário; esclarecimentos à sociedade</a:t>
            </a:r>
            <a:endParaRPr lang="pt-BR" dirty="0"/>
          </a:p>
          <a:p>
            <a:r>
              <a:rPr lang="pt-BR" b="1" dirty="0" smtClean="0"/>
              <a:t>Cartilha</a:t>
            </a:r>
            <a:r>
              <a:rPr lang="pt-BR" dirty="0" smtClean="0"/>
              <a:t> para esclarecimentos e agendamentos para esclarecimentos/mudanças.</a:t>
            </a:r>
            <a:endParaRPr lang="pt-BR" b="1" dirty="0" smtClean="0"/>
          </a:p>
          <a:p>
            <a:r>
              <a:rPr lang="pt-BR" b="1" dirty="0" smtClean="0"/>
              <a:t>Destinatários </a:t>
            </a:r>
            <a:r>
              <a:rPr lang="pt-BR" dirty="0" smtClean="0"/>
              <a:t>– consumidores, MP, </a:t>
            </a:r>
            <a:r>
              <a:rPr lang="pt-BR" dirty="0" err="1" smtClean="0"/>
              <a:t>Procons</a:t>
            </a:r>
            <a:r>
              <a:rPr lang="pt-BR" dirty="0" smtClean="0"/>
              <a:t>, Executivo, STJ (</a:t>
            </a:r>
            <a:r>
              <a:rPr lang="pt-BR" dirty="0"/>
              <a:t>Min. Luiz Otávio Noronha e Herman </a:t>
            </a:r>
            <a:r>
              <a:rPr lang="pt-BR" dirty="0" smtClean="0"/>
              <a:t>Benjamin), Min. Fazenda (</a:t>
            </a:r>
            <a:r>
              <a:rPr lang="pt-BR" dirty="0" err="1" smtClean="0"/>
              <a:t>Caffarelli</a:t>
            </a:r>
            <a:r>
              <a:rPr lang="pt-BR" dirty="0" smtClean="0"/>
              <a:t>)- defesa </a:t>
            </a:r>
            <a:r>
              <a:rPr lang="pt-BR" dirty="0"/>
              <a:t>do equilíbrio</a:t>
            </a:r>
            <a:r>
              <a:rPr lang="pt-BR" dirty="0" smtClean="0"/>
              <a:t>.</a:t>
            </a:r>
            <a:endParaRPr lang="pt-BR" i="1" dirty="0"/>
          </a:p>
          <a:p>
            <a:r>
              <a:rPr lang="pt-BR" b="1" dirty="0" smtClean="0"/>
              <a:t>Redação – </a:t>
            </a:r>
            <a:r>
              <a:rPr lang="pt-BR" dirty="0" smtClean="0"/>
              <a:t>Com. Jurídico  +  Comitê de Comunicação e Assessoria de Imprensa </a:t>
            </a:r>
            <a:endParaRPr lang="pt-BR" b="1" dirty="0"/>
          </a:p>
          <a:p>
            <a:r>
              <a:rPr lang="pt-BR" b="1" dirty="0"/>
              <a:t>Prazo</a:t>
            </a:r>
            <a:r>
              <a:rPr lang="pt-BR" dirty="0"/>
              <a:t> – setembro </a:t>
            </a:r>
            <a:r>
              <a:rPr lang="pt-BR" dirty="0" smtClean="0"/>
              <a:t>2014</a:t>
            </a:r>
          </a:p>
          <a:p>
            <a:endParaRPr lang="pt-BR" dirty="0"/>
          </a:p>
          <a:p>
            <a:r>
              <a:rPr lang="pt-BR" sz="1600" b="1" i="1" dirty="0"/>
              <a:t>O Modelo de Negócios</a:t>
            </a:r>
            <a:endParaRPr lang="pt-B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i="1" dirty="0"/>
              <a:t>O funcionamento </a:t>
            </a:r>
            <a:r>
              <a:rPr lang="pt-BR" sz="1600" i="1" dirty="0" smtClean="0"/>
              <a:t>da incorporação</a:t>
            </a:r>
            <a:r>
              <a:rPr lang="pt-BR" sz="1600" i="1" dirty="0"/>
              <a:t>; custos, margens – Rossi (Natália</a:t>
            </a:r>
            <a:r>
              <a:rPr lang="pt-BR" sz="1600" i="1" dirty="0" smtClean="0"/>
              <a:t>) – não entregue</a:t>
            </a:r>
            <a:endParaRPr lang="pt-B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i="1" dirty="0"/>
              <a:t>A burocracia no Custo (e no prazo) do imóvel -  HM (Euclydes</a:t>
            </a:r>
            <a:r>
              <a:rPr lang="pt-BR" sz="1600" i="1" dirty="0" smtClean="0"/>
              <a:t>) - ok</a:t>
            </a:r>
            <a:endParaRPr lang="pt-B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i="1" dirty="0"/>
              <a:t>Os atrasos de obra: razões, equilíbrio - </a:t>
            </a:r>
            <a:r>
              <a:rPr lang="pt-BR" sz="1600" i="1" dirty="0" err="1"/>
              <a:t>Cyrela</a:t>
            </a:r>
            <a:r>
              <a:rPr lang="pt-BR" sz="1600" i="1" dirty="0"/>
              <a:t> (Adriano</a:t>
            </a:r>
            <a:r>
              <a:rPr lang="pt-BR" sz="1600" i="1" dirty="0" smtClean="0"/>
              <a:t>) – não entregue</a:t>
            </a:r>
            <a:endParaRPr lang="pt-BR" sz="1600" b="1" i="1" dirty="0"/>
          </a:p>
          <a:p>
            <a:r>
              <a:rPr lang="pt-BR" sz="1600" b="1" i="1" dirty="0"/>
              <a:t>O Modelo de Vendas</a:t>
            </a:r>
            <a:endParaRPr lang="pt-B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i="1" dirty="0"/>
              <a:t>Os modelos de </a:t>
            </a:r>
            <a:r>
              <a:rPr lang="pt-BR" sz="1600" i="1" dirty="0" smtClean="0"/>
              <a:t>corretagem/ a retenção de valores </a:t>
            </a:r>
            <a:r>
              <a:rPr lang="pt-BR" sz="1600" i="1" dirty="0"/>
              <a:t>– Tecnisa (Crystiane</a:t>
            </a:r>
            <a:r>
              <a:rPr lang="pt-BR" sz="1600" i="1" dirty="0" smtClean="0"/>
              <a:t>) - ok</a:t>
            </a:r>
            <a:endParaRPr lang="pt-BR" sz="1600" b="1" i="1" dirty="0"/>
          </a:p>
          <a:p>
            <a:r>
              <a:rPr lang="pt-BR" sz="1600" b="1" i="1" dirty="0"/>
              <a:t>O custeio e o financiamento da produção</a:t>
            </a:r>
            <a:endParaRPr lang="pt-B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i="1" dirty="0"/>
              <a:t>Os compromissos </a:t>
            </a:r>
            <a:r>
              <a:rPr lang="pt-BR" sz="1600" i="1" dirty="0" smtClean="0"/>
              <a:t>– </a:t>
            </a:r>
            <a:r>
              <a:rPr lang="pt-BR" sz="1600" i="1" dirty="0"/>
              <a:t>compras </a:t>
            </a:r>
            <a:r>
              <a:rPr lang="pt-BR" sz="1600" i="1" dirty="0" smtClean="0"/>
              <a:t>vs. opções/ o PMCMV - </a:t>
            </a:r>
            <a:r>
              <a:rPr lang="pt-BR" sz="1600" i="1" dirty="0"/>
              <a:t>MRV (M. Fernanda</a:t>
            </a:r>
            <a:r>
              <a:rPr lang="pt-BR" sz="1600" i="1" dirty="0" smtClean="0"/>
              <a:t>) - ok</a:t>
            </a:r>
            <a:endParaRPr lang="pt-B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i="1" dirty="0"/>
              <a:t>O PMCMV – MRV (Maria Fernanda</a:t>
            </a:r>
            <a:r>
              <a:rPr lang="pt-BR" sz="1600" i="1" dirty="0" smtClean="0"/>
              <a:t>) - ok</a:t>
            </a:r>
            <a:endParaRPr lang="pt-BR" sz="1600" b="1" i="1" dirty="0"/>
          </a:p>
          <a:p>
            <a:r>
              <a:rPr lang="pt-BR" sz="1600" b="1" i="1" dirty="0"/>
              <a:t>Dados sobre a contribuição do setor</a:t>
            </a:r>
            <a:r>
              <a:rPr lang="pt-BR" sz="1600" i="1" dirty="0"/>
              <a:t> – </a:t>
            </a:r>
            <a:r>
              <a:rPr lang="pt-BR" sz="1600" i="1" dirty="0" smtClean="0"/>
              <a:t>ABRAINC - ok </a:t>
            </a:r>
          </a:p>
          <a:p>
            <a:endParaRPr lang="pt-BR" sz="16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Ação com Judiciário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Curso para Jornalistas</a:t>
            </a:r>
            <a:endParaRPr lang="pt-BR" sz="1600" dirty="0"/>
          </a:p>
          <a:p>
            <a:endParaRPr lang="pt-BR" dirty="0" smtClean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9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247917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COAF- </a:t>
            </a:r>
            <a:r>
              <a:rPr lang="pt-BR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Cofeci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23555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548680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Parecer PGFN/CAF – 749/2008 – legislação do corretor de imóveis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Resolução </a:t>
            </a:r>
            <a:r>
              <a:rPr lang="pt-BR" dirty="0" err="1" smtClean="0"/>
              <a:t>Cofeci</a:t>
            </a:r>
            <a:r>
              <a:rPr lang="pt-BR" dirty="0" smtClean="0"/>
              <a:t> 1.168/2.010 – regulação e fiscalização de corretores, incorporadores, imobiliárias, loteadores a cargo do </a:t>
            </a:r>
            <a:r>
              <a:rPr lang="pt-BR" dirty="0" err="1" smtClean="0"/>
              <a:t>Cofeci</a:t>
            </a:r>
            <a:r>
              <a:rPr lang="pt-BR" dirty="0" smtClean="0"/>
              <a:t> e dos CRECI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COAF deveria se manifestar sobre competência supervisora sobre os incorporadores e submeter questão á consultoria MTE</a:t>
            </a:r>
          </a:p>
          <a:p>
            <a:pPr>
              <a:defRPr/>
            </a:pPr>
            <a:endParaRPr lang="pt-BR" b="1" dirty="0" smtClean="0"/>
          </a:p>
          <a:p>
            <a:pPr>
              <a:defRPr/>
            </a:pPr>
            <a:r>
              <a:rPr lang="pt-BR" b="1" dirty="0" smtClean="0"/>
              <a:t>Reunião 6/8 – Secovi, CBIC, COAF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err="1"/>
              <a:t>Cofeci</a:t>
            </a:r>
            <a:r>
              <a:rPr lang="pt-BR" dirty="0"/>
              <a:t> regulador no caso de ativo circulante; lei regula não só atividade do profissional, regula atividade de compra e venda de </a:t>
            </a:r>
            <a:r>
              <a:rPr lang="pt-BR" dirty="0" smtClean="0"/>
              <a:t>imóvel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Resolução </a:t>
            </a:r>
            <a:r>
              <a:rPr lang="pt-BR" dirty="0"/>
              <a:t>14 -</a:t>
            </a:r>
            <a:r>
              <a:rPr lang="pt-BR" dirty="0" smtClean="0"/>
              <a:t> fiscalização da atividade imobiliária pelo COAF será revogada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err="1" smtClean="0"/>
              <a:t>Cofeci</a:t>
            </a:r>
            <a:r>
              <a:rPr lang="pt-BR" dirty="0" smtClean="0"/>
              <a:t>: até PF que compra e vende imóveis habitualmente sob sua fiscalização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Se </a:t>
            </a:r>
            <a:r>
              <a:rPr lang="pt-BR" dirty="0" err="1" smtClean="0"/>
              <a:t>Cofeci</a:t>
            </a:r>
            <a:r>
              <a:rPr lang="pt-BR" dirty="0" smtClean="0"/>
              <a:t> disser que é regulador  COAF não contestará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Alternativas judiciais/políticas em caráter nacional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/>
          </a:p>
          <a:p>
            <a:r>
              <a:rPr lang="pt-BR" b="1" smtClean="0"/>
              <a:t>Defesa Judicial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Escritório </a:t>
            </a:r>
            <a:r>
              <a:rPr lang="pt-BR" dirty="0"/>
              <a:t>– </a:t>
            </a:r>
            <a:r>
              <a:rPr lang="pt-BR" dirty="0" smtClean="0"/>
              <a:t>Luiz Eduardo Sá Roriz (DF)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Proposta para a CBIC – participação ABRAINC e Secovi-SP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Fiscalização das incorporadoras pelo COFECI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R$ 100 mil + R$ 200 mil </a:t>
            </a:r>
            <a:r>
              <a:rPr lang="pt-BR" dirty="0" smtClean="0"/>
              <a:t>(êxito -  trânsito em julgado ou acordo, com 20% de desconto)</a:t>
            </a: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704013" y="6309320"/>
            <a:ext cx="2135187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/>
            <a:r>
              <a:rPr lang="en-US" sz="1000" dirty="0" smtClean="0"/>
              <a:t>14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59086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34375</TotalTime>
  <Words>672</Words>
  <Application>Microsoft Office PowerPoint</Application>
  <PresentationFormat>Apresentação na tela (4:3)</PresentationFormat>
  <Paragraphs>274</Paragraphs>
  <Slides>19</Slides>
  <Notes>5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Arial</vt:lpstr>
      <vt:lpstr>Calibri</vt:lpstr>
      <vt:lpstr>Helvetica</vt:lpstr>
      <vt:lpstr>Design padrão</vt:lpstr>
      <vt:lpstr>Worksheet</vt:lpstr>
      <vt:lpstr>Microsoft Word Document</vt:lpstr>
      <vt:lpstr>Apresentação do PowerPoint</vt:lpstr>
      <vt:lpstr>Defesa da Concorrência </vt:lpstr>
      <vt:lpstr>Defesa da Concorrência </vt:lpstr>
      <vt:lpstr>Pauta</vt:lpstr>
      <vt:lpstr>Apresentação do PowerPoint</vt:lpstr>
      <vt:lpstr>Registros/ bloqueios de recursos </vt:lpstr>
      <vt:lpstr>Apresentação do PowerPoint</vt:lpstr>
      <vt:lpstr>Modelo de Negócios – aproximação com o Judiciário</vt:lpstr>
      <vt:lpstr>COAF- Cofeci</vt:lpstr>
      <vt:lpstr>Apresentação do PowerPoint</vt:lpstr>
      <vt:lpstr>Desburocratização - outras frentes</vt:lpstr>
      <vt:lpstr>Apresentação do PowerPoint</vt:lpstr>
      <vt:lpstr>CETIP –30/9 - Alcides/ Silvano(Tecnisa)/ Rodrigo/Carletto (Rossi), Miguel/Bruno (Cetip), ABRAINC 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Fabio B</cp:lastModifiedBy>
  <cp:revision>3055</cp:revision>
  <cp:lastPrinted>2014-08-22T11:18:02Z</cp:lastPrinted>
  <dcterms:created xsi:type="dcterms:W3CDTF">2009-08-13T21:08:28Z</dcterms:created>
  <dcterms:modified xsi:type="dcterms:W3CDTF">2014-08-25T14:07:55Z</dcterms:modified>
</cp:coreProperties>
</file>